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325" r:id="rId2"/>
    <p:sldId id="292" r:id="rId3"/>
    <p:sldId id="1602" r:id="rId4"/>
    <p:sldId id="1606" r:id="rId5"/>
    <p:sldId id="1605" r:id="rId6"/>
    <p:sldId id="1607" r:id="rId7"/>
    <p:sldId id="1608" r:id="rId8"/>
    <p:sldId id="315" r:id="rId9"/>
    <p:sldId id="1609" r:id="rId10"/>
    <p:sldId id="1610" r:id="rId11"/>
    <p:sldId id="1611" r:id="rId12"/>
    <p:sldId id="1612" r:id="rId13"/>
    <p:sldId id="1613" r:id="rId14"/>
    <p:sldId id="1614" r:id="rId15"/>
    <p:sldId id="1615" r:id="rId16"/>
    <p:sldId id="1616" r:id="rId17"/>
    <p:sldId id="1617"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52" userDrawn="1">
          <p15:clr>
            <a:srgbClr val="A4A3A4"/>
          </p15:clr>
        </p15:guide>
        <p15:guide id="3" orient="horz"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D43A"/>
    <a:srgbClr val="FCD7A2"/>
    <a:srgbClr val="FAC576"/>
    <a:srgbClr val="FBCE8D"/>
    <a:srgbClr val="F6E3CB"/>
    <a:srgbClr val="F0D0AA"/>
    <a:srgbClr val="916637"/>
    <a:srgbClr val="7D572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89881" autoAdjust="0"/>
  </p:normalViewPr>
  <p:slideViewPr>
    <p:cSldViewPr snapToGrid="0" showGuides="1">
      <p:cViewPr varScale="1">
        <p:scale>
          <a:sx n="67" d="100"/>
          <a:sy n="67" d="100"/>
        </p:scale>
        <p:origin x="660" y="52"/>
      </p:cViewPr>
      <p:guideLst>
        <p:guide pos="2252"/>
        <p:guide orient="horz" pos="220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86FE-0D27-40DB-97D4-47242C6D5D8B}" type="datetimeFigureOut">
              <a:rPr lang="zh-CN" altLang="en-US" smtClean="0"/>
              <a:t>2024/2/24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7912F-C7B1-4A04-81A8-A2E8940C04DC}" type="slidenum">
              <a:rPr lang="zh-CN" altLang="en-US" smtClean="0"/>
              <a:t>‹#›</a:t>
            </a:fld>
            <a:endParaRPr lang="zh-CN" altLang="en-US"/>
          </a:p>
        </p:txBody>
      </p:sp>
    </p:spTree>
    <p:extLst>
      <p:ext uri="{BB962C8B-B14F-4D97-AF65-F5344CB8AC3E}">
        <p14:creationId xmlns:p14="http://schemas.microsoft.com/office/powerpoint/2010/main" val="222814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4467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79429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66358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1741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6306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1080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61304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4768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32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740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9468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35565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4640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0677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04596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11637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18154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063537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473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79395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93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874098"/>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29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3" name="Picture 2">
            <a:extLst>
              <a:ext uri="{FF2B5EF4-FFF2-40B4-BE49-F238E27FC236}">
                <a16:creationId xmlns:a16="http://schemas.microsoft.com/office/drawing/2014/main" id="{493DBC17-35D7-4087-8DBE-FB9460E9D956}"/>
              </a:ext>
            </a:extLst>
          </p:cNvPr>
          <p:cNvPicPr>
            <a:picLocks noChangeAspect="1"/>
          </p:cNvPicPr>
          <p:nvPr userDrawn="1"/>
        </p:nvPicPr>
        <p:blipFill>
          <a:blip r:embed="rId3"/>
          <a:stretch>
            <a:fillRect/>
          </a:stretch>
        </p:blipFill>
        <p:spPr>
          <a:xfrm>
            <a:off x="0" y="380"/>
            <a:ext cx="12192000" cy="6857239"/>
          </a:xfrm>
          <a:prstGeom prst="rect">
            <a:avLst/>
          </a:prstGeom>
        </p:spPr>
      </p:pic>
    </p:spTree>
    <p:extLst>
      <p:ext uri="{BB962C8B-B14F-4D97-AF65-F5344CB8AC3E}">
        <p14:creationId xmlns:p14="http://schemas.microsoft.com/office/powerpoint/2010/main" val="3441705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780334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75521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8525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700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4678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81427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68828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2024/2/24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12774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15CDD9B-C8E4-6A60-A809-C95B8D276E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4" name="Picture 13">
            <a:extLst>
              <a:ext uri="{FF2B5EF4-FFF2-40B4-BE49-F238E27FC236}">
                <a16:creationId xmlns:a16="http://schemas.microsoft.com/office/drawing/2014/main" id="{531A2D17-33BA-4955-8978-21755D70532A}"/>
              </a:ext>
            </a:extLst>
          </p:cNvPr>
          <p:cNvPicPr>
            <a:picLocks noChangeAspect="1"/>
          </p:cNvPicPr>
          <p:nvPr userDrawn="1"/>
        </p:nvPicPr>
        <p:blipFill>
          <a:blip r:embed="rId19"/>
          <a:stretch>
            <a:fillRect/>
          </a:stretch>
        </p:blipFill>
        <p:spPr>
          <a:xfrm>
            <a:off x="0" y="380"/>
            <a:ext cx="12192000" cy="6857239"/>
          </a:xfrm>
          <a:prstGeom prst="rect">
            <a:avLst/>
          </a:prstGeom>
        </p:spPr>
      </p:pic>
    </p:spTree>
    <p:extLst>
      <p:ext uri="{BB962C8B-B14F-4D97-AF65-F5344CB8AC3E}">
        <p14:creationId xmlns:p14="http://schemas.microsoft.com/office/powerpoint/2010/main" val="6456756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685" r:id="rId14"/>
    <p:sldLayoutId id="2147483686" r:id="rId15"/>
    <p:sldLayoutId id="2147483713" r:id="rId16"/>
    <p:sldLayoutId id="2147483714"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5.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tags" Target="../tags/tag6.xml"/><Relationship Id="rId10" Type="http://schemas.openxmlformats.org/officeDocument/2006/relationships/image" Target="../media/image15.png"/><Relationship Id="rId4" Type="http://schemas.openxmlformats.org/officeDocument/2006/relationships/tags" Target="../tags/tag5.xm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4.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4.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22" y="4110963"/>
            <a:ext cx="5160853" cy="2747037"/>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7808" y="4767161"/>
            <a:ext cx="1544192" cy="2169996"/>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6351" y="4767161"/>
            <a:ext cx="3644712" cy="1932367"/>
          </a:xfrm>
          <a:prstGeom prst="rect">
            <a:avLst/>
          </a:prstGeom>
        </p:spPr>
      </p:pic>
      <p:pic>
        <p:nvPicPr>
          <p:cNvPr id="11"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37077" y="-1809045"/>
            <a:ext cx="812800" cy="812800"/>
          </a:xfrm>
          <a:prstGeom prst="rect">
            <a:avLst/>
          </a:prstGeom>
        </p:spPr>
      </p:pic>
      <p:sp>
        <p:nvSpPr>
          <p:cNvPr id="13" name="Rounded Rectangle 12"/>
          <p:cNvSpPr/>
          <p:nvPr/>
        </p:nvSpPr>
        <p:spPr>
          <a:xfrm>
            <a:off x="899005" y="1255595"/>
            <a:ext cx="10520899" cy="3312175"/>
          </a:xfrm>
          <a:prstGeom prst="roundRect">
            <a:avLst/>
          </a:prstGeom>
          <a:solidFill>
            <a:schemeClr val="bg1">
              <a:alpha val="62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1" name="Hộp Văn bản 22">
            <a:extLst>
              <a:ext uri="{FF2B5EF4-FFF2-40B4-BE49-F238E27FC236}">
                <a16:creationId xmlns:a16="http://schemas.microsoft.com/office/drawing/2014/main" id="{D6797207-DC1C-4BFF-9FF7-DCA0B347555F}"/>
              </a:ext>
            </a:extLst>
          </p:cNvPr>
          <p:cNvSpPr txBox="1"/>
          <p:nvPr/>
        </p:nvSpPr>
        <p:spPr>
          <a:xfrm>
            <a:off x="1710800" y="247928"/>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UTM Edwardian" panose="02040603050506020204" pitchFamily="18" charset="0"/>
                <a:ea typeface="微软雅黑" panose="020B0503020204020204" pitchFamily="34" charset="-122"/>
                <a:cs typeface="+mn-cs"/>
              </a:rPr>
              <a:t>Thứ … ngày … tháng … năm …</a:t>
            </a:r>
          </a:p>
        </p:txBody>
      </p:sp>
      <p:pic>
        <p:nvPicPr>
          <p:cNvPr id="22" name="Picture 21">
            <a:extLst>
              <a:ext uri="{FF2B5EF4-FFF2-40B4-BE49-F238E27FC236}">
                <a16:creationId xmlns:a16="http://schemas.microsoft.com/office/drawing/2014/main" id="{B2B8E852-D375-4434-B379-28AB52473C35}"/>
              </a:ext>
            </a:extLst>
          </p:cNvPr>
          <p:cNvPicPr>
            <a:picLocks noChangeAspect="1"/>
          </p:cNvPicPr>
          <p:nvPr/>
        </p:nvPicPr>
        <p:blipFill>
          <a:blip r:embed="rId9"/>
          <a:stretch>
            <a:fillRect/>
          </a:stretch>
        </p:blipFill>
        <p:spPr>
          <a:xfrm>
            <a:off x="986491" y="1463381"/>
            <a:ext cx="1956986" cy="1518036"/>
          </a:xfrm>
          <a:prstGeom prst="rect">
            <a:avLst/>
          </a:prstGeom>
        </p:spPr>
      </p:pic>
      <p:pic>
        <p:nvPicPr>
          <p:cNvPr id="23" name="Picture 22">
            <a:extLst>
              <a:ext uri="{FF2B5EF4-FFF2-40B4-BE49-F238E27FC236}">
                <a16:creationId xmlns:a16="http://schemas.microsoft.com/office/drawing/2014/main" id="{D7FC74A0-94F3-4DAA-B632-68CE741B16E1}"/>
              </a:ext>
            </a:extLst>
          </p:cNvPr>
          <p:cNvPicPr>
            <a:picLocks noChangeAspect="1"/>
          </p:cNvPicPr>
          <p:nvPr/>
        </p:nvPicPr>
        <p:blipFill>
          <a:blip r:embed="rId10"/>
          <a:stretch>
            <a:fillRect/>
          </a:stretch>
        </p:blipFill>
        <p:spPr>
          <a:xfrm>
            <a:off x="3655800" y="1338854"/>
            <a:ext cx="3950550" cy="1243692"/>
          </a:xfrm>
          <a:prstGeom prst="rect">
            <a:avLst/>
          </a:prstGeom>
        </p:spPr>
      </p:pic>
      <p:pic>
        <p:nvPicPr>
          <p:cNvPr id="24" name="Picture 23">
            <a:extLst>
              <a:ext uri="{FF2B5EF4-FFF2-40B4-BE49-F238E27FC236}">
                <a16:creationId xmlns:a16="http://schemas.microsoft.com/office/drawing/2014/main" id="{E65F868C-65C5-489E-9A2C-00391FBBC9EA}"/>
              </a:ext>
            </a:extLst>
          </p:cNvPr>
          <p:cNvPicPr>
            <a:picLocks noChangeAspect="1"/>
          </p:cNvPicPr>
          <p:nvPr/>
        </p:nvPicPr>
        <p:blipFill>
          <a:blip r:embed="rId11"/>
          <a:stretch>
            <a:fillRect/>
          </a:stretch>
        </p:blipFill>
        <p:spPr>
          <a:xfrm>
            <a:off x="3468833" y="2423073"/>
            <a:ext cx="5182049" cy="2011854"/>
          </a:xfrm>
          <a:prstGeom prst="rect">
            <a:avLst/>
          </a:prstGeom>
        </p:spPr>
      </p:pic>
    </p:spTree>
    <p:extLst>
      <p:ext uri="{BB962C8B-B14F-4D97-AF65-F5344CB8AC3E}">
        <p14:creationId xmlns:p14="http://schemas.microsoft.com/office/powerpoint/2010/main" val="172868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r>
              <a:rPr lang="en-US" sz="4000" b="1"/>
              <a:t>Tính nhẩm.</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60282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rPr>
              <a:t>c) </a:t>
            </a:r>
            <a:r>
              <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rPr>
              <a:t>80 × 1 000 × 4</a:t>
            </a:r>
          </a:p>
        </p:txBody>
      </p:sp>
      <p:pic>
        <p:nvPicPr>
          <p:cNvPr id="8" name="Picture 7">
            <a:extLst>
              <a:ext uri="{FF2B5EF4-FFF2-40B4-BE49-F238E27FC236}">
                <a16:creationId xmlns:a16="http://schemas.microsoft.com/office/drawing/2014/main" id="{41FB2AE3-FB3C-40AA-9370-A192B3F27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938" y="2785099"/>
            <a:ext cx="5721920" cy="1929660"/>
          </a:xfrm>
          <a:prstGeom prst="rect">
            <a:avLst/>
          </a:prstGeom>
        </p:spPr>
      </p:pic>
      <p:sp>
        <p:nvSpPr>
          <p:cNvPr id="7" name="TextBox 6">
            <a:extLst>
              <a:ext uri="{FF2B5EF4-FFF2-40B4-BE49-F238E27FC236}">
                <a16:creationId xmlns:a16="http://schemas.microsoft.com/office/drawing/2014/main" id="{B3E1EB49-2CB6-4424-BF05-9806C8AAA782}"/>
              </a:ext>
            </a:extLst>
          </p:cNvPr>
          <p:cNvSpPr txBox="1"/>
          <p:nvPr/>
        </p:nvSpPr>
        <p:spPr>
          <a:xfrm>
            <a:off x="5984525" y="2918739"/>
            <a:ext cx="6028267" cy="769441"/>
          </a:xfrm>
          <a:prstGeom prst="rect">
            <a:avLst/>
          </a:prstGeom>
          <a:noFill/>
        </p:spPr>
        <p:txBody>
          <a:bodyPr wrap="square" rtlCol="0">
            <a:spAutoFit/>
          </a:bodyPr>
          <a:lstStyle/>
          <a:p>
            <a:r>
              <a:rPr lang="en-US" sz="4400">
                <a:solidFill>
                  <a:srgbClr val="FF0000"/>
                </a:solidFill>
              </a:rPr>
              <a:t>80 × 1000 = 80000</a:t>
            </a:r>
          </a:p>
        </p:txBody>
      </p:sp>
      <p:sp>
        <p:nvSpPr>
          <p:cNvPr id="9" name="TextBox 8">
            <a:extLst>
              <a:ext uri="{FF2B5EF4-FFF2-40B4-BE49-F238E27FC236}">
                <a16:creationId xmlns:a16="http://schemas.microsoft.com/office/drawing/2014/main" id="{F1251BE3-C063-4DFD-9796-49616BEC4932}"/>
              </a:ext>
            </a:extLst>
          </p:cNvPr>
          <p:cNvSpPr txBox="1"/>
          <p:nvPr/>
        </p:nvSpPr>
        <p:spPr>
          <a:xfrm>
            <a:off x="5984525" y="3509090"/>
            <a:ext cx="6028267" cy="769441"/>
          </a:xfrm>
          <a:prstGeom prst="rect">
            <a:avLst/>
          </a:prstGeom>
          <a:noFill/>
        </p:spPr>
        <p:txBody>
          <a:bodyPr wrap="square" rtlCol="0">
            <a:spAutoFit/>
          </a:bodyPr>
          <a:lstStyle/>
          <a:p>
            <a:r>
              <a:rPr lang="en-US" sz="4400">
                <a:solidFill>
                  <a:srgbClr val="FF0000"/>
                </a:solidFill>
              </a:rPr>
              <a:t>4 x 80000 = 320000</a:t>
            </a:r>
          </a:p>
        </p:txBody>
      </p:sp>
      <p:sp>
        <p:nvSpPr>
          <p:cNvPr id="10" name="TextBox 9">
            <a:extLst>
              <a:ext uri="{FF2B5EF4-FFF2-40B4-BE49-F238E27FC236}">
                <a16:creationId xmlns:a16="http://schemas.microsoft.com/office/drawing/2014/main" id="{FB7481D7-84F8-4378-9C8F-099CD5075369}"/>
              </a:ext>
            </a:extLst>
          </p:cNvPr>
          <p:cNvSpPr txBox="1"/>
          <p:nvPr/>
        </p:nvSpPr>
        <p:spPr>
          <a:xfrm>
            <a:off x="5337532" y="1810027"/>
            <a:ext cx="2757157" cy="769441"/>
          </a:xfrm>
          <a:prstGeom prst="rect">
            <a:avLst/>
          </a:prstGeom>
          <a:noFill/>
        </p:spPr>
        <p:txBody>
          <a:bodyPr wrap="square" rtlCol="0">
            <a:spAutoFit/>
          </a:bodyPr>
          <a:lstStyle/>
          <a:p>
            <a:r>
              <a:rPr lang="en-US" sz="4400">
                <a:solidFill>
                  <a:schemeClr val="accent4">
                    <a:lumMod val="50000"/>
                  </a:schemeClr>
                </a:solidFill>
              </a:rPr>
              <a:t>= 320000</a:t>
            </a:r>
          </a:p>
        </p:txBody>
      </p:sp>
    </p:spTree>
    <p:extLst>
      <p:ext uri="{BB962C8B-B14F-4D97-AF65-F5344CB8AC3E}">
        <p14:creationId xmlns:p14="http://schemas.microsoft.com/office/powerpoint/2010/main" val="21796581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r>
              <a:rPr lang="en-US" sz="4000" b="1"/>
              <a:t>Tính nhẩm.</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6028267" cy="769441"/>
          </a:xfrm>
          <a:prstGeom prst="rect">
            <a:avLst/>
          </a:prstGeom>
          <a:noFill/>
        </p:spPr>
        <p:txBody>
          <a:bodyPr wrap="square" rtlCol="0">
            <a:spAutoFit/>
          </a:bodyPr>
          <a:lstStyle/>
          <a:p>
            <a:pPr lvl="0">
              <a:defRPr/>
            </a:pPr>
            <a:r>
              <a:rPr lang="pl-PL" sz="4400">
                <a:solidFill>
                  <a:srgbClr val="FF0000"/>
                </a:solidFill>
              </a:rPr>
              <a:t>d) </a:t>
            </a:r>
            <a:r>
              <a:rPr lang="pl-PL" sz="4400">
                <a:solidFill>
                  <a:srgbClr val="3333FF"/>
                </a:solidFill>
              </a:rPr>
              <a:t>3 × 60 × 500</a:t>
            </a:r>
            <a:endParaRPr lang="en-US" sz="4400">
              <a:solidFill>
                <a:srgbClr val="3333FF"/>
              </a:solidFill>
            </a:endParaRPr>
          </a:p>
        </p:txBody>
      </p:sp>
      <p:pic>
        <p:nvPicPr>
          <p:cNvPr id="8" name="Picture 7">
            <a:extLst>
              <a:ext uri="{FF2B5EF4-FFF2-40B4-BE49-F238E27FC236}">
                <a16:creationId xmlns:a16="http://schemas.microsoft.com/office/drawing/2014/main" id="{41FB2AE3-FB3C-40AA-9370-A192B3F27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938" y="2785099"/>
            <a:ext cx="5721920" cy="1929660"/>
          </a:xfrm>
          <a:prstGeom prst="rect">
            <a:avLst/>
          </a:prstGeom>
        </p:spPr>
      </p:pic>
      <p:sp>
        <p:nvSpPr>
          <p:cNvPr id="7" name="TextBox 6">
            <a:extLst>
              <a:ext uri="{FF2B5EF4-FFF2-40B4-BE49-F238E27FC236}">
                <a16:creationId xmlns:a16="http://schemas.microsoft.com/office/drawing/2014/main" id="{B3E1EB49-2CB6-4424-BF05-9806C8AAA782}"/>
              </a:ext>
            </a:extLst>
          </p:cNvPr>
          <p:cNvSpPr txBox="1"/>
          <p:nvPr/>
        </p:nvSpPr>
        <p:spPr>
          <a:xfrm>
            <a:off x="5984525" y="2918739"/>
            <a:ext cx="6028267" cy="769441"/>
          </a:xfrm>
          <a:prstGeom prst="rect">
            <a:avLst/>
          </a:prstGeom>
          <a:noFill/>
        </p:spPr>
        <p:txBody>
          <a:bodyPr wrap="square" rtlCol="0">
            <a:spAutoFit/>
          </a:bodyPr>
          <a:lstStyle/>
          <a:p>
            <a:r>
              <a:rPr lang="en-US" sz="4400">
                <a:solidFill>
                  <a:srgbClr val="FF0000"/>
                </a:solidFill>
              </a:rPr>
              <a:t>60 × 500 = 30000</a:t>
            </a:r>
          </a:p>
        </p:txBody>
      </p:sp>
      <p:sp>
        <p:nvSpPr>
          <p:cNvPr id="9" name="TextBox 8">
            <a:extLst>
              <a:ext uri="{FF2B5EF4-FFF2-40B4-BE49-F238E27FC236}">
                <a16:creationId xmlns:a16="http://schemas.microsoft.com/office/drawing/2014/main" id="{F1251BE3-C063-4DFD-9796-49616BEC4932}"/>
              </a:ext>
            </a:extLst>
          </p:cNvPr>
          <p:cNvSpPr txBox="1"/>
          <p:nvPr/>
        </p:nvSpPr>
        <p:spPr>
          <a:xfrm>
            <a:off x="5984525" y="3509090"/>
            <a:ext cx="6028267" cy="769441"/>
          </a:xfrm>
          <a:prstGeom prst="rect">
            <a:avLst/>
          </a:prstGeom>
          <a:noFill/>
        </p:spPr>
        <p:txBody>
          <a:bodyPr wrap="square" rtlCol="0">
            <a:spAutoFit/>
          </a:bodyPr>
          <a:lstStyle/>
          <a:p>
            <a:r>
              <a:rPr lang="en-US" sz="4400">
                <a:solidFill>
                  <a:srgbClr val="FF0000"/>
                </a:solidFill>
              </a:rPr>
              <a:t>3 x 30000 = 90000</a:t>
            </a:r>
          </a:p>
        </p:txBody>
      </p:sp>
      <p:sp>
        <p:nvSpPr>
          <p:cNvPr id="10" name="TextBox 9">
            <a:extLst>
              <a:ext uri="{FF2B5EF4-FFF2-40B4-BE49-F238E27FC236}">
                <a16:creationId xmlns:a16="http://schemas.microsoft.com/office/drawing/2014/main" id="{FB7481D7-84F8-4378-9C8F-099CD5075369}"/>
              </a:ext>
            </a:extLst>
          </p:cNvPr>
          <p:cNvSpPr txBox="1"/>
          <p:nvPr/>
        </p:nvSpPr>
        <p:spPr>
          <a:xfrm>
            <a:off x="4954943" y="1810027"/>
            <a:ext cx="2059163" cy="769441"/>
          </a:xfrm>
          <a:prstGeom prst="rect">
            <a:avLst/>
          </a:prstGeom>
          <a:noFill/>
        </p:spPr>
        <p:txBody>
          <a:bodyPr wrap="square" rtlCol="0">
            <a:spAutoFit/>
          </a:bodyPr>
          <a:lstStyle/>
          <a:p>
            <a:r>
              <a:rPr lang="en-US" sz="4400">
                <a:solidFill>
                  <a:schemeClr val="accent4">
                    <a:lumMod val="50000"/>
                  </a:schemeClr>
                </a:solidFill>
              </a:rPr>
              <a:t>= 90000</a:t>
            </a:r>
          </a:p>
        </p:txBody>
      </p:sp>
    </p:spTree>
    <p:extLst>
      <p:ext uri="{BB962C8B-B14F-4D97-AF65-F5344CB8AC3E}">
        <p14:creationId xmlns:p14="http://schemas.microsoft.com/office/powerpoint/2010/main" val="19296531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Chọn ý trả lời đúng.</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9941921" cy="769441"/>
          </a:xfrm>
          <a:prstGeom prst="rect">
            <a:avLst/>
          </a:prstGeom>
          <a:noFill/>
        </p:spPr>
        <p:txBody>
          <a:bodyPr wrap="square" rtlCol="0">
            <a:spAutoFit/>
          </a:bodyPr>
          <a:lstStyle/>
          <a:p>
            <a:pPr lvl="0"/>
            <a:r>
              <a:rPr lang="en-US" sz="4400">
                <a:solidFill>
                  <a:prstClr val="black"/>
                </a:solidFill>
              </a:rPr>
              <a:t>Giá trị của biểu thức 20 740 × 35 là:</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39AF3A-8125-4FD2-AFD8-BCD47BE5190F}"/>
              </a:ext>
            </a:extLst>
          </p:cNvPr>
          <p:cNvSpPr txBox="1"/>
          <p:nvPr/>
        </p:nvSpPr>
        <p:spPr>
          <a:xfrm>
            <a:off x="1843124" y="2645884"/>
            <a:ext cx="2457236" cy="769441"/>
          </a:xfrm>
          <a:prstGeom prst="rect">
            <a:avLst/>
          </a:prstGeom>
          <a:noFill/>
        </p:spPr>
        <p:txBody>
          <a:bodyPr wrap="square" rtlCol="0">
            <a:spAutoFit/>
          </a:bodyPr>
          <a:lstStyle/>
          <a:p>
            <a:pPr lvl="0"/>
            <a:r>
              <a:rPr lang="en-US" sz="4400">
                <a:solidFill>
                  <a:srgbClr val="FF0000"/>
                </a:solidFill>
              </a:rPr>
              <a:t>A.</a:t>
            </a:r>
            <a:r>
              <a:rPr lang="en-US" sz="4400">
                <a:solidFill>
                  <a:prstClr val="black"/>
                </a:solidFill>
              </a:rPr>
              <a:t> 7 259</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8ED0F47-CD01-423D-A114-9D8DA23B2F45}"/>
              </a:ext>
            </a:extLst>
          </p:cNvPr>
          <p:cNvSpPr txBox="1"/>
          <p:nvPr/>
        </p:nvSpPr>
        <p:spPr>
          <a:xfrm>
            <a:off x="3934576" y="3380833"/>
            <a:ext cx="2457236" cy="769441"/>
          </a:xfrm>
          <a:prstGeom prst="rect">
            <a:avLst/>
          </a:prstGeom>
          <a:noFill/>
        </p:spPr>
        <p:txBody>
          <a:bodyPr wrap="square" rtlCol="0">
            <a:spAutoFit/>
          </a:bodyPr>
          <a:lstStyle/>
          <a:p>
            <a:pPr lvl="0"/>
            <a:r>
              <a:rPr lang="en-US" sz="4400">
                <a:solidFill>
                  <a:srgbClr val="FF0000"/>
                </a:solidFill>
              </a:rPr>
              <a:t>B. </a:t>
            </a:r>
            <a:r>
              <a:rPr lang="en-US" sz="4400">
                <a:solidFill>
                  <a:prstClr val="black"/>
                </a:solidFill>
              </a:rPr>
              <a:t>72 590</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5C58711-1C1C-4D01-BF17-F3AD77BB05B4}"/>
              </a:ext>
            </a:extLst>
          </p:cNvPr>
          <p:cNvSpPr txBox="1"/>
          <p:nvPr/>
        </p:nvSpPr>
        <p:spPr>
          <a:xfrm>
            <a:off x="6140138" y="4182198"/>
            <a:ext cx="2999660" cy="769441"/>
          </a:xfrm>
          <a:prstGeom prst="rect">
            <a:avLst/>
          </a:prstGeom>
          <a:noFill/>
        </p:spPr>
        <p:txBody>
          <a:bodyPr wrap="square" rtlCol="0">
            <a:spAutoFit/>
          </a:bodyPr>
          <a:lstStyle/>
          <a:p>
            <a:pPr lvl="0"/>
            <a:r>
              <a:rPr lang="en-US" sz="4400">
                <a:solidFill>
                  <a:srgbClr val="FF0000"/>
                </a:solidFill>
              </a:rPr>
              <a:t>C.</a:t>
            </a:r>
            <a:r>
              <a:rPr lang="en-US" sz="4400">
                <a:solidFill>
                  <a:prstClr val="black"/>
                </a:solidFill>
              </a:rPr>
              <a:t> 725 900</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97918A0-C06B-4CF8-A766-3BAB731D1DCA}"/>
              </a:ext>
            </a:extLst>
          </p:cNvPr>
          <p:cNvSpPr txBox="1"/>
          <p:nvPr/>
        </p:nvSpPr>
        <p:spPr>
          <a:xfrm>
            <a:off x="8212982" y="5116324"/>
            <a:ext cx="4123923" cy="769441"/>
          </a:xfrm>
          <a:prstGeom prst="rect">
            <a:avLst/>
          </a:prstGeom>
          <a:noFill/>
        </p:spPr>
        <p:txBody>
          <a:bodyPr wrap="square" rtlCol="0">
            <a:spAutoFit/>
          </a:bodyPr>
          <a:lstStyle/>
          <a:p>
            <a:pPr lvl="0"/>
            <a:r>
              <a:rPr lang="en-US" sz="4400">
                <a:solidFill>
                  <a:srgbClr val="FF0000"/>
                </a:solidFill>
              </a:rPr>
              <a:t>D. </a:t>
            </a:r>
            <a:r>
              <a:rPr lang="en-US" sz="4400">
                <a:solidFill>
                  <a:prstClr val="black"/>
                </a:solidFill>
              </a:rPr>
              <a:t>7 259 000</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364AF137-5E6F-4841-8F84-1901B54E86E9}"/>
              </a:ext>
            </a:extLst>
          </p:cNvPr>
          <p:cNvSpPr/>
          <p:nvPr/>
        </p:nvSpPr>
        <p:spPr>
          <a:xfrm>
            <a:off x="6051863" y="4182198"/>
            <a:ext cx="753729" cy="829137"/>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m-thanh-tra-loi-dung-www_nhacchuongvui_com">
            <a:hlinkClick r:id="" action="ppaction://media"/>
            <a:extLst>
              <a:ext uri="{FF2B5EF4-FFF2-40B4-BE49-F238E27FC236}">
                <a16:creationId xmlns:a16="http://schemas.microsoft.com/office/drawing/2014/main" id="{40D25C69-DC19-48EB-8311-791F443321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1547" y="3176360"/>
            <a:ext cx="609600" cy="609600"/>
          </a:xfrm>
          <a:prstGeom prst="rect">
            <a:avLst/>
          </a:prstGeom>
        </p:spPr>
      </p:pic>
    </p:spTree>
    <p:extLst>
      <p:ext uri="{BB962C8B-B14F-4D97-AF65-F5344CB8AC3E}">
        <p14:creationId xmlns:p14="http://schemas.microsoft.com/office/powerpoint/2010/main" val="39101552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par>
                                <p:cTn id="39" presetID="1" presetClass="mediacall" presetSubtype="0" fill="hold" nodeType="withEffect">
                                  <p:stCondLst>
                                    <p:cond delay="0"/>
                                  </p:stCondLst>
                                  <p:childTnLst>
                                    <p:cmd type="call" cmd="playFrom(0.0)">
                                      <p:cBhvr>
                                        <p:cTn id="40" dur="80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7"/>
                </p:tgtEl>
              </p:cMediaNode>
            </p:audio>
          </p:childTnLst>
        </p:cTn>
      </p:par>
    </p:tnLst>
    <p:bldLst>
      <p:bldP spid="17" grpId="0"/>
      <p:bldP spid="8" grpId="0"/>
      <p:bldP spid="9" grpId="0"/>
      <p:bldP spid="10" grpId="0"/>
      <p:bldP spid="11"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7960553"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601133" y="376697"/>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7A6C392F-B211-43B5-A35E-450E1DCE44E4}"/>
              </a:ext>
            </a:extLst>
          </p:cNvPr>
          <p:cNvSpPr txBox="1"/>
          <p:nvPr/>
        </p:nvSpPr>
        <p:spPr>
          <a:xfrm>
            <a:off x="1227666" y="820104"/>
            <a:ext cx="10541139"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Calibri" panose="020F0502020204030204"/>
                <a:ea typeface="+mn-ea"/>
                <a:cs typeface="+mn-cs"/>
              </a:rPr>
              <a:t>Tìm số đo thích hợp.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vi-VN" sz="4000" i="0" u="none" strike="noStrike" kern="1200" cap="none" spc="0" normalizeH="0" baseline="0" noProof="0">
                <a:ln>
                  <a:noFill/>
                </a:ln>
                <a:solidFill>
                  <a:prstClr val="black"/>
                </a:solidFill>
                <a:effectLst/>
                <a:uLnTx/>
                <a:uFillTx/>
                <a:latin typeface="Calibri" panose="020F0502020204030204"/>
                <a:ea typeface="+mn-ea"/>
                <a:cs typeface="+mn-cs"/>
              </a:rPr>
              <a:t>Một khu vườn hình chữ nhật có chiều dài 27 m, chiều rộng 15 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a:ln>
                  <a:noFill/>
                </a:ln>
                <a:solidFill>
                  <a:prstClr val="black"/>
                </a:solidFill>
                <a:effectLst/>
                <a:uLnTx/>
                <a:uFillTx/>
                <a:latin typeface="Calibri" panose="020F0502020204030204"/>
                <a:ea typeface="+mn-ea"/>
                <a:cs typeface="+mn-cs"/>
              </a:rPr>
              <a:t>Diện tích khu vườn đó là .?.</a:t>
            </a:r>
            <a:endParaRPr kumimoji="0" lang="en-US" sz="40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BBDB74E-0410-413B-AF5C-4FF2189BB695}"/>
              </a:ext>
            </a:extLst>
          </p:cNvPr>
          <p:cNvSpPr txBox="1"/>
          <p:nvPr/>
        </p:nvSpPr>
        <p:spPr>
          <a:xfrm>
            <a:off x="4031212" y="3174865"/>
            <a:ext cx="4167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Bài giải</a:t>
            </a:r>
            <a:endParaRPr kumimoji="0" lang="en-US" sz="400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9CE701-BC75-4967-A791-C422F3CF5751}"/>
                  </a:ext>
                </a:extLst>
              </p:cNvPr>
              <p:cNvSpPr txBox="1"/>
              <p:nvPr/>
            </p:nvSpPr>
            <p:spPr>
              <a:xfrm>
                <a:off x="2223152" y="3850097"/>
                <a:ext cx="7745694" cy="1991699"/>
              </a:xfrm>
              <a:prstGeom prst="rect">
                <a:avLst/>
              </a:prstGeom>
              <a:noFill/>
            </p:spPr>
            <p:txBody>
              <a:bodyPr wrap="square" rtlCol="0">
                <a:spAutoFit/>
              </a:bodyPr>
              <a:lstStyle/>
              <a:p>
                <a:pPr lvl="0"/>
                <a:r>
                  <a:rPr lang="vi-VN" sz="4000" b="1">
                    <a:solidFill>
                      <a:srgbClr val="FF0000"/>
                    </a:solidFill>
                    <a:latin typeface="Calibri" panose="020F0502020204030204"/>
                  </a:rPr>
                  <a:t>Diện tích khu vườn đó là:</a:t>
                </a:r>
              </a:p>
              <a:p>
                <a:pPr lvl="0"/>
                <a:r>
                  <a:rPr lang="en-US" sz="4000" b="1">
                    <a:solidFill>
                      <a:srgbClr val="FF0000"/>
                    </a:solidFill>
                    <a:latin typeface="Calibri" panose="020F0502020204030204"/>
                  </a:rPr>
                  <a:t>	</a:t>
                </a:r>
                <a:r>
                  <a:rPr lang="vi-VN" sz="4000" b="1">
                    <a:solidFill>
                      <a:srgbClr val="FF0000"/>
                    </a:solidFill>
                    <a:latin typeface="Calibri" panose="020F0502020204030204"/>
                  </a:rPr>
                  <a:t>15 x 27 = 405 (</a:t>
                </a:r>
                <a14:m>
                  <m:oMath xmlns:m="http://schemas.openxmlformats.org/officeDocument/2006/math">
                    <m:sSup>
                      <m:sSupPr>
                        <m:ctrlPr>
                          <a:rPr lang="vi-VN" sz="4000" b="1" i="1" smtClean="0">
                            <a:solidFill>
                              <a:srgbClr val="FF0000"/>
                            </a:solidFill>
                            <a:latin typeface="Cambria Math" panose="02040503050406030204" pitchFamily="18" charset="0"/>
                          </a:rPr>
                        </m:ctrlPr>
                      </m:sSupPr>
                      <m:e>
                        <m:r>
                          <a:rPr lang="en-US" sz="4000" b="1" i="1" smtClean="0">
                            <a:solidFill>
                              <a:srgbClr val="FF0000"/>
                            </a:solidFill>
                            <a:latin typeface="Cambria Math" panose="02040503050406030204" pitchFamily="18" charset="0"/>
                          </a:rPr>
                          <m:t>𝒎</m:t>
                        </m:r>
                      </m:e>
                      <m:sup>
                        <m:r>
                          <a:rPr lang="en-US" sz="4000" b="1" i="1" smtClean="0">
                            <a:solidFill>
                              <a:srgbClr val="FF0000"/>
                            </a:solidFill>
                            <a:latin typeface="Cambria Math" panose="02040503050406030204" pitchFamily="18" charset="0"/>
                          </a:rPr>
                          <m:t>𝟐</m:t>
                        </m:r>
                      </m:sup>
                    </m:sSup>
                  </m:oMath>
                </a14:m>
                <a:r>
                  <a:rPr lang="vi-VN" sz="4000" b="1">
                    <a:solidFill>
                      <a:srgbClr val="FF0000"/>
                    </a:solidFill>
                    <a:latin typeface="Calibri" panose="020F0502020204030204"/>
                  </a:rPr>
                  <a:t>)</a:t>
                </a:r>
              </a:p>
              <a:p>
                <a:pPr lvl="0"/>
                <a:r>
                  <a:rPr lang="en-US" sz="4000" b="1">
                    <a:solidFill>
                      <a:srgbClr val="FF0000"/>
                    </a:solidFill>
                    <a:latin typeface="Calibri" panose="020F0502020204030204"/>
                  </a:rPr>
                  <a:t>			</a:t>
                </a:r>
                <a:r>
                  <a:rPr lang="vi-VN" sz="4000" b="1">
                    <a:solidFill>
                      <a:srgbClr val="FF0000"/>
                    </a:solidFill>
                    <a:latin typeface="Calibri" panose="020F0502020204030204"/>
                  </a:rPr>
                  <a:t>Đáp số: 405 </a:t>
                </a:r>
                <a14:m>
                  <m:oMath xmlns:m="http://schemas.openxmlformats.org/officeDocument/2006/math">
                    <m:sSup>
                      <m:sSupPr>
                        <m:ctrlPr>
                          <a:rPr lang="vi-VN" sz="4000" b="1" i="1">
                            <a:solidFill>
                              <a:srgbClr val="FF0000"/>
                            </a:solidFill>
                            <a:latin typeface="Cambria Math" panose="02040503050406030204" pitchFamily="18" charset="0"/>
                          </a:rPr>
                        </m:ctrlPr>
                      </m:sSupPr>
                      <m:e>
                        <m:r>
                          <a:rPr lang="en-US" sz="4000" b="1" i="1">
                            <a:solidFill>
                              <a:srgbClr val="FF0000"/>
                            </a:solidFill>
                            <a:latin typeface="Cambria Math" panose="02040503050406030204" pitchFamily="18" charset="0"/>
                          </a:rPr>
                          <m:t>𝒎</m:t>
                        </m:r>
                      </m:e>
                      <m:sup>
                        <m:r>
                          <a:rPr lang="en-US" sz="4000" b="1" i="1">
                            <a:solidFill>
                              <a:srgbClr val="FF0000"/>
                            </a:solidFill>
                            <a:latin typeface="Cambria Math" panose="02040503050406030204" pitchFamily="18" charset="0"/>
                          </a:rPr>
                          <m:t>𝟐</m:t>
                        </m:r>
                      </m:sup>
                    </m:sSup>
                  </m:oMath>
                </a14:m>
                <a:endParaRPr kumimoji="0" lang="en-US" sz="4000" i="0" u="none" strike="noStrike" kern="1200" cap="none" spc="0" normalizeH="0" baseline="0" noProof="0">
                  <a:ln>
                    <a:noFill/>
                  </a:ln>
                  <a:solidFill>
                    <a:srgbClr val="FF0000"/>
                  </a:solidFill>
                  <a:effectLst/>
                  <a:uLnTx/>
                  <a:uFillTx/>
                  <a:latin typeface="Calibri" panose="020F0502020204030204"/>
                </a:endParaRPr>
              </a:p>
            </p:txBody>
          </p:sp>
        </mc:Choice>
        <mc:Fallback xmlns="">
          <p:sp>
            <p:nvSpPr>
              <p:cNvPr id="13" name="TextBox 12">
                <a:extLst>
                  <a:ext uri="{FF2B5EF4-FFF2-40B4-BE49-F238E27FC236}">
                    <a16:creationId xmlns:a16="http://schemas.microsoft.com/office/drawing/2014/main" id="{7E9CE701-BC75-4967-A791-C422F3CF5751}"/>
                  </a:ext>
                </a:extLst>
              </p:cNvPr>
              <p:cNvSpPr txBox="1">
                <a:spLocks noRot="1" noChangeAspect="1" noMove="1" noResize="1" noEditPoints="1" noAdjustHandles="1" noChangeArrowheads="1" noChangeShapeType="1" noTextEdit="1"/>
              </p:cNvSpPr>
              <p:nvPr/>
            </p:nvSpPr>
            <p:spPr>
              <a:xfrm>
                <a:off x="2223152" y="3850097"/>
                <a:ext cx="7745694" cy="1991699"/>
              </a:xfrm>
              <a:prstGeom prst="rect">
                <a:avLst/>
              </a:prstGeom>
              <a:blipFill>
                <a:blip r:embed="rId5"/>
                <a:stretch>
                  <a:fillRect l="-2835" t="-5521" b="-1135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71B23C5-ADDF-4D6A-B751-234021C40AE1}"/>
              </a:ext>
            </a:extLst>
          </p:cNvPr>
          <p:cNvCxnSpPr/>
          <p:nvPr/>
        </p:nvCxnSpPr>
        <p:spPr>
          <a:xfrm>
            <a:off x="2503357" y="2007436"/>
            <a:ext cx="4856813"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41B172-7D04-4317-97D1-38D8D8D6D897}"/>
              </a:ext>
            </a:extLst>
          </p:cNvPr>
          <p:cNvCxnSpPr>
            <a:cxnSpLocks/>
          </p:cNvCxnSpPr>
          <p:nvPr/>
        </p:nvCxnSpPr>
        <p:spPr>
          <a:xfrm>
            <a:off x="8035114" y="2051160"/>
            <a:ext cx="3162538"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96A010-1CD4-4B5F-AEDE-0AE5B905AA8D}"/>
              </a:ext>
            </a:extLst>
          </p:cNvPr>
          <p:cNvCxnSpPr>
            <a:cxnSpLocks/>
          </p:cNvCxnSpPr>
          <p:nvPr/>
        </p:nvCxnSpPr>
        <p:spPr>
          <a:xfrm>
            <a:off x="1408319" y="2620787"/>
            <a:ext cx="3162538"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4CBFA6-F374-4C18-A43B-FABAA50395BA}"/>
              </a:ext>
            </a:extLst>
          </p:cNvPr>
          <p:cNvCxnSpPr>
            <a:cxnSpLocks/>
          </p:cNvCxnSpPr>
          <p:nvPr/>
        </p:nvCxnSpPr>
        <p:spPr>
          <a:xfrm>
            <a:off x="1408319" y="3256591"/>
            <a:ext cx="38682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4379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arn(inVertic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arn(inVertical)">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barn(inVertical)">
                                      <p:cBhvr>
                                        <p:cTn id="4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flipH="1">
            <a:off x="7960553"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601133" y="376697"/>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3" name="TextBox 2">
            <a:extLst>
              <a:ext uri="{FF2B5EF4-FFF2-40B4-BE49-F238E27FC236}">
                <a16:creationId xmlns:a16="http://schemas.microsoft.com/office/drawing/2014/main" id="{7A6C392F-B211-43B5-A35E-450E1DCE44E4}"/>
              </a:ext>
            </a:extLst>
          </p:cNvPr>
          <p:cNvSpPr txBox="1"/>
          <p:nvPr/>
        </p:nvSpPr>
        <p:spPr>
          <a:xfrm>
            <a:off x="715113" y="890044"/>
            <a:ext cx="10647431"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i="0" u="none" strike="noStrike" kern="1200" cap="none" spc="0" normalizeH="0" baseline="0" noProof="0">
                <a:ln>
                  <a:noFill/>
                </a:ln>
                <a:solidFill>
                  <a:prstClr val="black"/>
                </a:solidFill>
                <a:effectLst/>
                <a:uLnTx/>
                <a:uFillTx/>
                <a:latin typeface="Calibri" panose="020F0502020204030204"/>
                <a:ea typeface="+mn-ea"/>
                <a:cs typeface="+mn-cs"/>
              </a:rPr>
              <a:t>Ông Tư nuôi bò để lấy sữa. Mỗi con bò nhà ông Tư trung bình mỗi ngày cho 26 kg sữa. Hỏi một tháng 30 ngày, 12 con bò nhà ông Tư cho bao nhiêu k</a:t>
            </a:r>
            <a:r>
              <a:rPr kumimoji="0" lang="en-US" sz="3800" i="0" u="none" strike="noStrike" kern="1200" cap="none" spc="0" normalizeH="0" baseline="0" noProof="0">
                <a:ln>
                  <a:noFill/>
                </a:ln>
                <a:solidFill>
                  <a:prstClr val="black"/>
                </a:solidFill>
                <a:effectLst/>
                <a:uLnTx/>
                <a:uFillTx/>
                <a:latin typeface="Calibri" panose="020F0502020204030204"/>
                <a:ea typeface="+mn-ea"/>
                <a:cs typeface="+mn-cs"/>
              </a:rPr>
              <a:t>g</a:t>
            </a:r>
            <a:r>
              <a:rPr kumimoji="0" lang="vi-VN" sz="3800" i="0" u="none" strike="noStrike" kern="1200" cap="none" spc="0" normalizeH="0" baseline="0" noProof="0">
                <a:ln>
                  <a:noFill/>
                </a:ln>
                <a:solidFill>
                  <a:prstClr val="black"/>
                </a:solidFill>
                <a:effectLst/>
                <a:uLnTx/>
                <a:uFillTx/>
                <a:latin typeface="Calibri" panose="020F0502020204030204"/>
                <a:ea typeface="+mn-ea"/>
                <a:cs typeface="+mn-cs"/>
              </a:rPr>
              <a:t> sữa?</a:t>
            </a:r>
            <a:endParaRPr kumimoji="0" lang="en-US" sz="3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BBDB74E-0410-413B-AF5C-4FF2189BB695}"/>
              </a:ext>
            </a:extLst>
          </p:cNvPr>
          <p:cNvSpPr txBox="1"/>
          <p:nvPr/>
        </p:nvSpPr>
        <p:spPr>
          <a:xfrm>
            <a:off x="4124031" y="2736703"/>
            <a:ext cx="4167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Bài giải</a:t>
            </a:r>
            <a:endParaRPr kumimoji="0" lang="en-US" sz="40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E9CE701-BC75-4967-A791-C422F3CF5751}"/>
              </a:ext>
            </a:extLst>
          </p:cNvPr>
          <p:cNvSpPr txBox="1"/>
          <p:nvPr/>
        </p:nvSpPr>
        <p:spPr>
          <a:xfrm>
            <a:off x="1473644" y="3248998"/>
            <a:ext cx="7745694" cy="2554545"/>
          </a:xfrm>
          <a:prstGeom prst="rect">
            <a:avLst/>
          </a:prstGeom>
          <a:noFill/>
        </p:spPr>
        <p:txBody>
          <a:bodyPr wrap="square" rtlCol="0">
            <a:spAutoFit/>
          </a:bodyPr>
          <a:lstStyle/>
          <a:p>
            <a:pPr lvl="0"/>
            <a:r>
              <a:rPr lang="vi-VN" sz="4000" b="1">
                <a:solidFill>
                  <a:srgbClr val="FF0000"/>
                </a:solidFill>
                <a:latin typeface="Calibri" panose="020F0502020204030204"/>
              </a:rPr>
              <a:t>Một tháng 30 ngày, 12 con bò nhà ông Tư cho số ki lô gam sữa là:</a:t>
            </a:r>
          </a:p>
          <a:p>
            <a:pPr lvl="0"/>
            <a:r>
              <a:rPr lang="en-US" sz="4000" b="1">
                <a:solidFill>
                  <a:srgbClr val="FF0000"/>
                </a:solidFill>
                <a:latin typeface="Calibri" panose="020F0502020204030204"/>
              </a:rPr>
              <a:t>	</a:t>
            </a:r>
            <a:r>
              <a:rPr lang="vi-VN" sz="4000" b="1">
                <a:solidFill>
                  <a:srgbClr val="FF0000"/>
                </a:solidFill>
                <a:latin typeface="Calibri" panose="020F0502020204030204"/>
              </a:rPr>
              <a:t>26 x 30 x 12 = 9360 (kg)</a:t>
            </a:r>
          </a:p>
          <a:p>
            <a:pPr lvl="0"/>
            <a:r>
              <a:rPr lang="en-US" sz="4000" b="1">
                <a:solidFill>
                  <a:srgbClr val="FF0000"/>
                </a:solidFill>
                <a:latin typeface="Calibri" panose="020F0502020204030204"/>
              </a:rPr>
              <a:t>			</a:t>
            </a:r>
            <a:r>
              <a:rPr lang="vi-VN" sz="4000" b="1">
                <a:solidFill>
                  <a:srgbClr val="FF0000"/>
                </a:solidFill>
                <a:latin typeface="Calibri" panose="020F0502020204030204"/>
              </a:rPr>
              <a:t>Đáp số: 9360 kg</a:t>
            </a:r>
            <a:endParaRPr kumimoji="0" lang="en-US" sz="4000" i="0" u="none" strike="noStrike" kern="1200" cap="none" spc="0" normalizeH="0" baseline="0" noProof="0">
              <a:ln>
                <a:noFill/>
              </a:ln>
              <a:solidFill>
                <a:srgbClr val="FF0000"/>
              </a:solidFill>
              <a:effectLst/>
              <a:uLnTx/>
              <a:uFillTx/>
              <a:latin typeface="Calibri" panose="020F0502020204030204"/>
            </a:endParaRPr>
          </a:p>
        </p:txBody>
      </p:sp>
      <p:cxnSp>
        <p:nvCxnSpPr>
          <p:cNvPr id="14" name="Straight Connector 13">
            <a:extLst>
              <a:ext uri="{FF2B5EF4-FFF2-40B4-BE49-F238E27FC236}">
                <a16:creationId xmlns:a16="http://schemas.microsoft.com/office/drawing/2014/main" id="{D71B23C5-ADDF-4D6A-B751-234021C40AE1}"/>
              </a:ext>
            </a:extLst>
          </p:cNvPr>
          <p:cNvCxnSpPr>
            <a:cxnSpLocks/>
          </p:cNvCxnSpPr>
          <p:nvPr/>
        </p:nvCxnSpPr>
        <p:spPr>
          <a:xfrm>
            <a:off x="715113" y="2051160"/>
            <a:ext cx="6817836"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96A010-1CD4-4B5F-AEDE-0AE5B905AA8D}"/>
              </a:ext>
            </a:extLst>
          </p:cNvPr>
          <p:cNvCxnSpPr>
            <a:cxnSpLocks/>
          </p:cNvCxnSpPr>
          <p:nvPr/>
        </p:nvCxnSpPr>
        <p:spPr>
          <a:xfrm>
            <a:off x="824459" y="2650079"/>
            <a:ext cx="9518460"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DA1BC4-FAF4-4052-B6C7-C7B6BBB98B68}"/>
              </a:ext>
            </a:extLst>
          </p:cNvPr>
          <p:cNvCxnSpPr>
            <a:cxnSpLocks/>
          </p:cNvCxnSpPr>
          <p:nvPr/>
        </p:nvCxnSpPr>
        <p:spPr>
          <a:xfrm>
            <a:off x="7953626" y="2051160"/>
            <a:ext cx="3154085" cy="0"/>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874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barn(inVertical)">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barn(inVertical)">
                                      <p:cBhvr>
                                        <p:cTn id="3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38" y="4195879"/>
            <a:ext cx="4817613" cy="256433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565" y="4925634"/>
            <a:ext cx="3644712" cy="19323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45" y="-2133"/>
            <a:ext cx="10748033" cy="5274308"/>
          </a:xfrm>
          <a:prstGeom prst="rect">
            <a:avLst/>
          </a:prstGeom>
        </p:spPr>
      </p:pic>
      <p:pic>
        <p:nvPicPr>
          <p:cNvPr id="8" name="Picture 7">
            <a:extLst>
              <a:ext uri="{FF2B5EF4-FFF2-40B4-BE49-F238E27FC236}">
                <a16:creationId xmlns:a16="http://schemas.microsoft.com/office/drawing/2014/main" id="{66BFE9FD-2C6A-4BDF-9A3F-864936ACF0F1}"/>
              </a:ext>
            </a:extLst>
          </p:cNvPr>
          <p:cNvPicPr>
            <a:picLocks noChangeAspect="1"/>
          </p:cNvPicPr>
          <p:nvPr/>
        </p:nvPicPr>
        <p:blipFill>
          <a:blip r:embed="rId8"/>
          <a:stretch>
            <a:fillRect/>
          </a:stretch>
        </p:blipFill>
        <p:spPr>
          <a:xfrm>
            <a:off x="2197270" y="2072522"/>
            <a:ext cx="7797460" cy="2712955"/>
          </a:xfrm>
          <a:prstGeom prst="rect">
            <a:avLst/>
          </a:prstGeom>
        </p:spPr>
      </p:pic>
    </p:spTree>
    <p:extLst>
      <p:ext uri="{BB962C8B-B14F-4D97-AF65-F5344CB8AC3E}">
        <p14:creationId xmlns:p14="http://schemas.microsoft.com/office/powerpoint/2010/main" val="192690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3" name="TextBox 2">
            <a:extLst>
              <a:ext uri="{FF2B5EF4-FFF2-40B4-BE49-F238E27FC236}">
                <a16:creationId xmlns:a16="http://schemas.microsoft.com/office/drawing/2014/main" id="{7A6C392F-B211-43B5-A35E-450E1DCE44E4}"/>
              </a:ext>
            </a:extLst>
          </p:cNvPr>
          <p:cNvSpPr txBox="1"/>
          <p:nvPr/>
        </p:nvSpPr>
        <p:spPr>
          <a:xfrm>
            <a:off x="2173575" y="874455"/>
            <a:ext cx="906904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GV chia lớp thành 2 đội tổ chức trò chơi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a:ln>
                  <a:noFill/>
                </a:ln>
                <a:solidFill>
                  <a:srgbClr val="FF0000"/>
                </a:solidFill>
                <a:effectLst/>
                <a:uLnTx/>
                <a:uFillTx/>
                <a:latin typeface="Calibri" panose="020F0502020204030204"/>
                <a:ea typeface="+mn-ea"/>
                <a:cs typeface="+mn-cs"/>
              </a:rPr>
              <a:t>"Ai nhanh hơn".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 GV đưa ra một vài phép tính nhẩm, hs giờ tay trả lời nhanh trong vòng</a:t>
            </a:r>
            <a:r>
              <a:rPr kumimoji="0" lang="en-US" sz="4000" b="1" i="0" u="none" strike="noStrike" kern="1200" cap="none" spc="0" normalizeH="0" noProof="0">
                <a:ln>
                  <a:noFill/>
                </a:ln>
                <a:solidFill>
                  <a:prstClr val="black"/>
                </a:solidFill>
                <a:effectLst/>
                <a:uLnTx/>
                <a:uFillTx/>
                <a:latin typeface="Calibri" panose="020F0502020204030204"/>
                <a:ea typeface="+mn-ea"/>
                <a:cs typeface="+mn-cs"/>
              </a:rPr>
              <a:t> 5 giây.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prstClr val="black"/>
                </a:solidFill>
                <a:latin typeface="Calibri" panose="020F0502020204030204"/>
              </a:rPr>
              <a:t>- </a:t>
            </a:r>
            <a:r>
              <a:rPr lang="en-US" sz="4000" b="1" noProof="0">
                <a:solidFill>
                  <a:prstClr val="black"/>
                </a:solidFill>
                <a:latin typeface="Calibri" panose="020F0502020204030204"/>
              </a:rPr>
              <a:t>Đội nào trả lời được nhiều câu hỏi nhất  sẽ giành chiến thắng.</a:t>
            </a: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5929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22" y="4110963"/>
            <a:ext cx="5160853" cy="2747037"/>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7808" y="4767161"/>
            <a:ext cx="1544192" cy="2169996"/>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6351" y="4767161"/>
            <a:ext cx="3644712" cy="1932367"/>
          </a:xfrm>
          <a:prstGeom prst="rect">
            <a:avLst/>
          </a:prstGeom>
        </p:spPr>
      </p:pic>
      <p:pic>
        <p:nvPicPr>
          <p:cNvPr id="11"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37077" y="-1809045"/>
            <a:ext cx="812800" cy="812800"/>
          </a:xfrm>
          <a:prstGeom prst="rect">
            <a:avLst/>
          </a:prstGeom>
        </p:spPr>
      </p:pic>
      <p:sp>
        <p:nvSpPr>
          <p:cNvPr id="13" name="Rounded Rectangle 12"/>
          <p:cNvSpPr/>
          <p:nvPr/>
        </p:nvSpPr>
        <p:spPr>
          <a:xfrm>
            <a:off x="899005" y="1255595"/>
            <a:ext cx="10520899" cy="3312175"/>
          </a:xfrm>
          <a:prstGeom prst="roundRect">
            <a:avLst/>
          </a:prstGeom>
          <a:solidFill>
            <a:schemeClr val="bg1">
              <a:alpha val="62000"/>
            </a:schemeClr>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2" name="Picture 1">
            <a:extLst>
              <a:ext uri="{FF2B5EF4-FFF2-40B4-BE49-F238E27FC236}">
                <a16:creationId xmlns:a16="http://schemas.microsoft.com/office/drawing/2014/main" id="{302895FF-34FE-413D-8538-A7536ECC4E2B}"/>
              </a:ext>
            </a:extLst>
          </p:cNvPr>
          <p:cNvPicPr>
            <a:picLocks noChangeAspect="1"/>
          </p:cNvPicPr>
          <p:nvPr/>
        </p:nvPicPr>
        <p:blipFill>
          <a:blip r:embed="rId9"/>
          <a:stretch>
            <a:fillRect/>
          </a:stretch>
        </p:blipFill>
        <p:spPr>
          <a:xfrm>
            <a:off x="326990" y="1511886"/>
            <a:ext cx="11538019" cy="2342786"/>
          </a:xfrm>
          <a:prstGeom prst="rect">
            <a:avLst/>
          </a:prstGeom>
        </p:spPr>
      </p:pic>
    </p:spTree>
    <p:extLst>
      <p:ext uri="{BB962C8B-B14F-4D97-AF65-F5344CB8AC3E}">
        <p14:creationId xmlns:p14="http://schemas.microsoft.com/office/powerpoint/2010/main" val="1039829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38" y="4195879"/>
            <a:ext cx="4817613" cy="256433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565" y="4925634"/>
            <a:ext cx="3644712" cy="19323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45" y="-2133"/>
            <a:ext cx="10748033" cy="5274308"/>
          </a:xfrm>
          <a:prstGeom prst="rect">
            <a:avLst/>
          </a:prstGeom>
        </p:spPr>
      </p:pic>
      <p:pic>
        <p:nvPicPr>
          <p:cNvPr id="6" name="Picture 5">
            <a:extLst>
              <a:ext uri="{FF2B5EF4-FFF2-40B4-BE49-F238E27FC236}">
                <a16:creationId xmlns:a16="http://schemas.microsoft.com/office/drawing/2014/main" id="{84D9CC71-CC3B-4058-95BB-2FA0950E3241}"/>
              </a:ext>
            </a:extLst>
          </p:cNvPr>
          <p:cNvPicPr>
            <a:picLocks noChangeAspect="1"/>
          </p:cNvPicPr>
          <p:nvPr/>
        </p:nvPicPr>
        <p:blipFill>
          <a:blip r:embed="rId8"/>
          <a:stretch>
            <a:fillRect/>
          </a:stretch>
        </p:blipFill>
        <p:spPr>
          <a:xfrm>
            <a:off x="2169835" y="2051184"/>
            <a:ext cx="7852329" cy="2755631"/>
          </a:xfrm>
          <a:prstGeom prst="rect">
            <a:avLst/>
          </a:prstGeom>
        </p:spPr>
      </p:pic>
    </p:spTree>
    <p:extLst>
      <p:ext uri="{BB962C8B-B14F-4D97-AF65-F5344CB8AC3E}">
        <p14:creationId xmlns:p14="http://schemas.microsoft.com/office/powerpoint/2010/main" val="435293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ình ảnh bầu trời đêm đẹp, lung linh dùng làm ảnh nền siêu chấ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52" y="-89972"/>
            <a:ext cx="12722351" cy="7844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431555" y="775069"/>
            <a:ext cx="8410575" cy="5419725"/>
          </a:xfrm>
          <a:prstGeom prst="rect">
            <a:avLst/>
          </a:prstGeom>
        </p:spPr>
      </p:pic>
      <p:sp>
        <p:nvSpPr>
          <p:cNvPr id="10" name="PA_文本框 9">
            <a:extLst>
              <a:ext uri="{FF2B5EF4-FFF2-40B4-BE49-F238E27FC236}">
                <a16:creationId xmlns:a16="http://schemas.microsoft.com/office/drawing/2014/main" id="{43D0CBEF-A556-4510-A5AB-0C997C797271}"/>
              </a:ext>
            </a:extLst>
          </p:cNvPr>
          <p:cNvSpPr txBox="1"/>
          <p:nvPr>
            <p:custDataLst>
              <p:tags r:id="rId3"/>
            </p:custDataLst>
          </p:nvPr>
        </p:nvSpPr>
        <p:spPr>
          <a:xfrm>
            <a:off x="3240594" y="2273230"/>
            <a:ext cx="30261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44546A"/>
                </a:solidFill>
                <a:effectLst/>
                <a:uLnTx/>
                <a:uFillTx/>
                <a:latin typeface="UTM Gradoo" panose="02040603050506020204" pitchFamily="18" charset="0"/>
                <a:cs typeface="+mn-ea"/>
                <a:sym typeface="+mn-lt"/>
              </a:rPr>
              <a:t>Trò</a:t>
            </a:r>
            <a:r>
              <a:rPr kumimoji="0" lang="en-US" altLang="zh-CN" sz="3600" b="1" i="0" u="none" strike="noStrike" kern="1200" cap="none" spc="0" normalizeH="0" baseline="0" noProof="0" dirty="0">
                <a:ln>
                  <a:noFill/>
                </a:ln>
                <a:solidFill>
                  <a:srgbClr val="44546A"/>
                </a:solidFill>
                <a:effectLst/>
                <a:uLnTx/>
                <a:uFillTx/>
                <a:latin typeface="UTM Gradoo" panose="02040603050506020204" pitchFamily="18" charset="0"/>
                <a:cs typeface="+mn-ea"/>
                <a:sym typeface="+mn-lt"/>
              </a:rPr>
              <a:t> </a:t>
            </a:r>
            <a:r>
              <a:rPr kumimoji="0" lang="en-US" altLang="zh-CN" sz="3600" b="1" i="0" u="none" strike="noStrike" kern="1200" cap="none" spc="0" normalizeH="0" baseline="0" noProof="0" dirty="0" err="1">
                <a:ln>
                  <a:noFill/>
                </a:ln>
                <a:solidFill>
                  <a:srgbClr val="44546A"/>
                </a:solidFill>
                <a:effectLst/>
                <a:uLnTx/>
                <a:uFillTx/>
                <a:latin typeface="UTM Gradoo" panose="02040603050506020204" pitchFamily="18" charset="0"/>
                <a:cs typeface="+mn-ea"/>
                <a:sym typeface="+mn-lt"/>
              </a:rPr>
              <a:t>chơi</a:t>
            </a:r>
            <a:endParaRPr kumimoji="0" lang="zh-CN" altLang="en-US" sz="3600" b="1" i="0" u="none" strike="noStrike" kern="1200" cap="none" spc="0" normalizeH="0" baseline="0" noProof="0" dirty="0">
              <a:ln>
                <a:noFill/>
              </a:ln>
              <a:solidFill>
                <a:srgbClr val="44546A"/>
              </a:solidFill>
              <a:effectLst/>
              <a:uLnTx/>
              <a:uFillTx/>
              <a:latin typeface="UTM Gradoo" panose="02040603050506020204" pitchFamily="18" charset="0"/>
              <a:cs typeface="+mn-ea"/>
              <a:sym typeface="+mn-lt"/>
            </a:endParaRPr>
          </a:p>
        </p:txBody>
      </p:sp>
      <p:grpSp>
        <p:nvGrpSpPr>
          <p:cNvPr id="2" name="Group 1"/>
          <p:cNvGrpSpPr/>
          <p:nvPr/>
        </p:nvGrpSpPr>
        <p:grpSpPr>
          <a:xfrm>
            <a:off x="1732704" y="2501173"/>
            <a:ext cx="5950141" cy="3631763"/>
            <a:chOff x="2090923" y="2750898"/>
            <a:chExt cx="5143943" cy="3631763"/>
          </a:xfrm>
        </p:grpSpPr>
        <p:sp>
          <p:nvSpPr>
            <p:cNvPr id="11" name="PA_矩形 10">
              <a:extLst>
                <a:ext uri="{FF2B5EF4-FFF2-40B4-BE49-F238E27FC236}">
                  <a16:creationId xmlns:a16="http://schemas.microsoft.com/office/drawing/2014/main" id="{92D0060E-48B1-4472-AD4E-BBD28B00F885}"/>
                </a:ext>
              </a:extLst>
            </p:cNvPr>
            <p:cNvSpPr/>
            <p:nvPr>
              <p:custDataLst>
                <p:tags r:id="rId4"/>
              </p:custDataLst>
            </p:nvPr>
          </p:nvSpPr>
          <p:spPr>
            <a:xfrm>
              <a:off x="2090923" y="2750898"/>
              <a:ext cx="5064620" cy="36317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rgbClr val="FFC000">
                      <a:lumMod val="75000"/>
                    </a:srgbClr>
                  </a:solidFill>
                  <a:effectLst/>
                  <a:uLnTx/>
                  <a:uFillTx/>
                  <a:latin typeface="UTM Cookies" panose="02040603050506020204" pitchFamily="18" charset="0"/>
                  <a:ea typeface="迷你简少儿" panose="03000509000000000000" pitchFamily="65" charset="-122"/>
                  <a:cs typeface=".黑体-日本?" panose="02000500000000000000" pitchFamily="2" charset="-122"/>
                </a:rPr>
                <a:t>HÁI SAO</a:t>
              </a:r>
              <a:endParaRPr kumimoji="0" lang="zh-CN" altLang="en-US" sz="11500" b="0" i="0" u="none" strike="noStrike" kern="1200" cap="none" spc="0" normalizeH="0" baseline="0" noProof="0" dirty="0">
                <a:ln>
                  <a:noFill/>
                </a:ln>
                <a:solidFill>
                  <a:srgbClr val="FFC000">
                    <a:lumMod val="75000"/>
                  </a:srgbClr>
                </a:solidFill>
                <a:effectLst/>
                <a:uLnTx/>
                <a:uFillTx/>
                <a:latin typeface="UTM Cookies" panose="02040603050506020204" pitchFamily="18" charset="0"/>
                <a:ea typeface="迷你简少儿" panose="03000509000000000000" pitchFamily="65" charset="-122"/>
                <a:cs typeface=".黑体-日本?" panose="02000500000000000000" pitchFamily="2" charset="-122"/>
              </a:endParaRPr>
            </a:p>
          </p:txBody>
        </p:sp>
        <p:sp>
          <p:nvSpPr>
            <p:cNvPr id="13" name="PA_矩形 10">
              <a:extLst>
                <a:ext uri="{FF2B5EF4-FFF2-40B4-BE49-F238E27FC236}">
                  <a16:creationId xmlns:a16="http://schemas.microsoft.com/office/drawing/2014/main" id="{92D0060E-48B1-4472-AD4E-BBD28B00F885}"/>
                </a:ext>
              </a:extLst>
            </p:cNvPr>
            <p:cNvSpPr/>
            <p:nvPr>
              <p:custDataLst>
                <p:tags r:id="rId5"/>
              </p:custDataLst>
            </p:nvPr>
          </p:nvSpPr>
          <p:spPr>
            <a:xfrm>
              <a:off x="2170246" y="2762546"/>
              <a:ext cx="5064620" cy="18620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rgbClr val="FFF606"/>
                  </a:solidFill>
                  <a:effectLst/>
                  <a:uLnTx/>
                  <a:uFillTx/>
                  <a:latin typeface="UTM Cookies" panose="02040603050506020204" pitchFamily="18" charset="0"/>
                  <a:ea typeface="迷你简少儿" panose="03000509000000000000" pitchFamily="65" charset="-122"/>
                  <a:cs typeface=".黑体-日本?" panose="02000500000000000000" pitchFamily="2" charset="-122"/>
                </a:rPr>
                <a:t>HÁI SAO</a:t>
              </a:r>
              <a:endParaRPr kumimoji="0" lang="zh-CN" altLang="en-US" sz="11500" b="0" i="0" u="none" strike="noStrike" kern="1200" cap="none" spc="0" normalizeH="0" baseline="0" noProof="0" dirty="0">
                <a:ln>
                  <a:noFill/>
                </a:ln>
                <a:solidFill>
                  <a:srgbClr val="FFF606"/>
                </a:solidFill>
                <a:effectLst/>
                <a:uLnTx/>
                <a:uFillTx/>
                <a:latin typeface="UTM Cookies" panose="02040603050506020204" pitchFamily="18" charset="0"/>
                <a:ea typeface="迷你简少儿" panose="03000509000000000000" pitchFamily="65" charset="-122"/>
                <a:cs typeface=".黑体-日本?" panose="02000500000000000000" pitchFamily="2" charset="-122"/>
              </a:endParaRPr>
            </a:p>
          </p:txBody>
        </p:sp>
      </p:grpSp>
    </p:spTree>
    <p:extLst>
      <p:ext uri="{BB962C8B-B14F-4D97-AF65-F5344CB8AC3E}">
        <p14:creationId xmlns:p14="http://schemas.microsoft.com/office/powerpoint/2010/main" val="21692478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200"/>
                            </p:stCondLst>
                            <p:childTnLst>
                              <p:par>
                                <p:cTn id="21" presetID="26"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bầu trời đêm đẹp, lung linh dùng làm ảnh nền siêu c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 y="-89972"/>
            <a:ext cx="12166397" cy="74908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003" y="-2632975"/>
            <a:ext cx="844297" cy="6715207"/>
          </a:xfrm>
          <a:prstGeom prst="rect">
            <a:avLst/>
          </a:prstGeom>
        </p:spPr>
      </p:pic>
      <p:grpSp>
        <p:nvGrpSpPr>
          <p:cNvPr id="3" name="Group 2"/>
          <p:cNvGrpSpPr/>
          <p:nvPr/>
        </p:nvGrpSpPr>
        <p:grpSpPr>
          <a:xfrm>
            <a:off x="638897" y="2558337"/>
            <a:ext cx="2502833" cy="2194197"/>
            <a:chOff x="-6692" y="2188147"/>
            <a:chExt cx="1687282" cy="1692784"/>
          </a:xfrm>
        </p:grpSpPr>
        <p:pic>
          <p:nvPicPr>
            <p:cNvPr id="4" name="Picture 3"/>
            <p:cNvPicPr>
              <a:picLocks noChangeAspect="1"/>
            </p:cNvPicPr>
            <p:nvPr/>
          </p:nvPicPr>
          <p:blipFill>
            <a:blip r:embed="rId6" cstate="hqprint">
              <a:extLst>
                <a:ext uri="{BEBA8EAE-BF5A-486C-A8C5-ECC9F3942E4B}">
                  <a14:imgProps xmlns:a14="http://schemas.microsoft.com/office/drawing/2010/main">
                    <a14:imgLayer r:embed="rId7">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2337588">
              <a:off x="-6692" y="2188147"/>
              <a:ext cx="1687282" cy="1692784"/>
            </a:xfrm>
            <a:prstGeom prst="rect">
              <a:avLst/>
            </a:prstGeom>
          </p:spPr>
        </p:pic>
        <p:sp>
          <p:nvSpPr>
            <p:cNvPr id="5" name="TextBox 4"/>
            <p:cNvSpPr txBox="1"/>
            <p:nvPr/>
          </p:nvSpPr>
          <p:spPr>
            <a:xfrm>
              <a:off x="305157" y="2803957"/>
              <a:ext cx="1138359" cy="546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1035</a:t>
              </a:r>
            </a:p>
          </p:txBody>
        </p:sp>
      </p:grpSp>
      <p:pic>
        <p:nvPicPr>
          <p:cNvPr id="18"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49" y="-1533077"/>
            <a:ext cx="533401" cy="4017835"/>
          </a:xfrm>
          <a:prstGeom prst="rect">
            <a:avLst/>
          </a:prstGeom>
        </p:spPr>
      </p:pic>
      <p:pic>
        <p:nvPicPr>
          <p:cNvPr id="27"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448" y="-1894903"/>
            <a:ext cx="533401" cy="4242463"/>
          </a:xfrm>
          <a:prstGeom prst="rect">
            <a:avLst/>
          </a:prstGeom>
        </p:spPr>
      </p:pic>
      <p:pic>
        <p:nvPicPr>
          <p:cNvPr id="35"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7479" y="-627698"/>
            <a:ext cx="533401" cy="4242463"/>
          </a:xfrm>
          <a:prstGeom prst="rect">
            <a:avLst/>
          </a:prstGeom>
        </p:spPr>
      </p:pic>
      <p:grpSp>
        <p:nvGrpSpPr>
          <p:cNvPr id="46" name="Group 45"/>
          <p:cNvGrpSpPr/>
          <p:nvPr/>
        </p:nvGrpSpPr>
        <p:grpSpPr>
          <a:xfrm>
            <a:off x="3832183" y="1569113"/>
            <a:ext cx="2624442" cy="2633000"/>
            <a:chOff x="3832183" y="1569113"/>
            <a:chExt cx="2624442" cy="2633000"/>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3832183" y="1569113"/>
              <a:ext cx="2624442" cy="2633000"/>
            </a:xfrm>
            <a:prstGeom prst="rect">
              <a:avLst/>
            </a:prstGeom>
          </p:spPr>
        </p:pic>
        <p:sp>
          <p:nvSpPr>
            <p:cNvPr id="41" name="TextBox 40"/>
            <p:cNvSpPr txBox="1"/>
            <p:nvPr/>
          </p:nvSpPr>
          <p:spPr>
            <a:xfrm>
              <a:off x="4420213" y="2554818"/>
              <a:ext cx="16885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3467</a:t>
              </a:r>
            </a:p>
          </p:txBody>
        </p:sp>
      </p:grpSp>
      <p:grpSp>
        <p:nvGrpSpPr>
          <p:cNvPr id="45" name="Group 44"/>
          <p:cNvGrpSpPr/>
          <p:nvPr/>
        </p:nvGrpSpPr>
        <p:grpSpPr>
          <a:xfrm>
            <a:off x="6701493" y="3297797"/>
            <a:ext cx="2709245" cy="2700439"/>
            <a:chOff x="6701493" y="3297797"/>
            <a:chExt cx="2709245" cy="2700439"/>
          </a:xfrm>
        </p:grpSpPr>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84462">
              <a:off x="6705896" y="3293394"/>
              <a:ext cx="2700439" cy="2709245"/>
            </a:xfrm>
            <a:prstGeom prst="rect">
              <a:avLst/>
            </a:prstGeom>
          </p:spPr>
        </p:pic>
        <p:sp>
          <p:nvSpPr>
            <p:cNvPr id="42" name="TextBox 41"/>
            <p:cNvSpPr txBox="1"/>
            <p:nvPr/>
          </p:nvSpPr>
          <p:spPr>
            <a:xfrm>
              <a:off x="7387455" y="4152491"/>
              <a:ext cx="16885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1335</a:t>
              </a:r>
            </a:p>
          </p:txBody>
        </p:sp>
      </p:grpSp>
      <p:grpSp>
        <p:nvGrpSpPr>
          <p:cNvPr id="44" name="Group 43"/>
          <p:cNvGrpSpPr/>
          <p:nvPr/>
        </p:nvGrpSpPr>
        <p:grpSpPr>
          <a:xfrm>
            <a:off x="9237362" y="1899513"/>
            <a:ext cx="2587570" cy="2579160"/>
            <a:chOff x="9237362" y="1899513"/>
            <a:chExt cx="2587570" cy="2579160"/>
          </a:xfrm>
        </p:grpSpPr>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98244">
              <a:off x="9241567" y="1895308"/>
              <a:ext cx="2579160" cy="2587570"/>
            </a:xfrm>
            <a:prstGeom prst="rect">
              <a:avLst/>
            </a:prstGeom>
          </p:spPr>
        </p:pic>
        <p:sp>
          <p:nvSpPr>
            <p:cNvPr id="43" name="TextBox 42"/>
            <p:cNvSpPr txBox="1"/>
            <p:nvPr/>
          </p:nvSpPr>
          <p:spPr>
            <a:xfrm>
              <a:off x="9816817" y="2777602"/>
              <a:ext cx="16885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1305</a:t>
              </a:r>
            </a:p>
          </p:txBody>
        </p:sp>
      </p:grpSp>
      <p:sp>
        <p:nvSpPr>
          <p:cNvPr id="22" name="Rounded Rectangle 21"/>
          <p:cNvSpPr/>
          <p:nvPr/>
        </p:nvSpPr>
        <p:spPr>
          <a:xfrm>
            <a:off x="227399" y="573809"/>
            <a:ext cx="11783506" cy="820132"/>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Kết</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quả</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của</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phép</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tính</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a:ln>
                  <a:noFill/>
                </a:ln>
                <a:solidFill>
                  <a:srgbClr val="FC4F00"/>
                </a:solidFill>
                <a:effectLst/>
                <a:uLnTx/>
                <a:uFillTx/>
                <a:latin typeface="UTM Cookies" panose="02040603050506020204" pitchFamily="18" charset="0"/>
                <a:cs typeface="+mn-cs"/>
              </a:rPr>
              <a:t>45 x 23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là</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a:t>
            </a:r>
          </a:p>
        </p:txBody>
      </p:sp>
    </p:spTree>
    <p:extLst>
      <p:ext uri="{BB962C8B-B14F-4D97-AF65-F5344CB8AC3E}">
        <p14:creationId xmlns:p14="http://schemas.microsoft.com/office/powerpoint/2010/main" val="72333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4"/>
                                        </p:tgtEl>
                                        <p:attrNameLst>
                                          <p:attrName>r</p:attrName>
                                        </p:attrNameLst>
                                      </p:cBhvr>
                                    </p:animRot>
                                    <p:animRot by="-240000">
                                      <p:cBhvr>
                                        <p:cTn id="42" dur="200" fill="hold">
                                          <p:stCondLst>
                                            <p:cond delay="200"/>
                                          </p:stCondLst>
                                        </p:cTn>
                                        <p:tgtEl>
                                          <p:spTgt spid="44"/>
                                        </p:tgtEl>
                                        <p:attrNameLst>
                                          <p:attrName>r</p:attrName>
                                        </p:attrNameLst>
                                      </p:cBhvr>
                                    </p:animRot>
                                    <p:animRot by="240000">
                                      <p:cBhvr>
                                        <p:cTn id="43" dur="200" fill="hold">
                                          <p:stCondLst>
                                            <p:cond delay="400"/>
                                          </p:stCondLst>
                                        </p:cTn>
                                        <p:tgtEl>
                                          <p:spTgt spid="44"/>
                                        </p:tgtEl>
                                        <p:attrNameLst>
                                          <p:attrName>r</p:attrName>
                                        </p:attrNameLst>
                                      </p:cBhvr>
                                    </p:animRot>
                                    <p:animRot by="-240000">
                                      <p:cBhvr>
                                        <p:cTn id="44" dur="200" fill="hold">
                                          <p:stCondLst>
                                            <p:cond delay="600"/>
                                          </p:stCondLst>
                                        </p:cTn>
                                        <p:tgtEl>
                                          <p:spTgt spid="44"/>
                                        </p:tgtEl>
                                        <p:attrNameLst>
                                          <p:attrName>r</p:attrName>
                                        </p:attrNameLst>
                                      </p:cBhvr>
                                    </p:animRot>
                                    <p:animRot by="120000">
                                      <p:cBhvr>
                                        <p:cTn id="45" dur="200" fill="hold">
                                          <p:stCondLst>
                                            <p:cond delay="800"/>
                                          </p:stCondLst>
                                        </p:cTn>
                                        <p:tgtEl>
                                          <p:spTgt spid="4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45"/>
                                        </p:tgtEl>
                                        <p:attrNameLst>
                                          <p:attrName>r</p:attrName>
                                        </p:attrNameLst>
                                      </p:cBhvr>
                                    </p:animRot>
                                    <p:animRot by="-240000">
                                      <p:cBhvr>
                                        <p:cTn id="48" dur="200" fill="hold">
                                          <p:stCondLst>
                                            <p:cond delay="200"/>
                                          </p:stCondLst>
                                        </p:cTn>
                                        <p:tgtEl>
                                          <p:spTgt spid="45"/>
                                        </p:tgtEl>
                                        <p:attrNameLst>
                                          <p:attrName>r</p:attrName>
                                        </p:attrNameLst>
                                      </p:cBhvr>
                                    </p:animRot>
                                    <p:animRot by="240000">
                                      <p:cBhvr>
                                        <p:cTn id="49" dur="200" fill="hold">
                                          <p:stCondLst>
                                            <p:cond delay="400"/>
                                          </p:stCondLst>
                                        </p:cTn>
                                        <p:tgtEl>
                                          <p:spTgt spid="45"/>
                                        </p:tgtEl>
                                        <p:attrNameLst>
                                          <p:attrName>r</p:attrName>
                                        </p:attrNameLst>
                                      </p:cBhvr>
                                    </p:animRot>
                                    <p:animRot by="-240000">
                                      <p:cBhvr>
                                        <p:cTn id="50" dur="200" fill="hold">
                                          <p:stCondLst>
                                            <p:cond delay="600"/>
                                          </p:stCondLst>
                                        </p:cTn>
                                        <p:tgtEl>
                                          <p:spTgt spid="45"/>
                                        </p:tgtEl>
                                        <p:attrNameLst>
                                          <p:attrName>r</p:attrName>
                                        </p:attrNameLst>
                                      </p:cBhvr>
                                    </p:animRot>
                                    <p:animRot by="120000">
                                      <p:cBhvr>
                                        <p:cTn id="51" dur="200" fill="hold">
                                          <p:stCondLst>
                                            <p:cond delay="800"/>
                                          </p:stCondLst>
                                        </p:cTn>
                                        <p:tgtEl>
                                          <p:spTgt spid="45"/>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6"/>
                                        </p:tgtEl>
                                        <p:attrNameLst>
                                          <p:attrName>r</p:attrName>
                                        </p:attrNameLst>
                                      </p:cBhvr>
                                    </p:animRot>
                                    <p:animRot by="-240000">
                                      <p:cBhvr>
                                        <p:cTn id="54" dur="200" fill="hold">
                                          <p:stCondLst>
                                            <p:cond delay="200"/>
                                          </p:stCondLst>
                                        </p:cTn>
                                        <p:tgtEl>
                                          <p:spTgt spid="46"/>
                                        </p:tgtEl>
                                        <p:attrNameLst>
                                          <p:attrName>r</p:attrName>
                                        </p:attrNameLst>
                                      </p:cBhvr>
                                    </p:animRot>
                                    <p:animRot by="240000">
                                      <p:cBhvr>
                                        <p:cTn id="55" dur="200" fill="hold">
                                          <p:stCondLst>
                                            <p:cond delay="400"/>
                                          </p:stCondLst>
                                        </p:cTn>
                                        <p:tgtEl>
                                          <p:spTgt spid="46"/>
                                        </p:tgtEl>
                                        <p:attrNameLst>
                                          <p:attrName>r</p:attrName>
                                        </p:attrNameLst>
                                      </p:cBhvr>
                                    </p:animRot>
                                    <p:animRot by="-240000">
                                      <p:cBhvr>
                                        <p:cTn id="56" dur="200" fill="hold">
                                          <p:stCondLst>
                                            <p:cond delay="600"/>
                                          </p:stCondLst>
                                        </p:cTn>
                                        <p:tgtEl>
                                          <p:spTgt spid="46"/>
                                        </p:tgtEl>
                                        <p:attrNameLst>
                                          <p:attrName>r</p:attrName>
                                        </p:attrNameLst>
                                      </p:cBhvr>
                                    </p:animRot>
                                    <p:animRot by="120000">
                                      <p:cBhvr>
                                        <p:cTn id="57" dur="200" fill="hold">
                                          <p:stCondLst>
                                            <p:cond delay="800"/>
                                          </p:stCondLst>
                                        </p:cTn>
                                        <p:tgtEl>
                                          <p:spTgt spid="46"/>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par>
                                <p:cTn id="64" presetID="22"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08333E-6 -1.85185E-6 L 2.08333E-6 0.40301 " pathEditMode="relative" rAng="0" ptsTypes="AA">
                                      <p:cBhvr>
                                        <p:cTn id="71" dur="2000" fill="hold"/>
                                        <p:tgtEl>
                                          <p:spTgt spid="3"/>
                                        </p:tgtEl>
                                        <p:attrNameLst>
                                          <p:attrName>ppt_x</p:attrName>
                                          <p:attrName>ppt_y</p:attrName>
                                        </p:attrNameLst>
                                      </p:cBhvr>
                                      <p:rCtr x="0" y="20139"/>
                                    </p:animMotion>
                                  </p:childTnLst>
                                  <p:subTnLst>
                                    <p:audio>
                                      <p:cMediaNode>
                                        <p:cTn display="0" masterRel="sameClick">
                                          <p:stCondLst>
                                            <p:cond evt="begin" delay="0">
                                              <p:tn val="70"/>
                                            </p:cond>
                                          </p:stCondLst>
                                          <p:endCondLst>
                                            <p:cond evt="onStopAudio" delay="0">
                                              <p:tgtEl>
                                                <p:sldTgt/>
                                              </p:tgtEl>
                                            </p:cond>
                                          </p:endCondLst>
                                        </p:cTn>
                                        <p:tgtEl>
                                          <p:sndTgt r:embed="rId3" name="Yeah.wav"/>
                                        </p:tgtEl>
                                      </p:cMediaNode>
                                    </p:audio>
                                  </p:sub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ình ảnh bầu trời đêm đẹp, lung linh dùng làm ảnh nền siêu c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 y="-89972"/>
            <a:ext cx="12337086" cy="7734356"/>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003" y="-2632975"/>
            <a:ext cx="844297" cy="6715207"/>
          </a:xfrm>
          <a:prstGeom prst="rect">
            <a:avLst/>
          </a:prstGeom>
        </p:spPr>
      </p:pic>
      <p:grpSp>
        <p:nvGrpSpPr>
          <p:cNvPr id="3" name="Group 2"/>
          <p:cNvGrpSpPr/>
          <p:nvPr/>
        </p:nvGrpSpPr>
        <p:grpSpPr>
          <a:xfrm>
            <a:off x="6734839" y="2985133"/>
            <a:ext cx="2502833" cy="2194197"/>
            <a:chOff x="-6692" y="2188147"/>
            <a:chExt cx="1687282" cy="1692784"/>
          </a:xfrm>
        </p:grpSpPr>
        <p:pic>
          <p:nvPicPr>
            <p:cNvPr id="4" name="Picture 3"/>
            <p:cNvPicPr>
              <a:picLocks noChangeAspect="1"/>
            </p:cNvPicPr>
            <p:nvPr/>
          </p:nvPicPr>
          <p:blipFill>
            <a:blip r:embed="rId6" cstate="hqprint">
              <a:extLst>
                <a:ext uri="{BEBA8EAE-BF5A-486C-A8C5-ECC9F3942E4B}">
                  <a14:imgProps xmlns:a14="http://schemas.microsoft.com/office/drawing/2010/main">
                    <a14:imgLayer r:embed="rId7">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2337588">
              <a:off x="-6692" y="2188147"/>
              <a:ext cx="1687282" cy="1692784"/>
            </a:xfrm>
            <a:prstGeom prst="rect">
              <a:avLst/>
            </a:prstGeom>
          </p:spPr>
        </p:pic>
        <p:sp>
          <p:nvSpPr>
            <p:cNvPr id="5" name="TextBox 4"/>
            <p:cNvSpPr txBox="1"/>
            <p:nvPr/>
          </p:nvSpPr>
          <p:spPr>
            <a:xfrm>
              <a:off x="466001" y="2815682"/>
              <a:ext cx="1138359" cy="5461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896</a:t>
              </a:r>
            </a:p>
          </p:txBody>
        </p:sp>
      </p:grpSp>
      <p:pic>
        <p:nvPicPr>
          <p:cNvPr id="18"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49" y="-1533077"/>
            <a:ext cx="533401" cy="4017835"/>
          </a:xfrm>
          <a:prstGeom prst="rect">
            <a:avLst/>
          </a:prstGeom>
        </p:spPr>
      </p:pic>
      <p:pic>
        <p:nvPicPr>
          <p:cNvPr id="27"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448" y="-1894903"/>
            <a:ext cx="533401" cy="4242463"/>
          </a:xfrm>
          <a:prstGeom prst="rect">
            <a:avLst/>
          </a:prstGeom>
        </p:spPr>
      </p:pic>
      <p:pic>
        <p:nvPicPr>
          <p:cNvPr id="35"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7479" y="-627698"/>
            <a:ext cx="533401" cy="4242463"/>
          </a:xfrm>
          <a:prstGeom prst="rect">
            <a:avLst/>
          </a:prstGeom>
        </p:spPr>
      </p:pic>
      <p:grpSp>
        <p:nvGrpSpPr>
          <p:cNvPr id="46" name="Group 45"/>
          <p:cNvGrpSpPr/>
          <p:nvPr/>
        </p:nvGrpSpPr>
        <p:grpSpPr>
          <a:xfrm>
            <a:off x="645018" y="2298265"/>
            <a:ext cx="2624442" cy="2633000"/>
            <a:chOff x="3832183" y="1569113"/>
            <a:chExt cx="2624442" cy="2633000"/>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3832183" y="1569113"/>
              <a:ext cx="2624442" cy="2633000"/>
            </a:xfrm>
            <a:prstGeom prst="rect">
              <a:avLst/>
            </a:prstGeom>
          </p:spPr>
        </p:pic>
        <p:sp>
          <p:nvSpPr>
            <p:cNvPr id="41" name="TextBox 40"/>
            <p:cNvSpPr txBox="1"/>
            <p:nvPr/>
          </p:nvSpPr>
          <p:spPr>
            <a:xfrm>
              <a:off x="4554655" y="2500892"/>
              <a:ext cx="168858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968</a:t>
              </a:r>
            </a:p>
          </p:txBody>
        </p:sp>
      </p:grpSp>
      <p:grpSp>
        <p:nvGrpSpPr>
          <p:cNvPr id="45" name="Group 44"/>
          <p:cNvGrpSpPr/>
          <p:nvPr/>
        </p:nvGrpSpPr>
        <p:grpSpPr>
          <a:xfrm>
            <a:off x="3649136" y="1871424"/>
            <a:ext cx="2709245" cy="2700439"/>
            <a:chOff x="6701493" y="3297797"/>
            <a:chExt cx="2709245" cy="2700439"/>
          </a:xfrm>
        </p:grpSpPr>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84462">
              <a:off x="6705896" y="3293394"/>
              <a:ext cx="2700439" cy="2709245"/>
            </a:xfrm>
            <a:prstGeom prst="rect">
              <a:avLst/>
            </a:prstGeom>
          </p:spPr>
        </p:pic>
        <p:sp>
          <p:nvSpPr>
            <p:cNvPr id="42" name="TextBox 41"/>
            <p:cNvSpPr txBox="1"/>
            <p:nvPr/>
          </p:nvSpPr>
          <p:spPr>
            <a:xfrm>
              <a:off x="7551770" y="4276000"/>
              <a:ext cx="16885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869</a:t>
              </a:r>
            </a:p>
          </p:txBody>
        </p:sp>
      </p:grpSp>
      <p:grpSp>
        <p:nvGrpSpPr>
          <p:cNvPr id="44" name="Group 43"/>
          <p:cNvGrpSpPr/>
          <p:nvPr/>
        </p:nvGrpSpPr>
        <p:grpSpPr>
          <a:xfrm>
            <a:off x="9237362" y="1899513"/>
            <a:ext cx="2587570" cy="2579160"/>
            <a:chOff x="9237362" y="1899513"/>
            <a:chExt cx="2587570" cy="2579160"/>
          </a:xfrm>
        </p:grpSpPr>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98244">
              <a:off x="9241567" y="1895308"/>
              <a:ext cx="2579160" cy="2587570"/>
            </a:xfrm>
            <a:prstGeom prst="rect">
              <a:avLst/>
            </a:prstGeom>
          </p:spPr>
        </p:pic>
        <p:sp>
          <p:nvSpPr>
            <p:cNvPr id="43" name="TextBox 42"/>
            <p:cNvSpPr txBox="1"/>
            <p:nvPr/>
          </p:nvSpPr>
          <p:spPr>
            <a:xfrm>
              <a:off x="9959131" y="2885286"/>
              <a:ext cx="16885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Cookies" panose="02040603050506020204" pitchFamily="18" charset="0"/>
                  <a:cs typeface="+mn-cs"/>
                </a:rPr>
                <a:t>789</a:t>
              </a:r>
            </a:p>
          </p:txBody>
        </p:sp>
      </p:grpSp>
      <p:sp>
        <p:nvSpPr>
          <p:cNvPr id="23" name="Rounded Rectangle 22"/>
          <p:cNvSpPr/>
          <p:nvPr/>
        </p:nvSpPr>
        <p:spPr>
          <a:xfrm>
            <a:off x="118970" y="627869"/>
            <a:ext cx="11783506" cy="820132"/>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C4F00"/>
                </a:solidFill>
                <a:effectLst/>
                <a:uLnTx/>
                <a:uFillTx/>
                <a:latin typeface="UTM Cookies" panose="02040603050506020204" pitchFamily="18" charset="0"/>
                <a:cs typeface="+mn-cs"/>
              </a:rPr>
              <a:t>Tích</a:t>
            </a:r>
            <a:r>
              <a:rPr kumimoji="0" lang="en-US" sz="4800" b="0" i="0" u="none" strike="noStrike" kern="1200" cap="none" spc="0" normalizeH="0" baseline="0" noProof="0" dirty="0">
                <a:ln>
                  <a:noFill/>
                </a:ln>
                <a:solidFill>
                  <a:srgbClr val="FC4F00"/>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của</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a:ln>
                  <a:noFill/>
                </a:ln>
                <a:solidFill>
                  <a:srgbClr val="FC4F00"/>
                </a:solidFill>
                <a:effectLst/>
                <a:uLnTx/>
                <a:uFillTx/>
                <a:latin typeface="UTM Cookies" panose="02040603050506020204" pitchFamily="18" charset="0"/>
                <a:cs typeface="+mn-cs"/>
              </a:rPr>
              <a:t>28</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và</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 </a:t>
            </a:r>
            <a:r>
              <a:rPr kumimoji="0" lang="en-US" sz="4800" b="0" i="0" u="none" strike="noStrike" kern="1200" cap="none" spc="0" normalizeH="0" baseline="0" noProof="0" dirty="0">
                <a:ln>
                  <a:noFill/>
                </a:ln>
                <a:solidFill>
                  <a:srgbClr val="FC4F00"/>
                </a:solidFill>
                <a:effectLst/>
                <a:uLnTx/>
                <a:uFillTx/>
                <a:latin typeface="UTM Cookies" panose="02040603050506020204" pitchFamily="18" charset="0"/>
                <a:cs typeface="+mn-cs"/>
              </a:rPr>
              <a:t>32 </a:t>
            </a:r>
            <a:r>
              <a:rPr kumimoji="0" lang="en-US" sz="4800" b="0" i="0" u="none" strike="noStrike" kern="1200" cap="none" spc="0" normalizeH="0" baseline="0" noProof="0" dirty="0" err="1">
                <a:ln>
                  <a:noFill/>
                </a:ln>
                <a:solidFill>
                  <a:srgbClr val="5B9BD5">
                    <a:lumMod val="50000"/>
                  </a:srgbClr>
                </a:solidFill>
                <a:effectLst/>
                <a:uLnTx/>
                <a:uFillTx/>
                <a:latin typeface="UTM Cookies" panose="02040603050506020204" pitchFamily="18" charset="0"/>
                <a:cs typeface="+mn-cs"/>
              </a:rPr>
              <a:t>là</a:t>
            </a:r>
            <a:r>
              <a:rPr kumimoji="0" lang="en-US" sz="4800" b="0" i="0" u="none" strike="noStrike" kern="1200" cap="none" spc="0" normalizeH="0" baseline="0" noProof="0" dirty="0">
                <a:ln>
                  <a:noFill/>
                </a:ln>
                <a:solidFill>
                  <a:srgbClr val="5B9BD5">
                    <a:lumMod val="50000"/>
                  </a:srgbClr>
                </a:solidFill>
                <a:effectLst/>
                <a:uLnTx/>
                <a:uFillTx/>
                <a:latin typeface="UTM Cookies" panose="02040603050506020204" pitchFamily="18" charset="0"/>
                <a:cs typeface="+mn-cs"/>
              </a:rPr>
              <a:t>:</a:t>
            </a:r>
          </a:p>
        </p:txBody>
      </p:sp>
    </p:spTree>
    <p:extLst>
      <p:ext uri="{BB962C8B-B14F-4D97-AF65-F5344CB8AC3E}">
        <p14:creationId xmlns:p14="http://schemas.microsoft.com/office/powerpoint/2010/main" val="388123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4"/>
                                        </p:tgtEl>
                                        <p:attrNameLst>
                                          <p:attrName>r</p:attrName>
                                        </p:attrNameLst>
                                      </p:cBhvr>
                                    </p:animRot>
                                    <p:animRot by="-240000">
                                      <p:cBhvr>
                                        <p:cTn id="42" dur="200" fill="hold">
                                          <p:stCondLst>
                                            <p:cond delay="200"/>
                                          </p:stCondLst>
                                        </p:cTn>
                                        <p:tgtEl>
                                          <p:spTgt spid="44"/>
                                        </p:tgtEl>
                                        <p:attrNameLst>
                                          <p:attrName>r</p:attrName>
                                        </p:attrNameLst>
                                      </p:cBhvr>
                                    </p:animRot>
                                    <p:animRot by="240000">
                                      <p:cBhvr>
                                        <p:cTn id="43" dur="200" fill="hold">
                                          <p:stCondLst>
                                            <p:cond delay="400"/>
                                          </p:stCondLst>
                                        </p:cTn>
                                        <p:tgtEl>
                                          <p:spTgt spid="44"/>
                                        </p:tgtEl>
                                        <p:attrNameLst>
                                          <p:attrName>r</p:attrName>
                                        </p:attrNameLst>
                                      </p:cBhvr>
                                    </p:animRot>
                                    <p:animRot by="-240000">
                                      <p:cBhvr>
                                        <p:cTn id="44" dur="200" fill="hold">
                                          <p:stCondLst>
                                            <p:cond delay="600"/>
                                          </p:stCondLst>
                                        </p:cTn>
                                        <p:tgtEl>
                                          <p:spTgt spid="44"/>
                                        </p:tgtEl>
                                        <p:attrNameLst>
                                          <p:attrName>r</p:attrName>
                                        </p:attrNameLst>
                                      </p:cBhvr>
                                    </p:animRot>
                                    <p:animRot by="120000">
                                      <p:cBhvr>
                                        <p:cTn id="45" dur="200" fill="hold">
                                          <p:stCondLst>
                                            <p:cond delay="800"/>
                                          </p:stCondLst>
                                        </p:cTn>
                                        <p:tgtEl>
                                          <p:spTgt spid="4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45"/>
                                        </p:tgtEl>
                                        <p:attrNameLst>
                                          <p:attrName>r</p:attrName>
                                        </p:attrNameLst>
                                      </p:cBhvr>
                                    </p:animRot>
                                    <p:animRot by="-240000">
                                      <p:cBhvr>
                                        <p:cTn id="48" dur="200" fill="hold">
                                          <p:stCondLst>
                                            <p:cond delay="200"/>
                                          </p:stCondLst>
                                        </p:cTn>
                                        <p:tgtEl>
                                          <p:spTgt spid="45"/>
                                        </p:tgtEl>
                                        <p:attrNameLst>
                                          <p:attrName>r</p:attrName>
                                        </p:attrNameLst>
                                      </p:cBhvr>
                                    </p:animRot>
                                    <p:animRot by="240000">
                                      <p:cBhvr>
                                        <p:cTn id="49" dur="200" fill="hold">
                                          <p:stCondLst>
                                            <p:cond delay="400"/>
                                          </p:stCondLst>
                                        </p:cTn>
                                        <p:tgtEl>
                                          <p:spTgt spid="45"/>
                                        </p:tgtEl>
                                        <p:attrNameLst>
                                          <p:attrName>r</p:attrName>
                                        </p:attrNameLst>
                                      </p:cBhvr>
                                    </p:animRot>
                                    <p:animRot by="-240000">
                                      <p:cBhvr>
                                        <p:cTn id="50" dur="200" fill="hold">
                                          <p:stCondLst>
                                            <p:cond delay="600"/>
                                          </p:stCondLst>
                                        </p:cTn>
                                        <p:tgtEl>
                                          <p:spTgt spid="45"/>
                                        </p:tgtEl>
                                        <p:attrNameLst>
                                          <p:attrName>r</p:attrName>
                                        </p:attrNameLst>
                                      </p:cBhvr>
                                    </p:animRot>
                                    <p:animRot by="120000">
                                      <p:cBhvr>
                                        <p:cTn id="51" dur="200" fill="hold">
                                          <p:stCondLst>
                                            <p:cond delay="800"/>
                                          </p:stCondLst>
                                        </p:cTn>
                                        <p:tgtEl>
                                          <p:spTgt spid="45"/>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6"/>
                                        </p:tgtEl>
                                        <p:attrNameLst>
                                          <p:attrName>r</p:attrName>
                                        </p:attrNameLst>
                                      </p:cBhvr>
                                    </p:animRot>
                                    <p:animRot by="-240000">
                                      <p:cBhvr>
                                        <p:cTn id="54" dur="200" fill="hold">
                                          <p:stCondLst>
                                            <p:cond delay="200"/>
                                          </p:stCondLst>
                                        </p:cTn>
                                        <p:tgtEl>
                                          <p:spTgt spid="46"/>
                                        </p:tgtEl>
                                        <p:attrNameLst>
                                          <p:attrName>r</p:attrName>
                                        </p:attrNameLst>
                                      </p:cBhvr>
                                    </p:animRot>
                                    <p:animRot by="240000">
                                      <p:cBhvr>
                                        <p:cTn id="55" dur="200" fill="hold">
                                          <p:stCondLst>
                                            <p:cond delay="400"/>
                                          </p:stCondLst>
                                        </p:cTn>
                                        <p:tgtEl>
                                          <p:spTgt spid="46"/>
                                        </p:tgtEl>
                                        <p:attrNameLst>
                                          <p:attrName>r</p:attrName>
                                        </p:attrNameLst>
                                      </p:cBhvr>
                                    </p:animRot>
                                    <p:animRot by="-240000">
                                      <p:cBhvr>
                                        <p:cTn id="56" dur="200" fill="hold">
                                          <p:stCondLst>
                                            <p:cond delay="600"/>
                                          </p:stCondLst>
                                        </p:cTn>
                                        <p:tgtEl>
                                          <p:spTgt spid="46"/>
                                        </p:tgtEl>
                                        <p:attrNameLst>
                                          <p:attrName>r</p:attrName>
                                        </p:attrNameLst>
                                      </p:cBhvr>
                                    </p:animRot>
                                    <p:animRot by="120000">
                                      <p:cBhvr>
                                        <p:cTn id="57" dur="200" fill="hold">
                                          <p:stCondLst>
                                            <p:cond delay="800"/>
                                          </p:stCondLst>
                                        </p:cTn>
                                        <p:tgtEl>
                                          <p:spTgt spid="46"/>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par>
                                <p:cTn id="64" presetID="22"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08333E-6 1.11111E-6 L 2.08333E-6 0.35208 " pathEditMode="relative" rAng="0" ptsTypes="AA">
                                      <p:cBhvr>
                                        <p:cTn id="71" dur="2000" fill="hold"/>
                                        <p:tgtEl>
                                          <p:spTgt spid="3"/>
                                        </p:tgtEl>
                                        <p:attrNameLst>
                                          <p:attrName>ppt_x</p:attrName>
                                          <p:attrName>ppt_y</p:attrName>
                                        </p:attrNameLst>
                                      </p:cBhvr>
                                      <p:rCtr x="0" y="17593"/>
                                    </p:animMotion>
                                  </p:childTnLst>
                                  <p:subTnLst>
                                    <p:audio>
                                      <p:cMediaNode>
                                        <p:cTn display="0" masterRel="sameClick">
                                          <p:stCondLst>
                                            <p:cond evt="begin" delay="0">
                                              <p:tn val="70"/>
                                            </p:cond>
                                          </p:stCondLst>
                                          <p:endCondLst>
                                            <p:cond evt="onStopAudio" delay="0">
                                              <p:tgtEl>
                                                <p:sldTgt/>
                                              </p:tgtEl>
                                            </p:cond>
                                          </p:endCondLst>
                                        </p:cTn>
                                        <p:tgtEl>
                                          <p:sndTgt r:embed="rId3" name="Yeah.wav"/>
                                        </p:tgtEl>
                                      </p:cMediaNode>
                                    </p:audio>
                                  </p:sub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38" y="4195879"/>
            <a:ext cx="4817613" cy="2564336"/>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4565" y="4925634"/>
            <a:ext cx="3644712" cy="19323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45" y="-2133"/>
            <a:ext cx="10748033" cy="5274308"/>
          </a:xfrm>
          <a:prstGeom prst="rect">
            <a:avLst/>
          </a:prstGeom>
        </p:spPr>
      </p:pic>
      <p:pic>
        <p:nvPicPr>
          <p:cNvPr id="6" name="Picture 5">
            <a:extLst>
              <a:ext uri="{FF2B5EF4-FFF2-40B4-BE49-F238E27FC236}">
                <a16:creationId xmlns:a16="http://schemas.microsoft.com/office/drawing/2014/main" id="{B624015B-924A-416E-ADFE-905998B28175}"/>
              </a:ext>
            </a:extLst>
          </p:cNvPr>
          <p:cNvPicPr>
            <a:picLocks noChangeAspect="1"/>
          </p:cNvPicPr>
          <p:nvPr/>
        </p:nvPicPr>
        <p:blipFill>
          <a:blip r:embed="rId8"/>
          <a:stretch>
            <a:fillRect/>
          </a:stretch>
        </p:blipFill>
        <p:spPr>
          <a:xfrm>
            <a:off x="2072291" y="2051184"/>
            <a:ext cx="8047417" cy="2755631"/>
          </a:xfrm>
          <a:prstGeom prst="rect">
            <a:avLst/>
          </a:prstGeom>
        </p:spPr>
      </p:pic>
    </p:spTree>
    <p:extLst>
      <p:ext uri="{BB962C8B-B14F-4D97-AF65-F5344CB8AC3E}">
        <p14:creationId xmlns:p14="http://schemas.microsoft.com/office/powerpoint/2010/main" val="175167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Tính nhẩm.</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60282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Mẫu: </a:t>
            </a:r>
            <a:r>
              <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rPr>
              <a:t>5 × 9 × 200 </a:t>
            </a:r>
          </a:p>
        </p:txBody>
      </p:sp>
      <p:sp>
        <p:nvSpPr>
          <p:cNvPr id="18" name="TextBox 17">
            <a:extLst>
              <a:ext uri="{FF2B5EF4-FFF2-40B4-BE49-F238E27FC236}">
                <a16:creationId xmlns:a16="http://schemas.microsoft.com/office/drawing/2014/main" id="{F349B1DC-B20F-4906-B1D6-A8684CFC39FE}"/>
              </a:ext>
            </a:extLst>
          </p:cNvPr>
          <p:cNvSpPr txBox="1"/>
          <p:nvPr/>
        </p:nvSpPr>
        <p:spPr>
          <a:xfrm>
            <a:off x="7433900" y="2363311"/>
            <a:ext cx="602826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rPr>
              <a:t>a)</a:t>
            </a: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 7 × 50 ×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400" b="0" i="0" u="none" strike="noStrike" kern="1200" cap="none" spc="0" normalizeH="0" baseline="0" noProof="0">
                <a:ln>
                  <a:noFill/>
                </a:ln>
                <a:solidFill>
                  <a:srgbClr val="FF0000"/>
                </a:solidFill>
                <a:effectLst/>
                <a:uLnTx/>
                <a:uFillTx/>
                <a:latin typeface="Calibri" panose="020F0502020204030204"/>
                <a:ea typeface="+mn-ea"/>
                <a:cs typeface="+mn-cs"/>
              </a:rPr>
              <a:t>b)</a:t>
            </a:r>
            <a:r>
              <a:rPr kumimoji="0" lang="pl-PL" sz="4400" b="0" i="0" u="none" strike="noStrike" kern="1200" cap="none" spc="0" normalizeH="0" baseline="0" noProof="0">
                <a:ln>
                  <a:noFill/>
                </a:ln>
                <a:solidFill>
                  <a:prstClr val="black"/>
                </a:solidFill>
                <a:effectLst/>
                <a:uLnTx/>
                <a:uFillTx/>
                <a:latin typeface="Calibri" panose="020F0502020204030204"/>
                <a:ea typeface="+mn-ea"/>
                <a:cs typeface="+mn-cs"/>
              </a:rPr>
              <a:t> 40 × 3 × 50 </a:t>
            </a: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rPr>
              <a:t>c) </a:t>
            </a: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80 × 1 000 ×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400" b="0" i="0" u="none" strike="noStrike" kern="1200" cap="none" spc="0" normalizeH="0" baseline="0" noProof="0">
                <a:ln>
                  <a:noFill/>
                </a:ln>
                <a:solidFill>
                  <a:srgbClr val="FF0000"/>
                </a:solidFill>
                <a:effectLst/>
                <a:uLnTx/>
                <a:uFillTx/>
                <a:latin typeface="Calibri" panose="020F0502020204030204"/>
                <a:ea typeface="+mn-ea"/>
                <a:cs typeface="+mn-cs"/>
              </a:rPr>
              <a:t>d) </a:t>
            </a:r>
            <a:r>
              <a:rPr kumimoji="0" lang="pl-PL" sz="4400" b="0" i="0" u="none" strike="noStrike" kern="1200" cap="none" spc="0" normalizeH="0" baseline="0" noProof="0">
                <a:ln>
                  <a:noFill/>
                </a:ln>
                <a:solidFill>
                  <a:prstClr val="black"/>
                </a:solidFill>
                <a:effectLst/>
                <a:uLnTx/>
                <a:uFillTx/>
                <a:latin typeface="Calibri" panose="020F0502020204030204"/>
                <a:ea typeface="+mn-ea"/>
                <a:cs typeface="+mn-cs"/>
              </a:rPr>
              <a:t>3 × 60 × 500</a:t>
            </a:r>
            <a:endParaRPr kumimoji="0" lang="en-US"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4405068-E346-4585-8813-8BB60473F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2081" y="2837529"/>
            <a:ext cx="4621994" cy="1558721"/>
          </a:xfrm>
          <a:prstGeom prst="rect">
            <a:avLst/>
          </a:prstGeom>
        </p:spPr>
      </p:pic>
    </p:spTree>
    <p:extLst>
      <p:ext uri="{BB962C8B-B14F-4D97-AF65-F5344CB8AC3E}">
        <p14:creationId xmlns:p14="http://schemas.microsoft.com/office/powerpoint/2010/main" val="14546505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r>
              <a:rPr lang="en-US" sz="4000" b="1"/>
              <a:t>Tính nhẩm.</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6028267" cy="769441"/>
          </a:xfrm>
          <a:prstGeom prst="rect">
            <a:avLst/>
          </a:prstGeom>
          <a:noFill/>
        </p:spPr>
        <p:txBody>
          <a:bodyPr wrap="square" rtlCol="0">
            <a:spAutoFit/>
          </a:bodyPr>
          <a:lstStyle/>
          <a:p>
            <a:r>
              <a:rPr lang="en-US" sz="4400"/>
              <a:t>a) </a:t>
            </a:r>
            <a:r>
              <a:rPr lang="en-US" sz="4400">
                <a:solidFill>
                  <a:srgbClr val="3333FF"/>
                </a:solidFill>
              </a:rPr>
              <a:t>7 × 50 × 20</a:t>
            </a:r>
          </a:p>
        </p:txBody>
      </p:sp>
      <p:pic>
        <p:nvPicPr>
          <p:cNvPr id="8" name="Picture 7">
            <a:extLst>
              <a:ext uri="{FF2B5EF4-FFF2-40B4-BE49-F238E27FC236}">
                <a16:creationId xmlns:a16="http://schemas.microsoft.com/office/drawing/2014/main" id="{41FB2AE3-FB3C-40AA-9370-A192B3F27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938" y="2785099"/>
            <a:ext cx="5721920" cy="1929660"/>
          </a:xfrm>
          <a:prstGeom prst="rect">
            <a:avLst/>
          </a:prstGeom>
        </p:spPr>
      </p:pic>
      <p:sp>
        <p:nvSpPr>
          <p:cNvPr id="7" name="TextBox 6">
            <a:extLst>
              <a:ext uri="{FF2B5EF4-FFF2-40B4-BE49-F238E27FC236}">
                <a16:creationId xmlns:a16="http://schemas.microsoft.com/office/drawing/2014/main" id="{B3E1EB49-2CB6-4424-BF05-9806C8AAA782}"/>
              </a:ext>
            </a:extLst>
          </p:cNvPr>
          <p:cNvSpPr txBox="1"/>
          <p:nvPr/>
        </p:nvSpPr>
        <p:spPr>
          <a:xfrm>
            <a:off x="6290872" y="2831629"/>
            <a:ext cx="6028267" cy="769441"/>
          </a:xfrm>
          <a:prstGeom prst="rect">
            <a:avLst/>
          </a:prstGeom>
          <a:noFill/>
        </p:spPr>
        <p:txBody>
          <a:bodyPr wrap="square" rtlCol="0">
            <a:spAutoFit/>
          </a:bodyPr>
          <a:lstStyle/>
          <a:p>
            <a:r>
              <a:rPr lang="en-US" sz="4400">
                <a:solidFill>
                  <a:srgbClr val="FF0000"/>
                </a:solidFill>
              </a:rPr>
              <a:t>50 × 20 = 1000</a:t>
            </a:r>
          </a:p>
        </p:txBody>
      </p:sp>
      <p:sp>
        <p:nvSpPr>
          <p:cNvPr id="9" name="TextBox 8">
            <a:extLst>
              <a:ext uri="{FF2B5EF4-FFF2-40B4-BE49-F238E27FC236}">
                <a16:creationId xmlns:a16="http://schemas.microsoft.com/office/drawing/2014/main" id="{F1251BE3-C063-4DFD-9796-49616BEC4932}"/>
              </a:ext>
            </a:extLst>
          </p:cNvPr>
          <p:cNvSpPr txBox="1"/>
          <p:nvPr/>
        </p:nvSpPr>
        <p:spPr>
          <a:xfrm>
            <a:off x="6290872" y="3554540"/>
            <a:ext cx="6028267" cy="769441"/>
          </a:xfrm>
          <a:prstGeom prst="rect">
            <a:avLst/>
          </a:prstGeom>
          <a:noFill/>
        </p:spPr>
        <p:txBody>
          <a:bodyPr wrap="square" rtlCol="0">
            <a:spAutoFit/>
          </a:bodyPr>
          <a:lstStyle/>
          <a:p>
            <a:r>
              <a:rPr lang="en-US" sz="4400">
                <a:solidFill>
                  <a:srgbClr val="FF0000"/>
                </a:solidFill>
              </a:rPr>
              <a:t>7 x 1000 = 7000</a:t>
            </a:r>
          </a:p>
        </p:txBody>
      </p:sp>
      <p:sp>
        <p:nvSpPr>
          <p:cNvPr id="10" name="TextBox 9">
            <a:extLst>
              <a:ext uri="{FF2B5EF4-FFF2-40B4-BE49-F238E27FC236}">
                <a16:creationId xmlns:a16="http://schemas.microsoft.com/office/drawing/2014/main" id="{FB7481D7-84F8-4378-9C8F-099CD5075369}"/>
              </a:ext>
            </a:extLst>
          </p:cNvPr>
          <p:cNvSpPr txBox="1"/>
          <p:nvPr/>
        </p:nvSpPr>
        <p:spPr>
          <a:xfrm>
            <a:off x="4618081" y="1804173"/>
            <a:ext cx="1906679" cy="769441"/>
          </a:xfrm>
          <a:prstGeom prst="rect">
            <a:avLst/>
          </a:prstGeom>
          <a:noFill/>
        </p:spPr>
        <p:txBody>
          <a:bodyPr wrap="square" rtlCol="0">
            <a:spAutoFit/>
          </a:bodyPr>
          <a:lstStyle/>
          <a:p>
            <a:r>
              <a:rPr lang="en-US" sz="4400">
                <a:solidFill>
                  <a:schemeClr val="accent4">
                    <a:lumMod val="50000"/>
                  </a:schemeClr>
                </a:solidFill>
              </a:rPr>
              <a:t>= 7000</a:t>
            </a:r>
          </a:p>
        </p:txBody>
      </p:sp>
    </p:spTree>
    <p:extLst>
      <p:ext uri="{BB962C8B-B14F-4D97-AF65-F5344CB8AC3E}">
        <p14:creationId xmlns:p14="http://schemas.microsoft.com/office/powerpoint/2010/main" val="2846697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34425" y="3374649"/>
            <a:ext cx="4434785" cy="3483351"/>
          </a:xfrm>
          <a:prstGeom prst="rect">
            <a:avLst/>
          </a:prstGeom>
        </p:spPr>
      </p:pic>
      <p:sp>
        <p:nvSpPr>
          <p:cNvPr id="2" name="Oval 1">
            <a:extLst>
              <a:ext uri="{FF2B5EF4-FFF2-40B4-BE49-F238E27FC236}">
                <a16:creationId xmlns:a16="http://schemas.microsoft.com/office/drawing/2014/main" id="{DF6D9EED-3F20-4AD7-9160-37FBE2706D47}"/>
              </a:ext>
            </a:extLst>
          </p:cNvPr>
          <p:cNvSpPr/>
          <p:nvPr/>
        </p:nvSpPr>
        <p:spPr>
          <a:xfrm>
            <a:off x="914400" y="931333"/>
            <a:ext cx="626533" cy="6265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sp>
        <p:nvSpPr>
          <p:cNvPr id="3" name="TextBox 2">
            <a:extLst>
              <a:ext uri="{FF2B5EF4-FFF2-40B4-BE49-F238E27FC236}">
                <a16:creationId xmlns:a16="http://schemas.microsoft.com/office/drawing/2014/main" id="{7A6C392F-B211-43B5-A35E-450E1DCE44E4}"/>
              </a:ext>
            </a:extLst>
          </p:cNvPr>
          <p:cNvSpPr txBox="1"/>
          <p:nvPr/>
        </p:nvSpPr>
        <p:spPr>
          <a:xfrm>
            <a:off x="1540933" y="890656"/>
            <a:ext cx="6028267" cy="707886"/>
          </a:xfrm>
          <a:prstGeom prst="rect">
            <a:avLst/>
          </a:prstGeom>
          <a:noFill/>
        </p:spPr>
        <p:txBody>
          <a:bodyPr wrap="square" rtlCol="0">
            <a:spAutoFit/>
          </a:bodyPr>
          <a:lstStyle/>
          <a:p>
            <a:r>
              <a:rPr lang="en-US" sz="4000" b="1"/>
              <a:t>Tính nhẩm.</a:t>
            </a:r>
          </a:p>
        </p:txBody>
      </p:sp>
      <p:sp>
        <p:nvSpPr>
          <p:cNvPr id="17" name="TextBox 16">
            <a:extLst>
              <a:ext uri="{FF2B5EF4-FFF2-40B4-BE49-F238E27FC236}">
                <a16:creationId xmlns:a16="http://schemas.microsoft.com/office/drawing/2014/main" id="{E0D2DD1F-D8EC-4768-B09B-F663DBC157DC}"/>
              </a:ext>
            </a:extLst>
          </p:cNvPr>
          <p:cNvSpPr txBox="1"/>
          <p:nvPr/>
        </p:nvSpPr>
        <p:spPr>
          <a:xfrm>
            <a:off x="1405633" y="1810027"/>
            <a:ext cx="602826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400" b="0" i="0" u="none" strike="noStrike" kern="1200" cap="none" spc="0" normalizeH="0" baseline="0" noProof="0">
                <a:ln>
                  <a:noFill/>
                </a:ln>
                <a:solidFill>
                  <a:srgbClr val="FF0000"/>
                </a:solidFill>
                <a:effectLst/>
                <a:uLnTx/>
                <a:uFillTx/>
                <a:latin typeface="Calibri" panose="020F0502020204030204"/>
                <a:ea typeface="+mn-ea"/>
                <a:cs typeface="+mn-cs"/>
              </a:rPr>
              <a:t>b)</a:t>
            </a:r>
            <a:r>
              <a:rPr kumimoji="0" lang="pl-PL" sz="4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pl-PL" sz="4400" b="0" i="0" u="none" strike="noStrike" kern="1200" cap="none" spc="0" normalizeH="0" baseline="0" noProof="0">
                <a:ln>
                  <a:noFill/>
                </a:ln>
                <a:solidFill>
                  <a:srgbClr val="3333FF"/>
                </a:solidFill>
                <a:effectLst/>
                <a:uLnTx/>
                <a:uFillTx/>
                <a:latin typeface="Calibri" panose="020F0502020204030204"/>
                <a:ea typeface="+mn-ea"/>
                <a:cs typeface="+mn-cs"/>
              </a:rPr>
              <a:t>40 × 3 × 50 </a:t>
            </a:r>
            <a:endParaRPr kumimoji="0" lang="en-US" sz="4400" b="0" i="0" u="none" strike="noStrike" kern="1200" cap="none" spc="0" normalizeH="0" baseline="0" noProof="0">
              <a:ln>
                <a:noFill/>
              </a:ln>
              <a:solidFill>
                <a:srgbClr val="3333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1FB2AE3-FB3C-40AA-9370-A192B3F27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938" y="2785099"/>
            <a:ext cx="5721920" cy="1929660"/>
          </a:xfrm>
          <a:prstGeom prst="rect">
            <a:avLst/>
          </a:prstGeom>
        </p:spPr>
      </p:pic>
      <p:sp>
        <p:nvSpPr>
          <p:cNvPr id="7" name="TextBox 6">
            <a:extLst>
              <a:ext uri="{FF2B5EF4-FFF2-40B4-BE49-F238E27FC236}">
                <a16:creationId xmlns:a16="http://schemas.microsoft.com/office/drawing/2014/main" id="{B3E1EB49-2CB6-4424-BF05-9806C8AAA782}"/>
              </a:ext>
            </a:extLst>
          </p:cNvPr>
          <p:cNvSpPr txBox="1"/>
          <p:nvPr/>
        </p:nvSpPr>
        <p:spPr>
          <a:xfrm>
            <a:off x="6290872" y="2831629"/>
            <a:ext cx="6028267" cy="769441"/>
          </a:xfrm>
          <a:prstGeom prst="rect">
            <a:avLst/>
          </a:prstGeom>
          <a:noFill/>
        </p:spPr>
        <p:txBody>
          <a:bodyPr wrap="square" rtlCol="0">
            <a:spAutoFit/>
          </a:bodyPr>
          <a:lstStyle/>
          <a:p>
            <a:r>
              <a:rPr lang="en-US" sz="4400">
                <a:solidFill>
                  <a:srgbClr val="FF0000"/>
                </a:solidFill>
              </a:rPr>
              <a:t>40 × 50 = 2000</a:t>
            </a:r>
          </a:p>
        </p:txBody>
      </p:sp>
      <p:sp>
        <p:nvSpPr>
          <p:cNvPr id="9" name="TextBox 8">
            <a:extLst>
              <a:ext uri="{FF2B5EF4-FFF2-40B4-BE49-F238E27FC236}">
                <a16:creationId xmlns:a16="http://schemas.microsoft.com/office/drawing/2014/main" id="{F1251BE3-C063-4DFD-9796-49616BEC4932}"/>
              </a:ext>
            </a:extLst>
          </p:cNvPr>
          <p:cNvSpPr txBox="1"/>
          <p:nvPr/>
        </p:nvSpPr>
        <p:spPr>
          <a:xfrm>
            <a:off x="6290872" y="3554540"/>
            <a:ext cx="6028267" cy="769441"/>
          </a:xfrm>
          <a:prstGeom prst="rect">
            <a:avLst/>
          </a:prstGeom>
          <a:noFill/>
        </p:spPr>
        <p:txBody>
          <a:bodyPr wrap="square" rtlCol="0">
            <a:spAutoFit/>
          </a:bodyPr>
          <a:lstStyle/>
          <a:p>
            <a:r>
              <a:rPr lang="en-US" sz="4400">
                <a:solidFill>
                  <a:srgbClr val="FF0000"/>
                </a:solidFill>
              </a:rPr>
              <a:t>3 x 2000 = 6000</a:t>
            </a:r>
          </a:p>
        </p:txBody>
      </p:sp>
      <p:sp>
        <p:nvSpPr>
          <p:cNvPr id="10" name="TextBox 9">
            <a:extLst>
              <a:ext uri="{FF2B5EF4-FFF2-40B4-BE49-F238E27FC236}">
                <a16:creationId xmlns:a16="http://schemas.microsoft.com/office/drawing/2014/main" id="{FB7481D7-84F8-4378-9C8F-099CD5075369}"/>
              </a:ext>
            </a:extLst>
          </p:cNvPr>
          <p:cNvSpPr txBox="1"/>
          <p:nvPr/>
        </p:nvSpPr>
        <p:spPr>
          <a:xfrm>
            <a:off x="4618081" y="1804173"/>
            <a:ext cx="1906679" cy="769441"/>
          </a:xfrm>
          <a:prstGeom prst="rect">
            <a:avLst/>
          </a:prstGeom>
          <a:noFill/>
        </p:spPr>
        <p:txBody>
          <a:bodyPr wrap="square" rtlCol="0">
            <a:spAutoFit/>
          </a:bodyPr>
          <a:lstStyle/>
          <a:p>
            <a:r>
              <a:rPr lang="en-US" sz="4400">
                <a:solidFill>
                  <a:schemeClr val="accent4">
                    <a:lumMod val="50000"/>
                  </a:schemeClr>
                </a:solidFill>
              </a:rPr>
              <a:t>= 6000</a:t>
            </a:r>
          </a:p>
        </p:txBody>
      </p:sp>
    </p:spTree>
    <p:extLst>
      <p:ext uri="{BB962C8B-B14F-4D97-AF65-F5344CB8AC3E}">
        <p14:creationId xmlns:p14="http://schemas.microsoft.com/office/powerpoint/2010/main" val="2980812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8"/>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1463</TotalTime>
  <Words>407</Words>
  <Application>Microsoft Office PowerPoint</Application>
  <PresentationFormat>Widescreen</PresentationFormat>
  <Paragraphs>76</Paragraphs>
  <Slides>17</Slides>
  <Notes>15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Arial</vt:lpstr>
      <vt:lpstr>Calibri</vt:lpstr>
      <vt:lpstr>Calibri Light</vt:lpstr>
      <vt:lpstr>Cambria Math</vt:lpstr>
      <vt:lpstr>UTM Cookies</vt:lpstr>
      <vt:lpstr>UTM Edwardian</vt:lpstr>
      <vt:lpstr>UTM Gradoo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(222000281) - NGUYỄN THỊ HẢI YẾN</cp:lastModifiedBy>
  <cp:revision>1</cp:revision>
  <dcterms:created xsi:type="dcterms:W3CDTF">2019-07-12T03:18:31Z</dcterms:created>
  <dcterms:modified xsi:type="dcterms:W3CDTF">2024-02-24T07:21:16Z</dcterms:modified>
</cp:coreProperties>
</file>