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15" r:id="rId2"/>
    <p:sldId id="290" r:id="rId3"/>
    <p:sldId id="319" r:id="rId4"/>
    <p:sldId id="320" r:id="rId5"/>
    <p:sldId id="316" r:id="rId6"/>
    <p:sldId id="317" r:id="rId7"/>
    <p:sldId id="340" r:id="rId8"/>
    <p:sldId id="341" r:id="rId9"/>
    <p:sldId id="34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9" d="100"/>
          <a:sy n="69" d="100"/>
        </p:scale>
        <p:origin x="-56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AC5EE-6DED-45F6-AF29-61231D6DA61A}"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7C48-0ADE-4049-B6A4-C282B306689D}" type="slidenum">
              <a:rPr lang="en-US" smtClean="0"/>
              <a:t>‹#›</a:t>
            </a:fld>
            <a:endParaRPr lang="en-US"/>
          </a:p>
        </p:txBody>
      </p:sp>
    </p:spTree>
    <p:extLst>
      <p:ext uri="{BB962C8B-B14F-4D97-AF65-F5344CB8AC3E}">
        <p14:creationId xmlns:p14="http://schemas.microsoft.com/office/powerpoint/2010/main" val="85122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chích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là</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rất</a:t>
            </a:r>
            <a:r>
              <a:rPr lang="en-US" sz="1200" dirty="0">
                <a:effectLst/>
                <a:latin typeface="Times New Roman" panose="02020603050405020304" pitchFamily="18" charset="0"/>
                <a:ea typeface="Calibri" panose="020F0502020204030204" pitchFamily="34" charset="0"/>
              </a:rPr>
              <a:t> hay </a:t>
            </a:r>
            <a:r>
              <a:rPr lang="en-US" sz="1200" dirty="0" err="1">
                <a:effectLst/>
                <a:latin typeface="Times New Roman" panose="02020603050405020304" pitchFamily="18" charset="0"/>
                <a:ea typeface="Calibri" panose="020F0502020204030204" pitchFamily="34" charset="0"/>
              </a:rPr>
              <a:t>trèo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Ngoài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ra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chích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có</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tính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như</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thế</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hiểu</a:t>
            </a:r>
            <a:r>
              <a:rPr lang="en-US" sz="1200" dirty="0">
                <a:effectLst/>
                <a:latin typeface="Times New Roman" panose="02020603050405020304" pitchFamily="18" charset="0"/>
                <a:ea typeface="Calibri" panose="020F0502020204030204" pitchFamily="34" charset="0"/>
              </a:rPr>
              <a:t> qua </a:t>
            </a:r>
            <a:r>
              <a:rPr lang="en-US" sz="1200" dirty="0" err="1">
                <a:effectLst/>
                <a:latin typeface="Times New Roman" panose="02020603050405020304" pitchFamily="18" charset="0"/>
                <a:ea typeface="Calibri" panose="020F0502020204030204" pitchFamily="34" charset="0"/>
              </a:rPr>
              <a:t>câu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chuyện</a:t>
            </a:r>
            <a:r>
              <a:rPr lang="en-US" sz="1200"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Bài</a:t>
            </a:r>
            <a:r>
              <a:rPr lang="en-US" sz="1200" i="1"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học</a:t>
            </a:r>
            <a:r>
              <a:rPr lang="en-US" sz="1200" i="1" dirty="0">
                <a:effectLst/>
                <a:latin typeface="Times New Roman" panose="02020603050405020304" pitchFamily="18" charset="0"/>
                <a:ea typeface="Calibri" panose="020F0502020204030204" pitchFamily="34" charset="0"/>
              </a:rPr>
              <a:t> </a:t>
            </a:r>
            <a:r>
              <a:rPr lang="en-US" sz="1200" i="1" dirty="0" err="1">
                <a:effectLst/>
                <a:latin typeface="Times New Roman" panose="02020603050405020304" pitchFamily="18" charset="0"/>
                <a:ea typeface="Calibri" panose="020F0502020204030204" pitchFamily="34" charset="0"/>
              </a:rPr>
              <a:t>quý</a:t>
            </a:r>
            <a:endParaRPr lang="en-US" dirty="0"/>
          </a:p>
          <a:p>
            <a:endParaRPr lang="en-US" dirty="0"/>
          </a:p>
        </p:txBody>
      </p:sp>
      <p:sp>
        <p:nvSpPr>
          <p:cNvPr id="4" name="Slide Number Placeholder 3"/>
          <p:cNvSpPr>
            <a:spLocks noGrp="1"/>
          </p:cNvSpPr>
          <p:nvPr>
            <p:ph type="sldNum" sz="quarter" idx="5"/>
          </p:nvPr>
        </p:nvSpPr>
        <p:spPr/>
        <p:txBody>
          <a:bodyPr/>
          <a:lstStyle/>
          <a:p>
            <a:fld id="{18BA7C48-0ADE-4049-B6A4-C282B306689D}"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9" name="图片 8" descr="图片包含 游戏机, 飞机, 绿色, 体育&#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图片 9" descr="图片包含 游戏机, 食物, 桌子, 围栏&#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p:nvSpPr>
        <p:spPr>
          <a:xfrm>
            <a:off x="435429" y="370114"/>
            <a:ext cx="11321142" cy="6117772"/>
          </a:xfrm>
          <a:custGeom>
            <a:avLst/>
            <a:gdLst>
              <a:gd name="connsiteX0" fmla="*/ 0 w 11321142"/>
              <a:gd name="connsiteY0" fmla="*/ 0 h 6117772"/>
              <a:gd name="connsiteX1" fmla="*/ 0 w 11321142"/>
              <a:gd name="connsiteY1" fmla="*/ 0 h 6117772"/>
              <a:gd name="connsiteX2" fmla="*/ 11321142 w 11321142"/>
              <a:gd name="connsiteY2" fmla="*/ 0 h 6117772"/>
              <a:gd name="connsiteX3" fmla="*/ 11321142 w 11321142"/>
              <a:gd name="connsiteY3" fmla="*/ 0 h 6117772"/>
              <a:gd name="connsiteX4" fmla="*/ 11321142 w 11321142"/>
              <a:gd name="connsiteY4" fmla="*/ 6117772 h 6117772"/>
              <a:gd name="connsiteX5" fmla="*/ 11321142 w 11321142"/>
              <a:gd name="connsiteY5" fmla="*/ 6117772 h 6117772"/>
              <a:gd name="connsiteX6" fmla="*/ 0 w 11321142"/>
              <a:gd name="connsiteY6" fmla="*/ 6117772 h 6117772"/>
              <a:gd name="connsiteX7" fmla="*/ 0 w 11321142"/>
              <a:gd name="connsiteY7" fmla="*/ 6117772 h 6117772"/>
              <a:gd name="connsiteX8" fmla="*/ 0 w 11321142"/>
              <a:gd name="connsiteY8" fmla="*/ 0 h 61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42" h="6117772" fill="none" extrusionOk="0">
                <a:moveTo>
                  <a:pt x="0" y="0"/>
                </a:moveTo>
                <a:lnTo>
                  <a:pt x="0" y="0"/>
                </a:lnTo>
                <a:cubicBezTo>
                  <a:pt x="2216514" y="-126796"/>
                  <a:pt x="5915482" y="-73671"/>
                  <a:pt x="11321142" y="0"/>
                </a:cubicBezTo>
                <a:lnTo>
                  <a:pt x="11321142" y="0"/>
                </a:lnTo>
                <a:cubicBezTo>
                  <a:pt x="11447114" y="636508"/>
                  <a:pt x="11184798" y="3634682"/>
                  <a:pt x="11321142" y="6117772"/>
                </a:cubicBezTo>
                <a:lnTo>
                  <a:pt x="11321142" y="6117772"/>
                </a:lnTo>
                <a:cubicBezTo>
                  <a:pt x="7831853" y="6092813"/>
                  <a:pt x="3852703" y="6190885"/>
                  <a:pt x="0" y="6117772"/>
                </a:cubicBezTo>
                <a:lnTo>
                  <a:pt x="0" y="6117772"/>
                </a:lnTo>
                <a:cubicBezTo>
                  <a:pt x="4539" y="3374267"/>
                  <a:pt x="65979" y="929325"/>
                  <a:pt x="0" y="0"/>
                </a:cubicBezTo>
                <a:close/>
              </a:path>
              <a:path w="11321142" h="6117772" stroke="0" extrusionOk="0">
                <a:moveTo>
                  <a:pt x="0" y="0"/>
                </a:moveTo>
                <a:lnTo>
                  <a:pt x="0" y="0"/>
                </a:lnTo>
                <a:cubicBezTo>
                  <a:pt x="2045449" y="-159798"/>
                  <a:pt x="8682316" y="169519"/>
                  <a:pt x="11321142" y="0"/>
                </a:cubicBezTo>
                <a:lnTo>
                  <a:pt x="11321142" y="0"/>
                </a:lnTo>
                <a:cubicBezTo>
                  <a:pt x="11372939" y="2164741"/>
                  <a:pt x="11316300" y="4511909"/>
                  <a:pt x="11321142" y="6117772"/>
                </a:cubicBezTo>
                <a:lnTo>
                  <a:pt x="11321142" y="6117772"/>
                </a:lnTo>
                <a:cubicBezTo>
                  <a:pt x="6335346" y="6146268"/>
                  <a:pt x="4573023" y="6222196"/>
                  <a:pt x="0" y="6117772"/>
                </a:cubicBezTo>
                <a:lnTo>
                  <a:pt x="0" y="6117772"/>
                </a:lnTo>
                <a:cubicBezTo>
                  <a:pt x="-163603" y="3075327"/>
                  <a:pt x="76112" y="1260727"/>
                  <a:pt x="0"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房间&#10;&#10;描述已自动生成"/>
          <p:cNvPicPr>
            <a:picLocks noChangeAspect="1"/>
          </p:cNvPicPr>
          <p:nvPr/>
        </p:nvPicPr>
        <p:blipFill rotWithShape="1">
          <a:blip r:embed="rId4">
            <a:extLst>
              <a:ext uri="{28A0092B-C50C-407E-A947-70E740481C1C}">
                <a14:useLocalDpi xmlns:a14="http://schemas.microsoft.com/office/drawing/2010/main" val="0"/>
              </a:ext>
            </a:extLst>
          </a:blip>
          <a:srcRect t="34709" b="20770"/>
          <a:stretch>
            <a:fillRect/>
          </a:stretch>
        </p:blipFill>
        <p:spPr>
          <a:xfrm>
            <a:off x="0" y="3547383"/>
            <a:ext cx="12192000" cy="3310617"/>
          </a:xfrm>
          <a:custGeom>
            <a:avLst/>
            <a:gdLst>
              <a:gd name="connsiteX0" fmla="*/ 0 w 12192000"/>
              <a:gd name="connsiteY0" fmla="*/ 0 h 3853542"/>
              <a:gd name="connsiteX1" fmla="*/ 12192000 w 12192000"/>
              <a:gd name="connsiteY1" fmla="*/ 0 h 3853542"/>
              <a:gd name="connsiteX2" fmla="*/ 12192000 w 12192000"/>
              <a:gd name="connsiteY2" fmla="*/ 3853542 h 3853542"/>
              <a:gd name="connsiteX3" fmla="*/ 0 w 12192000"/>
              <a:gd name="connsiteY3" fmla="*/ 3853542 h 3853542"/>
            </a:gdLst>
            <a:ahLst/>
            <a:cxnLst>
              <a:cxn ang="0">
                <a:pos x="connsiteX0" y="connsiteY0"/>
              </a:cxn>
              <a:cxn ang="0">
                <a:pos x="connsiteX1" y="connsiteY1"/>
              </a:cxn>
              <a:cxn ang="0">
                <a:pos x="connsiteX2" y="connsiteY2"/>
              </a:cxn>
              <a:cxn ang="0">
                <a:pos x="connsiteX3" y="connsiteY3"/>
              </a:cxn>
            </a:cxnLst>
            <a:rect l="l" t="t" r="r" b="b"/>
            <a:pathLst>
              <a:path w="12192000" h="3853542">
                <a:moveTo>
                  <a:pt x="0" y="0"/>
                </a:moveTo>
                <a:lnTo>
                  <a:pt x="12192000" y="0"/>
                </a:lnTo>
                <a:lnTo>
                  <a:pt x="12192000" y="3853542"/>
                </a:lnTo>
                <a:lnTo>
                  <a:pt x="0" y="3853542"/>
                </a:lnTo>
                <a:close/>
              </a:path>
            </a:pathLst>
          </a:cu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2228" y="303471"/>
            <a:ext cx="1429636" cy="14296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思源黑体 Medium" panose="020B0600000000000000" pitchFamily="34" charset="-122"/>
          <a:ea typeface="思源黑体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图片 37" descr="图标&#10;&#10;中度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0" y="468083"/>
            <a:ext cx="2481950" cy="2481950"/>
          </a:xfrm>
          <a:prstGeom prst="rect">
            <a:avLst/>
          </a:prstGeom>
        </p:spPr>
      </p:pic>
      <p:pic>
        <p:nvPicPr>
          <p:cNvPr id="30" name="图片 29" descr="图片包含 游戏机, 食物, 桌子, 围栏&#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34" y="77252"/>
            <a:ext cx="12192000" cy="6858000"/>
          </a:xfrm>
          <a:prstGeom prst="rect">
            <a:avLst/>
          </a:prstGeom>
        </p:spPr>
      </p:pic>
      <p:pic>
        <p:nvPicPr>
          <p:cNvPr id="12" name="Picture 11" descr="A picture containing text, vector graphic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551061" y="1163903"/>
            <a:ext cx="3843661" cy="4305386"/>
          </a:xfrm>
          <a:prstGeom prst="rect">
            <a:avLst/>
          </a:prstGeom>
        </p:spPr>
      </p:pic>
      <p:pic>
        <p:nvPicPr>
          <p:cNvPr id="32" name="图片 31" descr="图片包含 游戏机, 花, 房间&#10;&#10;描述已自动生成"/>
          <p:cNvPicPr>
            <a:picLocks noChangeAspect="1"/>
          </p:cNvPicPr>
          <p:nvPr/>
        </p:nvPicPr>
        <p:blipFill rotWithShape="1">
          <a:blip r:embed="rId6">
            <a:extLst>
              <a:ext uri="{28A0092B-C50C-407E-A947-70E740481C1C}">
                <a14:useLocalDpi xmlns:a14="http://schemas.microsoft.com/office/drawing/2010/main" val="0"/>
              </a:ext>
            </a:extLst>
          </a:blip>
          <a:srcRect t="34709"/>
          <a:stretch>
            <a:fillRect/>
          </a:stretch>
        </p:blipFill>
        <p:spPr>
          <a:xfrm>
            <a:off x="27145" y="2157476"/>
            <a:ext cx="12192000" cy="4855028"/>
          </a:xfrm>
          <a:prstGeom prst="rect">
            <a:avLst/>
          </a:prstGeom>
          <a:ln>
            <a:noFill/>
          </a:ln>
        </p:spPr>
      </p:pic>
      <p:pic>
        <p:nvPicPr>
          <p:cNvPr id="3" name="Picture 2"/>
          <p:cNvPicPr>
            <a:picLocks noChangeAspect="1"/>
          </p:cNvPicPr>
          <p:nvPr/>
        </p:nvPicPr>
        <p:blipFill>
          <a:blip r:embed="rId7"/>
          <a:stretch>
            <a:fillRect/>
          </a:stretch>
        </p:blipFill>
        <p:spPr>
          <a:xfrm>
            <a:off x="2599641" y="1161091"/>
            <a:ext cx="6992718" cy="4535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313"/>
            <a:ext cx="12192000" cy="6858000"/>
          </a:xfrm>
          <a:prstGeom prst="rect">
            <a:avLst/>
          </a:prstGeom>
        </p:spPr>
      </p:pic>
      <p:pic>
        <p:nvPicPr>
          <p:cNvPr id="50" name="图片 49" descr="图片包含 室内, 规模, 摇摆, 木&#10;&#10;描述已自动生成"/>
          <p:cNvPicPr>
            <a:picLocks noChangeAspect="1"/>
          </p:cNvPicPr>
          <p:nvPr/>
        </p:nvPicPr>
        <p:blipFill>
          <a:blip r:embed="rId5">
            <a:extLst>
              <a:ext uri="{28A0092B-C50C-407E-A947-70E740481C1C}">
                <a14:useLocalDpi xmlns:a14="http://schemas.microsoft.com/office/drawing/2010/main" val="0"/>
              </a:ext>
            </a:extLst>
          </a:blip>
          <a:srcRect t="27466"/>
          <a:stretch>
            <a:fillRect/>
          </a:stretch>
        </p:blipFill>
        <p:spPr>
          <a:xfrm>
            <a:off x="1700981" y="-281354"/>
            <a:ext cx="9134167" cy="6858000"/>
          </a:xfrm>
          <a:custGeom>
            <a:avLst/>
            <a:gdLst>
              <a:gd name="connsiteX0" fmla="*/ 0 w 8040914"/>
              <a:gd name="connsiteY0" fmla="*/ 0 h 5832397"/>
              <a:gd name="connsiteX1" fmla="*/ 8040914 w 8040914"/>
              <a:gd name="connsiteY1" fmla="*/ 0 h 5832397"/>
              <a:gd name="connsiteX2" fmla="*/ 8040914 w 8040914"/>
              <a:gd name="connsiteY2" fmla="*/ 5832397 h 5832397"/>
              <a:gd name="connsiteX3" fmla="*/ 0 w 8040914"/>
              <a:gd name="connsiteY3" fmla="*/ 5832397 h 5832397"/>
            </a:gdLst>
            <a:ahLst/>
            <a:cxnLst>
              <a:cxn ang="0">
                <a:pos x="connsiteX0" y="connsiteY0"/>
              </a:cxn>
              <a:cxn ang="0">
                <a:pos x="connsiteX1" y="connsiteY1"/>
              </a:cxn>
              <a:cxn ang="0">
                <a:pos x="connsiteX2" y="connsiteY2"/>
              </a:cxn>
              <a:cxn ang="0">
                <a:pos x="connsiteX3" y="connsiteY3"/>
              </a:cxn>
            </a:cxnLst>
            <a:rect l="l" t="t" r="r" b="b"/>
            <a:pathLst>
              <a:path w="8040914" h="5832397">
                <a:moveTo>
                  <a:pt x="0" y="0"/>
                </a:moveTo>
                <a:lnTo>
                  <a:pt x="8040914" y="0"/>
                </a:lnTo>
                <a:lnTo>
                  <a:pt x="8040914" y="5832397"/>
                </a:lnTo>
                <a:lnTo>
                  <a:pt x="0" y="5832397"/>
                </a:lnTo>
                <a:close/>
              </a:path>
            </a:pathLst>
          </a:custGeom>
        </p:spPr>
      </p:pic>
      <p:pic>
        <p:nvPicPr>
          <p:cNvPr id="32" name="图片 31" descr="图片包含 游戏机, 花, 房间&#10;&#10;描述已自动生成"/>
          <p:cNvPicPr>
            <a:picLocks noChangeAspect="1"/>
          </p:cNvPicPr>
          <p:nvPr/>
        </p:nvPicPr>
        <p:blipFill rotWithShape="1">
          <a:blip r:embed="rId6">
            <a:extLst>
              <a:ext uri="{28A0092B-C50C-407E-A947-70E740481C1C}">
                <a14:useLocalDpi xmlns:a14="http://schemas.microsoft.com/office/drawing/2010/main" val="0"/>
              </a:ext>
            </a:extLst>
          </a:blip>
          <a:srcRect t="34709"/>
          <a:stretch>
            <a:fillRect/>
          </a:stretch>
        </p:blipFill>
        <p:spPr>
          <a:xfrm>
            <a:off x="-39942" y="2040373"/>
            <a:ext cx="12192000" cy="4855028"/>
          </a:xfrm>
          <a:prstGeom prst="rect">
            <a:avLst/>
          </a:prstGeom>
          <a:ln>
            <a:noFill/>
          </a:ln>
        </p:spPr>
      </p:pic>
      <p:pic>
        <p:nvPicPr>
          <p:cNvPr id="45" name="图片 44"/>
          <p:cNvPicPr>
            <a:picLocks noChangeAspect="1"/>
          </p:cNvPicPr>
          <p:nvPr/>
        </p:nvPicPr>
        <p:blipFill>
          <a:blip r:embed="rId7" cstate="print">
            <a:extLst>
              <a:ext uri="{28A0092B-C50C-407E-A947-70E740481C1C}">
                <a14:useLocalDpi xmlns:a14="http://schemas.microsoft.com/office/drawing/2010/main" val="0"/>
              </a:ext>
            </a:extLst>
          </a:blip>
          <a:srcRect b="22149"/>
          <a:stretch>
            <a:fillRect/>
          </a:stretch>
        </p:blipFill>
        <p:spPr>
          <a:xfrm>
            <a:off x="6518787" y="2970054"/>
            <a:ext cx="7079226" cy="3803313"/>
          </a:xfrm>
          <a:custGeom>
            <a:avLst/>
            <a:gdLst>
              <a:gd name="connsiteX0" fmla="*/ 0 w 4204128"/>
              <a:gd name="connsiteY0" fmla="*/ 0 h 3272969"/>
              <a:gd name="connsiteX1" fmla="*/ 4204128 w 4204128"/>
              <a:gd name="connsiteY1" fmla="*/ 0 h 3272969"/>
              <a:gd name="connsiteX2" fmla="*/ 4204128 w 4204128"/>
              <a:gd name="connsiteY2" fmla="*/ 3272969 h 3272969"/>
              <a:gd name="connsiteX3" fmla="*/ 0 w 4204128"/>
              <a:gd name="connsiteY3" fmla="*/ 3272969 h 3272969"/>
            </a:gdLst>
            <a:ahLst/>
            <a:cxnLst>
              <a:cxn ang="0">
                <a:pos x="connsiteX0" y="connsiteY0"/>
              </a:cxn>
              <a:cxn ang="0">
                <a:pos x="connsiteX1" y="connsiteY1"/>
              </a:cxn>
              <a:cxn ang="0">
                <a:pos x="connsiteX2" y="connsiteY2"/>
              </a:cxn>
              <a:cxn ang="0">
                <a:pos x="connsiteX3" y="connsiteY3"/>
              </a:cxn>
            </a:cxnLst>
            <a:rect l="l" t="t" r="r" b="b"/>
            <a:pathLst>
              <a:path w="4204128" h="3272969">
                <a:moveTo>
                  <a:pt x="0" y="0"/>
                </a:moveTo>
                <a:lnTo>
                  <a:pt x="4204128" y="0"/>
                </a:lnTo>
                <a:lnTo>
                  <a:pt x="4204128" y="3272969"/>
                </a:lnTo>
                <a:lnTo>
                  <a:pt x="0" y="3272969"/>
                </a:lnTo>
                <a:close/>
              </a:path>
            </a:pathLst>
          </a:custGeom>
        </p:spPr>
      </p:pic>
      <p:pic>
        <p:nvPicPr>
          <p:cNvPr id="6" name="Picture 5"/>
          <p:cNvPicPr>
            <a:picLocks noChangeAspect="1"/>
          </p:cNvPicPr>
          <p:nvPr/>
        </p:nvPicPr>
        <p:blipFill>
          <a:blip r:embed="rId8"/>
          <a:stretch>
            <a:fillRect/>
          </a:stretch>
        </p:blipFill>
        <p:spPr>
          <a:xfrm>
            <a:off x="7570831" y="3602373"/>
            <a:ext cx="4621169" cy="1560711"/>
          </a:xfrm>
          <a:prstGeom prst="rect">
            <a:avLst/>
          </a:prstGeom>
        </p:spPr>
      </p:pic>
      <p:pic>
        <p:nvPicPr>
          <p:cNvPr id="7" name="Picture 6"/>
          <p:cNvPicPr>
            <a:picLocks noChangeAspect="1"/>
          </p:cNvPicPr>
          <p:nvPr/>
        </p:nvPicPr>
        <p:blipFill>
          <a:blip r:embed="rId9"/>
          <a:stretch>
            <a:fillRect/>
          </a:stretch>
        </p:blipFill>
        <p:spPr>
          <a:xfrm>
            <a:off x="2349410" y="1071717"/>
            <a:ext cx="7995563" cy="2555500"/>
          </a:xfrm>
          <a:prstGeom prst="rect">
            <a:avLst/>
          </a:prstGeom>
        </p:spPr>
      </p:pic>
      <p:pic>
        <p:nvPicPr>
          <p:cNvPr id="10" name="Picture 9" descr="A cartoon of a bird&#10;&#10;Description automatically generated"/>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940" y="-810547"/>
            <a:ext cx="4762500" cy="4762500"/>
          </a:xfrm>
          <a:prstGeom prst="rect">
            <a:avLst/>
          </a:prstGeom>
        </p:spPr>
      </p:pic>
      <p:pic>
        <p:nvPicPr>
          <p:cNvPr id="16" name="Picture 15" descr="A bird on a black background&#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328011">
            <a:off x="5341373" y="3165987"/>
            <a:ext cx="4773562" cy="47735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圆角 1"/>
          <p:cNvSpPr/>
          <p:nvPr/>
        </p:nvSpPr>
        <p:spPr>
          <a:xfrm>
            <a:off x="405245" y="402116"/>
            <a:ext cx="11378046" cy="6133765"/>
          </a:xfrm>
          <a:custGeom>
            <a:avLst/>
            <a:gdLst>
              <a:gd name="connsiteX0" fmla="*/ 0 w 11378046"/>
              <a:gd name="connsiteY0" fmla="*/ 0 h 6133765"/>
              <a:gd name="connsiteX1" fmla="*/ 0 w 11378046"/>
              <a:gd name="connsiteY1" fmla="*/ 0 h 6133765"/>
              <a:gd name="connsiteX2" fmla="*/ 11378046 w 11378046"/>
              <a:gd name="connsiteY2" fmla="*/ 0 h 6133765"/>
              <a:gd name="connsiteX3" fmla="*/ 11378046 w 11378046"/>
              <a:gd name="connsiteY3" fmla="*/ 0 h 6133765"/>
              <a:gd name="connsiteX4" fmla="*/ 11378046 w 11378046"/>
              <a:gd name="connsiteY4" fmla="*/ 6133765 h 6133765"/>
              <a:gd name="connsiteX5" fmla="*/ 11378046 w 11378046"/>
              <a:gd name="connsiteY5" fmla="*/ 6133765 h 6133765"/>
              <a:gd name="connsiteX6" fmla="*/ 0 w 11378046"/>
              <a:gd name="connsiteY6" fmla="*/ 6133765 h 6133765"/>
              <a:gd name="connsiteX7" fmla="*/ 0 w 11378046"/>
              <a:gd name="connsiteY7" fmla="*/ 6133765 h 6133765"/>
              <a:gd name="connsiteX8" fmla="*/ 0 w 11378046"/>
              <a:gd name="connsiteY8" fmla="*/ 0 h 613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78046" h="6133765" fill="none" extrusionOk="0">
                <a:moveTo>
                  <a:pt x="0" y="0"/>
                </a:moveTo>
                <a:lnTo>
                  <a:pt x="0" y="0"/>
                </a:lnTo>
                <a:cubicBezTo>
                  <a:pt x="5426087" y="-126796"/>
                  <a:pt x="8215692" y="-73671"/>
                  <a:pt x="11378046" y="0"/>
                </a:cubicBezTo>
                <a:lnTo>
                  <a:pt x="11378046" y="0"/>
                </a:lnTo>
                <a:cubicBezTo>
                  <a:pt x="11504018" y="2526005"/>
                  <a:pt x="11241702" y="5331901"/>
                  <a:pt x="11378046" y="6133765"/>
                </a:cubicBezTo>
                <a:lnTo>
                  <a:pt x="11378046" y="6133765"/>
                </a:lnTo>
                <a:cubicBezTo>
                  <a:pt x="9981537" y="6108806"/>
                  <a:pt x="2155676" y="6206878"/>
                  <a:pt x="0" y="6133765"/>
                </a:cubicBezTo>
                <a:lnTo>
                  <a:pt x="0" y="6133765"/>
                </a:lnTo>
                <a:cubicBezTo>
                  <a:pt x="4539" y="5243488"/>
                  <a:pt x="65979" y="1244026"/>
                  <a:pt x="0" y="0"/>
                </a:cubicBezTo>
                <a:close/>
              </a:path>
              <a:path w="11378046" h="6133765" stroke="0" extrusionOk="0">
                <a:moveTo>
                  <a:pt x="0" y="0"/>
                </a:moveTo>
                <a:lnTo>
                  <a:pt x="0" y="0"/>
                </a:lnTo>
                <a:cubicBezTo>
                  <a:pt x="1846285" y="-159798"/>
                  <a:pt x="6248112" y="169519"/>
                  <a:pt x="11378046" y="0"/>
                </a:cubicBezTo>
                <a:lnTo>
                  <a:pt x="11378046" y="0"/>
                </a:lnTo>
                <a:cubicBezTo>
                  <a:pt x="11429843" y="881227"/>
                  <a:pt x="11373204" y="5463674"/>
                  <a:pt x="11378046" y="6133765"/>
                </a:cubicBezTo>
                <a:lnTo>
                  <a:pt x="11378046" y="6133765"/>
                </a:lnTo>
                <a:cubicBezTo>
                  <a:pt x="7027186" y="6162261"/>
                  <a:pt x="4149545" y="6238189"/>
                  <a:pt x="0" y="6133765"/>
                </a:cubicBezTo>
                <a:lnTo>
                  <a:pt x="0" y="6133765"/>
                </a:lnTo>
                <a:cubicBezTo>
                  <a:pt x="-163603" y="3725700"/>
                  <a:pt x="76112" y="2390890"/>
                  <a:pt x="0" y="0"/>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Medium"/>
              <a:cs typeface="+mn-cs"/>
            </a:endParaRPr>
          </a:p>
        </p:txBody>
      </p:sp>
      <p:sp>
        <p:nvSpPr>
          <p:cNvPr id="10" name="TextBox 9"/>
          <p:cNvSpPr txBox="1"/>
          <p:nvPr/>
        </p:nvSpPr>
        <p:spPr>
          <a:xfrm>
            <a:off x="751609" y="1771059"/>
            <a:ext cx="10997046" cy="2062103"/>
          </a:xfrm>
          <a:prstGeom prst="rect">
            <a:avLst/>
          </a:prstGeom>
          <a:solidFill>
            <a:schemeClr val="bg1"/>
          </a:solidFill>
        </p:spPr>
        <p:txBody>
          <a:bodyPr wrap="square">
            <a:spAutoFit/>
          </a:bodyPr>
          <a:lstStyle/>
          <a:p>
            <a:pPr marL="457200" lvl="0" indent="-457200" algn="just">
              <a:buFont typeface="Wingdings" panose="05000000000000000000" pitchFamily="2" charset="2"/>
              <a:buChar char="q"/>
              <a:defRPr/>
            </a:pPr>
            <a:r>
              <a:rPr lang="vi-VN" sz="3200" b="1" dirty="0">
                <a:solidFill>
                  <a:srgbClr val="065450"/>
                </a:solidFill>
                <a:ea typeface="Times New Roman" panose="02020603050405020304" pitchFamily="18" charset="0"/>
              </a:rPr>
              <a:t>Biết kể lại câu chuyệnBài học quý dựa vào tranh minh họa và câu hỏi gợi ý.</a:t>
            </a:r>
          </a:p>
          <a:p>
            <a:pPr marL="457200" lvl="0" indent="-457200" algn="just">
              <a:buFont typeface="Wingdings" panose="05000000000000000000" pitchFamily="2" charset="2"/>
              <a:buChar char="q"/>
              <a:defRPr/>
            </a:pPr>
            <a:r>
              <a:rPr lang="vi-VN" sz="3200" b="1" dirty="0">
                <a:solidFill>
                  <a:srgbClr val="065450"/>
                </a:solidFill>
                <a:ea typeface="Times New Roman" panose="02020603050405020304" pitchFamily="18" charset="0"/>
              </a:rPr>
              <a:t>Biết thể hiện tình cảm, sự trân trọng với người thân và bạn bè.</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054" y="0"/>
            <a:ext cx="973282" cy="1203257"/>
          </a:xfrm>
          <a:prstGeom prst="rect">
            <a:avLst/>
          </a:prstGeom>
        </p:spPr>
      </p:pic>
      <p:pic>
        <p:nvPicPr>
          <p:cNvPr id="3" name="Picture 2"/>
          <p:cNvPicPr>
            <a:picLocks noChangeAspect="1"/>
          </p:cNvPicPr>
          <p:nvPr/>
        </p:nvPicPr>
        <p:blipFill>
          <a:blip r:embed="rId5"/>
          <a:stretch>
            <a:fillRect/>
          </a:stretch>
        </p:blipFill>
        <p:spPr>
          <a:xfrm>
            <a:off x="2979900" y="203754"/>
            <a:ext cx="6498899" cy="185944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图片包含 游戏机, 飞机, 绿色, 体育&#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图片 29" descr="图片包含 游戏机, 食物, 桌子, 围栏&#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图片 37" descr="图标&#10;&#10;中度可信度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5" y="761997"/>
            <a:ext cx="2481950" cy="2481950"/>
          </a:xfrm>
          <a:prstGeom prst="rect">
            <a:avLst/>
          </a:prstGeom>
        </p:spPr>
      </p:pic>
      <p:grpSp>
        <p:nvGrpSpPr>
          <p:cNvPr id="2" name="Group 1"/>
          <p:cNvGrpSpPr/>
          <p:nvPr/>
        </p:nvGrpSpPr>
        <p:grpSpPr>
          <a:xfrm>
            <a:off x="1945329" y="891854"/>
            <a:ext cx="7920650" cy="3188460"/>
            <a:chOff x="2226569" y="506"/>
            <a:chExt cx="7920650" cy="3188460"/>
          </a:xfrm>
        </p:grpSpPr>
        <p:sp>
          <p:nvSpPr>
            <p:cNvPr id="15" name="Rectangle: Rounded Corners 14"/>
            <p:cNvSpPr/>
            <p:nvPr/>
          </p:nvSpPr>
          <p:spPr>
            <a:xfrm>
              <a:off x="2226569" y="506"/>
              <a:ext cx="7920650" cy="3113771"/>
            </a:xfrm>
            <a:prstGeom prst="roundRect">
              <a:avLst/>
            </a:prstGeom>
            <a:solidFill>
              <a:schemeClr val="bg1"/>
            </a:solidFill>
            <a:ln w="76200">
              <a:solidFill>
                <a:srgbClr val="2E9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思源黑体 CN Medium"/>
                <a:cs typeface="Calibri" panose="020F0502020204030204" pitchFamily="34" charset="0"/>
              </a:endParaRPr>
            </a:p>
          </p:txBody>
        </p:sp>
        <p:grpSp>
          <p:nvGrpSpPr>
            <p:cNvPr id="16" name="Group 15"/>
            <p:cNvGrpSpPr/>
            <p:nvPr/>
          </p:nvGrpSpPr>
          <p:grpSpPr>
            <a:xfrm>
              <a:off x="2587560" y="369634"/>
              <a:ext cx="7462386" cy="2819332"/>
              <a:chOff x="2464530" y="170914"/>
              <a:chExt cx="7462386" cy="2819332"/>
            </a:xfrm>
          </p:grpSpPr>
          <p:sp>
            <p:nvSpPr>
              <p:cNvPr id="17" name="TextBox 16"/>
              <p:cNvSpPr txBox="1"/>
              <p:nvPr/>
            </p:nvSpPr>
            <p:spPr>
              <a:xfrm>
                <a:off x="2464530" y="170914"/>
                <a:ext cx="746238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165100">
                      <a:solidFill>
                        <a:prstClr val="white"/>
                      </a:solidFill>
                    </a:ln>
                    <a:solidFill>
                      <a:prstClr val="white"/>
                    </a:solidFill>
                    <a:effectLst>
                      <a:innerShdw blurRad="63500" dist="50800" dir="16200000">
                        <a:prstClr val="black">
                          <a:alpha val="50000"/>
                        </a:prstClr>
                      </a:innerShdw>
                    </a:effectLst>
                    <a:uLnTx/>
                    <a:uFillTx/>
                    <a:latin typeface="Calibri" panose="020F0502020204030204" pitchFamily="34" charset="0"/>
                    <a:ea typeface="思源黑体 CN Medium"/>
                    <a:cs typeface="Calibri" panose="020F0502020204030204" pitchFamily="34" charset="0"/>
                  </a:rPr>
                  <a:t>1. Nghe </a:t>
                </a:r>
                <a:r>
                  <a:rPr kumimoji="0" lang="en-US" sz="8800" b="1" i="0" u="none" strike="noStrike" kern="1200" cap="none" spc="0" normalizeH="0" baseline="0" noProof="0" dirty="0" err="1">
                    <a:ln w="165100">
                      <a:solidFill>
                        <a:prstClr val="white"/>
                      </a:solidFill>
                    </a:ln>
                    <a:solidFill>
                      <a:prstClr val="white"/>
                    </a:solidFill>
                    <a:effectLst>
                      <a:innerShdw blurRad="63500" dist="50800" dir="16200000">
                        <a:prstClr val="black">
                          <a:alpha val="50000"/>
                        </a:prstClr>
                      </a:innerShdw>
                    </a:effectLst>
                    <a:uLnTx/>
                    <a:uFillTx/>
                    <a:latin typeface="Calibri" panose="020F0502020204030204" pitchFamily="34" charset="0"/>
                    <a:ea typeface="思源黑体 CN Medium"/>
                    <a:cs typeface="Calibri" panose="020F0502020204030204" pitchFamily="34" charset="0"/>
                  </a:rPr>
                  <a:t>kể</a:t>
                </a:r>
                <a:r>
                  <a:rPr kumimoji="0" lang="en-US" sz="8800" b="1" i="0" u="none" strike="noStrike" kern="1200" cap="none" spc="0" normalizeH="0" baseline="0" noProof="0" dirty="0">
                    <a:ln w="165100">
                      <a:solidFill>
                        <a:prstClr val="white"/>
                      </a:solidFill>
                    </a:ln>
                    <a:solidFill>
                      <a:prstClr val="white"/>
                    </a:solidFill>
                    <a:effectLst>
                      <a:innerShdw blurRad="63500" dist="50800" dir="16200000">
                        <a:prstClr val="black">
                          <a:alpha val="50000"/>
                        </a:prstClr>
                      </a:innerShdw>
                    </a:effectLst>
                    <a:uLnTx/>
                    <a:uFillTx/>
                    <a:latin typeface="Calibri" panose="020F0502020204030204" pitchFamily="34" charset="0"/>
                    <a:ea typeface="思源黑体 CN Medium"/>
                    <a:cs typeface="Calibri" panose="020F0502020204030204" pitchFamily="34" charset="0"/>
                  </a:rPr>
                  <a:t> </a:t>
                </a:r>
                <a:r>
                  <a:rPr kumimoji="0" lang="en-US" sz="8800" b="1" i="0" u="none" strike="noStrike" kern="1200" cap="none" spc="0" normalizeH="0" baseline="0" noProof="0" dirty="0" err="1">
                    <a:ln w="165100">
                      <a:solidFill>
                        <a:prstClr val="white"/>
                      </a:solidFill>
                    </a:ln>
                    <a:solidFill>
                      <a:prstClr val="white"/>
                    </a:solidFill>
                    <a:effectLst>
                      <a:innerShdw blurRad="63500" dist="50800" dir="16200000">
                        <a:prstClr val="black">
                          <a:alpha val="50000"/>
                        </a:prstClr>
                      </a:innerShdw>
                    </a:effectLst>
                    <a:uLnTx/>
                    <a:uFillTx/>
                    <a:latin typeface="Calibri" panose="020F0502020204030204" pitchFamily="34" charset="0"/>
                    <a:ea typeface="思源黑体 CN Medium"/>
                    <a:cs typeface="Calibri" panose="020F0502020204030204" pitchFamily="34" charset="0"/>
                  </a:rPr>
                  <a:t>chuyện</a:t>
                </a:r>
                <a:endParaRPr kumimoji="0" lang="en-US" sz="8800" b="1" i="0" u="none" strike="noStrike" kern="1200" cap="none" spc="0" normalizeH="0" baseline="0" noProof="0" dirty="0">
                  <a:ln w="165100">
                    <a:solidFill>
                      <a:prstClr val="white"/>
                    </a:solidFill>
                  </a:ln>
                  <a:solidFill>
                    <a:prstClr val="white"/>
                  </a:solidFill>
                  <a:effectLst>
                    <a:innerShdw blurRad="63500" dist="50800" dir="16200000">
                      <a:prstClr val="black">
                        <a:alpha val="50000"/>
                      </a:prstClr>
                    </a:innerShdw>
                  </a:effectLst>
                  <a:uLnTx/>
                  <a:uFillTx/>
                  <a:latin typeface="Calibri" panose="020F0502020204030204" pitchFamily="34" charset="0"/>
                  <a:ea typeface="思源黑体 CN Medium"/>
                  <a:cs typeface="Calibri" panose="020F0502020204030204" pitchFamily="34" charset="0"/>
                </a:endParaRPr>
              </a:p>
            </p:txBody>
          </p:sp>
          <p:sp>
            <p:nvSpPr>
              <p:cNvPr id="18" name="TextBox 17"/>
              <p:cNvSpPr txBox="1"/>
              <p:nvPr/>
            </p:nvSpPr>
            <p:spPr>
              <a:xfrm>
                <a:off x="2830290" y="189479"/>
                <a:ext cx="6715348"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a:noFill/>
                    </a:ln>
                    <a:gradFill>
                      <a:gsLst>
                        <a:gs pos="36000">
                          <a:srgbClr val="DB5836"/>
                        </a:gs>
                        <a:gs pos="79000">
                          <a:srgbClr val="FEDE3C"/>
                        </a:gs>
                      </a:gsLst>
                      <a:lin ang="5400000" scaled="1"/>
                    </a:gradFill>
                    <a:effectLst>
                      <a:glow rad="647700">
                        <a:prstClr val="white">
                          <a:alpha val="40000"/>
                        </a:prstClr>
                      </a:glow>
                    </a:effectLst>
                    <a:uLnTx/>
                    <a:uFillTx/>
                    <a:latin typeface="Calibri" panose="020F0502020204030204" pitchFamily="34" charset="0"/>
                    <a:ea typeface="思源黑体 CN Medium"/>
                    <a:cs typeface="Calibri" panose="020F0502020204030204" pitchFamily="34" charset="0"/>
                  </a:rPr>
                  <a:t>1. Nghe </a:t>
                </a:r>
                <a:r>
                  <a:rPr kumimoji="0" lang="en-US" sz="8800" b="1" i="0" u="none" strike="noStrike" kern="1200" cap="none" spc="0" normalizeH="0" baseline="0" noProof="0" dirty="0" err="1">
                    <a:ln>
                      <a:noFill/>
                    </a:ln>
                    <a:gradFill>
                      <a:gsLst>
                        <a:gs pos="36000">
                          <a:srgbClr val="DB5836"/>
                        </a:gs>
                        <a:gs pos="79000">
                          <a:srgbClr val="FEDE3C"/>
                        </a:gs>
                      </a:gsLst>
                      <a:lin ang="5400000" scaled="1"/>
                    </a:gradFill>
                    <a:effectLst>
                      <a:glow rad="647700">
                        <a:prstClr val="white">
                          <a:alpha val="40000"/>
                        </a:prstClr>
                      </a:glow>
                    </a:effectLst>
                    <a:uLnTx/>
                    <a:uFillTx/>
                    <a:latin typeface="Calibri" panose="020F0502020204030204" pitchFamily="34" charset="0"/>
                    <a:ea typeface="思源黑体 CN Medium"/>
                    <a:cs typeface="Calibri" panose="020F0502020204030204" pitchFamily="34" charset="0"/>
                  </a:rPr>
                  <a:t>kể</a:t>
                </a:r>
                <a:r>
                  <a:rPr kumimoji="0" lang="en-US" sz="8800" b="1" i="0" u="none" strike="noStrike" kern="1200" cap="none" spc="0" normalizeH="0" baseline="0" noProof="0" dirty="0">
                    <a:ln>
                      <a:noFill/>
                    </a:ln>
                    <a:gradFill>
                      <a:gsLst>
                        <a:gs pos="36000">
                          <a:srgbClr val="DB5836"/>
                        </a:gs>
                        <a:gs pos="79000">
                          <a:srgbClr val="FEDE3C"/>
                        </a:gs>
                      </a:gsLst>
                      <a:lin ang="5400000" scaled="1"/>
                    </a:gradFill>
                    <a:effectLst>
                      <a:glow rad="647700">
                        <a:prstClr val="white">
                          <a:alpha val="40000"/>
                        </a:prstClr>
                      </a:glow>
                    </a:effectLst>
                    <a:uLnTx/>
                    <a:uFillTx/>
                    <a:latin typeface="Calibri" panose="020F0502020204030204" pitchFamily="34" charset="0"/>
                    <a:ea typeface="思源黑体 CN Medium"/>
                    <a:cs typeface="Calibri" panose="020F0502020204030204" pitchFamily="34" charset="0"/>
                  </a:rPr>
                  <a:t> </a:t>
                </a:r>
                <a:r>
                  <a:rPr kumimoji="0" lang="en-US" sz="8800" b="1" i="0" u="none" strike="noStrike" kern="1200" cap="none" spc="0" normalizeH="0" baseline="0" noProof="0" dirty="0" err="1">
                    <a:ln>
                      <a:noFill/>
                    </a:ln>
                    <a:gradFill>
                      <a:gsLst>
                        <a:gs pos="36000">
                          <a:srgbClr val="DB5836"/>
                        </a:gs>
                        <a:gs pos="79000">
                          <a:srgbClr val="FEDE3C"/>
                        </a:gs>
                      </a:gsLst>
                      <a:lin ang="5400000" scaled="1"/>
                    </a:gradFill>
                    <a:effectLst>
                      <a:glow rad="647700">
                        <a:prstClr val="white">
                          <a:alpha val="40000"/>
                        </a:prstClr>
                      </a:glow>
                    </a:effectLst>
                    <a:uLnTx/>
                    <a:uFillTx/>
                    <a:latin typeface="Calibri" panose="020F0502020204030204" pitchFamily="34" charset="0"/>
                    <a:ea typeface="思源黑体 CN Medium"/>
                    <a:cs typeface="Calibri" panose="020F0502020204030204" pitchFamily="34" charset="0"/>
                  </a:rPr>
                  <a:t>chuyện</a:t>
                </a:r>
                <a:endParaRPr kumimoji="0" lang="en-US" sz="8800" b="1" i="0" u="none" strike="noStrike" kern="1200" cap="none" spc="0" normalizeH="0" baseline="0" noProof="0" dirty="0">
                  <a:ln>
                    <a:noFill/>
                  </a:ln>
                  <a:gradFill>
                    <a:gsLst>
                      <a:gs pos="36000">
                        <a:srgbClr val="DB5836"/>
                      </a:gs>
                      <a:gs pos="79000">
                        <a:srgbClr val="FEDE3C"/>
                      </a:gs>
                    </a:gsLst>
                    <a:lin ang="5400000" scaled="1"/>
                  </a:gradFill>
                  <a:effectLst>
                    <a:glow rad="647700">
                      <a:prstClr val="white">
                        <a:alpha val="40000"/>
                      </a:prstClr>
                    </a:glow>
                  </a:effectLst>
                  <a:uLnTx/>
                  <a:uFillTx/>
                  <a:latin typeface="Calibri" panose="020F0502020204030204" pitchFamily="34" charset="0"/>
                  <a:ea typeface="思源黑体 CN Medium"/>
                  <a:cs typeface="Calibri" panose="020F0502020204030204" pitchFamily="34" charset="0"/>
                </a:endParaRPr>
              </a:p>
            </p:txBody>
          </p:sp>
        </p:grpSp>
      </p:grpSp>
      <p:pic>
        <p:nvPicPr>
          <p:cNvPr id="12" name="Picture 11" descr="A picture containing text, vector graphics&#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94934" y="1523353"/>
            <a:ext cx="3843661" cy="4305386"/>
          </a:xfrm>
          <a:prstGeom prst="rect">
            <a:avLst/>
          </a:prstGeom>
        </p:spPr>
      </p:pic>
      <p:pic>
        <p:nvPicPr>
          <p:cNvPr id="32" name="图片 31" descr="图片包含 游戏机, 花, 房间&#10;&#10;描述已自动生成"/>
          <p:cNvPicPr>
            <a:picLocks noChangeAspect="1"/>
          </p:cNvPicPr>
          <p:nvPr/>
        </p:nvPicPr>
        <p:blipFill rotWithShape="1">
          <a:blip r:embed="rId6">
            <a:extLst>
              <a:ext uri="{28A0092B-C50C-407E-A947-70E740481C1C}">
                <a14:useLocalDpi xmlns:a14="http://schemas.microsoft.com/office/drawing/2010/main" val="0"/>
              </a:ext>
            </a:extLst>
          </a:blip>
          <a:srcRect t="34709"/>
          <a:stretch>
            <a:fillRect/>
          </a:stretch>
        </p:blipFill>
        <p:spPr>
          <a:xfrm>
            <a:off x="0" y="2053772"/>
            <a:ext cx="12192000" cy="4855028"/>
          </a:xfrm>
          <a:prstGeom prst="rect">
            <a:avLst/>
          </a:prstGeom>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5034" y="460101"/>
            <a:ext cx="6768663" cy="5893402"/>
          </a:xfrm>
          <a:prstGeom prst="rect">
            <a:avLst/>
          </a:prstGeom>
        </p:spPr>
      </p:pic>
      <p:pic>
        <p:nvPicPr>
          <p:cNvPr id="5" name="Picture 4"/>
          <p:cNvPicPr>
            <a:picLocks noChangeAspect="1"/>
          </p:cNvPicPr>
          <p:nvPr/>
        </p:nvPicPr>
        <p:blipFill>
          <a:blip r:embed="rId3"/>
          <a:stretch>
            <a:fillRect/>
          </a:stretch>
        </p:blipFill>
        <p:spPr>
          <a:xfrm>
            <a:off x="589839" y="1625185"/>
            <a:ext cx="2456901" cy="3103133"/>
          </a:xfrm>
          <a:prstGeom prst="rect">
            <a:avLst/>
          </a:prstGeom>
        </p:spPr>
      </p:pic>
      <p:sp>
        <p:nvSpPr>
          <p:cNvPr id="6" name="TextBox 5"/>
          <p:cNvSpPr txBox="1"/>
          <p:nvPr/>
        </p:nvSpPr>
        <p:spPr>
          <a:xfrm>
            <a:off x="9743090" y="1093076"/>
            <a:ext cx="1786758" cy="3539430"/>
          </a:xfrm>
          <a:prstGeom prst="rect">
            <a:avLst/>
          </a:prstGeom>
          <a:noFill/>
        </p:spPr>
        <p:txBody>
          <a:bodyPr wrap="square" rtlCol="0">
            <a:spAutoFit/>
          </a:bodyPr>
          <a:lstStyle/>
          <a:p>
            <a:pPr algn="ctr"/>
            <a:r>
              <a:rPr lang="en-US" sz="3200" dirty="0"/>
              <a:t>(Mi-</a:t>
            </a:r>
            <a:r>
              <a:rPr lang="en-US" sz="3200" dirty="0" err="1"/>
              <a:t>khai</a:t>
            </a:r>
            <a:r>
              <a:rPr lang="en-US" sz="3200" dirty="0"/>
              <a:t>-in </a:t>
            </a:r>
            <a:r>
              <a:rPr lang="en-US" sz="3200" dirty="0" err="1"/>
              <a:t>Pla-cốp-xki</a:t>
            </a:r>
            <a:r>
              <a:rPr lang="en-US" sz="3200" dirty="0"/>
              <a:t>, </a:t>
            </a:r>
            <a:r>
              <a:rPr lang="en-US" sz="3200" dirty="0" err="1"/>
              <a:t>Nguyễn</a:t>
            </a:r>
            <a:r>
              <a:rPr lang="en-US" sz="3200" dirty="0"/>
              <a:t> </a:t>
            </a:r>
            <a:r>
              <a:rPr lang="en-US" sz="3200" dirty="0" err="1"/>
              <a:t>Thị</a:t>
            </a:r>
            <a:r>
              <a:rPr lang="en-US" sz="3200" dirty="0"/>
              <a:t> </a:t>
            </a:r>
            <a:r>
              <a:rPr lang="en-US" sz="3200" dirty="0" err="1"/>
              <a:t>Xuyến</a:t>
            </a:r>
            <a:r>
              <a:rPr lang="en-US" sz="3200" dirty="0"/>
              <a:t> </a:t>
            </a:r>
            <a:r>
              <a:rPr lang="en-US" sz="3200" dirty="0" err="1"/>
              <a:t>dịch</a:t>
            </a:r>
            <a:r>
              <a:rPr lang="en-US" sz="32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718" y="975461"/>
            <a:ext cx="7305723" cy="4278094"/>
          </a:xfrm>
          <a:prstGeom prst="rect">
            <a:avLst/>
          </a:prstGeom>
          <a:noFill/>
        </p:spPr>
        <p:txBody>
          <a:bodyPr wrap="square" rtlCol="0">
            <a:spAutoFit/>
          </a:bodyPr>
          <a:lstStyle/>
          <a:p>
            <a:pPr lvl="0" algn="just"/>
            <a:r>
              <a:rPr lang="vi-VN" sz="3400" dirty="0">
                <a:solidFill>
                  <a:srgbClr val="002060"/>
                </a:solidFill>
              </a:rPr>
              <a:t>Trong khu rừng kia, chim sẻ và chim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 – Sẻ nghĩ.</a:t>
            </a:r>
          </a:p>
        </p:txBody>
      </p:sp>
      <p:pic>
        <p:nvPicPr>
          <p:cNvPr id="4" name="Picture 3"/>
          <p:cNvPicPr>
            <a:picLocks noChangeAspect="1"/>
          </p:cNvPicPr>
          <p:nvPr/>
        </p:nvPicPr>
        <p:blipFill>
          <a:blip r:embed="rId2"/>
          <a:stretch>
            <a:fillRect/>
          </a:stretch>
        </p:blipFill>
        <p:spPr>
          <a:xfrm>
            <a:off x="502526" y="1876588"/>
            <a:ext cx="3619500" cy="26003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718" y="660151"/>
            <a:ext cx="7305723" cy="5324535"/>
          </a:xfrm>
          <a:prstGeom prst="rect">
            <a:avLst/>
          </a:prstGeom>
          <a:noFill/>
        </p:spPr>
        <p:txBody>
          <a:bodyPr wrap="square" rtlCol="0">
            <a:spAutoFit/>
          </a:bodyPr>
          <a:lstStyle/>
          <a:p>
            <a:pPr lvl="0" algn="just"/>
            <a:r>
              <a:rPr lang="vi-VN" sz="3400" dirty="0">
                <a:solidFill>
                  <a:srgbClr val="002060"/>
                </a:solidFill>
              </a:rPr>
              <a:t>Sẻ ở trong tổ ăn hạt kê một mình. Khi kê hết, chú ta quẳng hộp đi. Những hạt kê còn sót văng ra khỏi hộp. Cô gió đưa chúng đến một đám cỏ non xanh dưới một gốc cây lạ. Chim chích đi kiếm mồi, tìm được những hạt kê ngon lành ấy, bèn gói lại thật cẩn thận vào chiếc lá, rồi mừng rỡ chạy đi tìm người bạn thân thiết của mình.</a:t>
            </a:r>
          </a:p>
        </p:txBody>
      </p:sp>
      <p:pic>
        <p:nvPicPr>
          <p:cNvPr id="5" name="Picture 4"/>
          <p:cNvPicPr>
            <a:picLocks noChangeAspect="1"/>
          </p:cNvPicPr>
          <p:nvPr/>
        </p:nvPicPr>
        <p:blipFill>
          <a:blip r:embed="rId2"/>
          <a:stretch>
            <a:fillRect/>
          </a:stretch>
        </p:blipFill>
        <p:spPr>
          <a:xfrm>
            <a:off x="641952" y="1795298"/>
            <a:ext cx="3571875" cy="25527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615" y="766477"/>
            <a:ext cx="7305723" cy="5262979"/>
          </a:xfrm>
          <a:prstGeom prst="rect">
            <a:avLst/>
          </a:prstGeom>
          <a:noFill/>
        </p:spPr>
        <p:txBody>
          <a:bodyPr wrap="square" rtlCol="0">
            <a:spAutoFit/>
          </a:bodyPr>
          <a:lstStyle/>
          <a:p>
            <a:pPr lvl="0" algn="just"/>
            <a:r>
              <a:rPr lang="vi-VN" sz="2800" dirty="0">
                <a:solidFill>
                  <a:srgbClr val="002060"/>
                </a:solidFill>
              </a:rPr>
              <a:t>Vừa gặp sẻ, chích đã reo lên:</a:t>
            </a:r>
          </a:p>
          <a:p>
            <a:pPr lvl="0" algn="just"/>
            <a:r>
              <a:rPr lang="en-US" sz="2800" dirty="0">
                <a:solidFill>
                  <a:srgbClr val="002060"/>
                </a:solidFill>
              </a:rPr>
              <a:t>-</a:t>
            </a:r>
            <a:r>
              <a:rPr lang="vi-VN" sz="2800" dirty="0">
                <a:solidFill>
                  <a:srgbClr val="002060"/>
                </a:solidFill>
              </a:rPr>
              <a:t> Chào bạn sẻ thân mến! Mình vừa kiếm được mười hạt kê rất ngon! Đây này, chúng mình chia đôi: cậu năm hạt, mình năm hạt.</a:t>
            </a:r>
          </a:p>
          <a:p>
            <a:pPr lvl="0" algn="just"/>
            <a:r>
              <a:rPr lang="en-US" sz="2800" dirty="0">
                <a:solidFill>
                  <a:srgbClr val="002060"/>
                </a:solidFill>
              </a:rPr>
              <a:t>-</a:t>
            </a:r>
            <a:r>
              <a:rPr lang="vi-VN" sz="2800" dirty="0">
                <a:solidFill>
                  <a:srgbClr val="002060"/>
                </a:solidFill>
              </a:rPr>
              <a:t> Chia làm gì cơ chứ? Không cần đâu!</a:t>
            </a:r>
            <a:endParaRPr lang="en-US" sz="2800" dirty="0">
              <a:solidFill>
                <a:srgbClr val="002060"/>
              </a:solidFill>
            </a:endParaRPr>
          </a:p>
          <a:p>
            <a:pPr lvl="0" algn="just"/>
            <a:r>
              <a:rPr lang="en-US" sz="2800" dirty="0">
                <a:solidFill>
                  <a:srgbClr val="002060"/>
                </a:solidFill>
              </a:rPr>
              <a:t>- </a:t>
            </a:r>
            <a:r>
              <a:rPr lang="vi-VN" sz="2800" dirty="0">
                <a:solidFill>
                  <a:srgbClr val="002060"/>
                </a:solidFill>
              </a:rPr>
              <a:t>Sẻ lắc lắc chiếc mỏ xinh xắn của mình, tỏ ý không thích.</a:t>
            </a:r>
            <a:endParaRPr lang="en-US" sz="2800" dirty="0">
              <a:solidFill>
                <a:srgbClr val="002060"/>
              </a:solidFill>
            </a:endParaRPr>
          </a:p>
          <a:p>
            <a:pPr lvl="0" algn="just"/>
            <a:r>
              <a:rPr lang="en-US" sz="2800" dirty="0">
                <a:solidFill>
                  <a:srgbClr val="002060"/>
                </a:solidFill>
              </a:rPr>
              <a:t>-</a:t>
            </a:r>
            <a:r>
              <a:rPr lang="vi-VN" sz="2800" dirty="0">
                <a:solidFill>
                  <a:srgbClr val="002060"/>
                </a:solidFill>
              </a:rPr>
              <a:t> Ai kiếm được thì người ấy ăn!</a:t>
            </a:r>
          </a:p>
          <a:p>
            <a:pPr lvl="0" algn="just"/>
            <a:r>
              <a:rPr lang="en-US" sz="2800" dirty="0">
                <a:solidFill>
                  <a:srgbClr val="002060"/>
                </a:solidFill>
              </a:rPr>
              <a:t>-</a:t>
            </a:r>
            <a:r>
              <a:rPr lang="vi-VN" sz="2800" dirty="0">
                <a:solidFill>
                  <a:srgbClr val="002060"/>
                </a:solidFill>
              </a:rPr>
              <a:t> Nhưng mình với cậu là bạn của nhau cơ mà. Đã là bạn thì bất cứ cái gì kiếm được cũng phải chia cho nhau. Lẽ nào cậu không nghĩ như thế?</a:t>
            </a:r>
          </a:p>
        </p:txBody>
      </p:sp>
      <p:pic>
        <p:nvPicPr>
          <p:cNvPr id="4" name="Picture 3"/>
          <p:cNvPicPr>
            <a:picLocks noChangeAspect="1"/>
          </p:cNvPicPr>
          <p:nvPr/>
        </p:nvPicPr>
        <p:blipFill>
          <a:blip r:embed="rId2"/>
          <a:stretch>
            <a:fillRect/>
          </a:stretch>
        </p:blipFill>
        <p:spPr>
          <a:xfrm>
            <a:off x="526503" y="1757198"/>
            <a:ext cx="3676650" cy="26289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0615" y="766477"/>
            <a:ext cx="7270771" cy="4524315"/>
          </a:xfrm>
          <a:prstGeom prst="rect">
            <a:avLst/>
          </a:prstGeom>
          <a:noFill/>
        </p:spPr>
        <p:txBody>
          <a:bodyPr wrap="square" rtlCol="0">
            <a:spAutoFit/>
          </a:bodyPr>
          <a:lstStyle/>
          <a:p>
            <a:pPr lvl="0" algn="just"/>
            <a:r>
              <a:rPr lang="vi-VN" sz="3600" dirty="0">
                <a:solidFill>
                  <a:srgbClr val="002060"/>
                </a:solidFill>
              </a:rPr>
              <a:t>Nghe chích nói, sẻ rất xấu hổ. Thế mà chính sẻ đã ăn hết cả một hộp kê đầy. Sẻ cầm năm hạt kê chích đưa, ngượng nghịu nói:</a:t>
            </a:r>
          </a:p>
          <a:p>
            <a:pPr lvl="0" algn="just"/>
            <a:r>
              <a:rPr lang="en-US" sz="3600" dirty="0">
                <a:solidFill>
                  <a:srgbClr val="002060"/>
                </a:solidFill>
              </a:rPr>
              <a:t>-</a:t>
            </a:r>
            <a:r>
              <a:rPr lang="vi-VN" sz="3600" dirty="0">
                <a:solidFill>
                  <a:srgbClr val="002060"/>
                </a:solidFill>
              </a:rPr>
              <a:t> Mình rất cảm ơn cậu. Cậu đã cho mình những hạt kê ngon, và cho mình cả một bài học quý về tình bạn.</a:t>
            </a:r>
          </a:p>
        </p:txBody>
      </p:sp>
      <p:pic>
        <p:nvPicPr>
          <p:cNvPr id="5" name="Picture 4"/>
          <p:cNvPicPr>
            <a:picLocks noChangeAspect="1"/>
          </p:cNvPicPr>
          <p:nvPr/>
        </p:nvPicPr>
        <p:blipFill>
          <a:blip r:embed="rId2"/>
          <a:stretch>
            <a:fillRect/>
          </a:stretch>
        </p:blipFill>
        <p:spPr>
          <a:xfrm>
            <a:off x="634853" y="1939999"/>
            <a:ext cx="3543300" cy="25527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417</Words>
  <Application>Microsoft Office PowerPoint</Application>
  <PresentationFormat>Custom</PresentationFormat>
  <Paragraphs>17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HUONG</cp:lastModifiedBy>
  <cp:revision>28</cp:revision>
  <dcterms:created xsi:type="dcterms:W3CDTF">2023-12-07T06:07:00Z</dcterms:created>
  <dcterms:modified xsi:type="dcterms:W3CDTF">2025-02-25T15:16:43Z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514C20DC21C34E87B01C02EF15E5777A</vt:lpwstr>
  </property>
  <property fmtid="{D5CDD505-2E9C-101B-9397-08002B2CF9AE}" pid="3" name="KSOProductBuildVer">
    <vt:lpwstr>1033-11.2.0.11225</vt:lpwstr>
  </property>
</Properties>
</file>