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7"/>
  </p:notesMasterIdLst>
  <p:sldIdLst>
    <p:sldId id="257" r:id="rId5"/>
    <p:sldId id="282" r:id="rId6"/>
    <p:sldId id="259" r:id="rId7"/>
    <p:sldId id="272" r:id="rId8"/>
    <p:sldId id="262" r:id="rId9"/>
    <p:sldId id="266" r:id="rId10"/>
    <p:sldId id="297" r:id="rId11"/>
    <p:sldId id="273" r:id="rId12"/>
    <p:sldId id="267" r:id="rId13"/>
    <p:sldId id="290" r:id="rId14"/>
    <p:sldId id="30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4847E-941C-4A90-973C-CD60920495E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9A708-75E8-4F5D-9B54-64F54385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ED12-EDFD-4CA8-98F9-366E15986E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2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ED12-EDFD-4CA8-98F9-366E15986E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5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2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4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8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21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0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14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4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C9D82-4541-49E7-A5F3-91E633D828E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060B2-762C-4B9A-8DFE-14D1103F0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 panose="020F0502020204030204"/>
                <a:ea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 panose="020F0502020204030204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2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9F9C-76B8-46F9-9103-0705A038C65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1D6AA-BDB5-4EFF-8A72-5C51EF74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FE0161-04B9-2E2A-C345-91B2DF4D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4CC73E-C3E9-FB21-271A-091153F03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E858A-B9F8-DC94-3E35-7FFA63A0A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89771-3B51-3281-4C4B-F93869444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1990C-3DDC-D01B-7DF8-1E88E8C4F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3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47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FE2C6-0534-47C2-9B3B-3D659EB6A9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22C86-D2B9-4879-B299-214F286FBA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Linh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473021" y="-3937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890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9" l="0" r="100000">
                        <a14:foregroundMark x1="55369" y1="3744" x2="97204" y2="550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008" r="941"/>
          <a:stretch/>
        </p:blipFill>
        <p:spPr>
          <a:xfrm>
            <a:off x="-23149" y="-1"/>
            <a:ext cx="12199716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59" y="2889139"/>
            <a:ext cx="5995686" cy="296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5717" y="3564889"/>
            <a:ext cx="59298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#9Slide03 SFU Helvetica Black" panose="00000900000000000000" pitchFamily="2" charset="0"/>
              </a:rPr>
              <a:t>NGỌN LỬA</a:t>
            </a:r>
          </a:p>
          <a:p>
            <a:pPr algn="ctr"/>
            <a:r>
              <a:rPr lang="en-US" sz="7200" dirty="0">
                <a:solidFill>
                  <a:srgbClr val="002060"/>
                </a:solidFill>
                <a:latin typeface="#9Slide03 SFU Helvetica Black" panose="00000900000000000000" pitchFamily="2" charset="0"/>
              </a:rPr>
              <a:t>Ô-LIM-PÍCH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6727" y="2639314"/>
            <a:ext cx="12843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#9Slide05 Dinh Tran" panose="02040603050506020204" pitchFamily="18" charset="0"/>
              </a:rPr>
              <a:t>Viết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#9Slide05 Dinh Tran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" y="-1"/>
            <a:ext cx="1827599" cy="1827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" y="5729476"/>
            <a:ext cx="590335" cy="10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713359" y="2083757"/>
            <a:ext cx="4386499" cy="134732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Vích-to Huy-gô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2852209" y="118029"/>
            <a:ext cx="9185462" cy="160043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chép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vở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6F750636-F62B-F4A4-8CA8-A14FD7360698}"/>
              </a:ext>
            </a:extLst>
          </p:cNvPr>
          <p:cNvGrpSpPr/>
          <p:nvPr/>
        </p:nvGrpSpPr>
        <p:grpSpPr>
          <a:xfrm>
            <a:off x="-164123" y="43743"/>
            <a:ext cx="3016332" cy="1247310"/>
            <a:chOff x="4556855" y="1511724"/>
            <a:chExt cx="3016332" cy="1247310"/>
          </a:xfrm>
        </p:grpSpPr>
        <p:sp>
          <p:nvSpPr>
            <p:cNvPr id="11" name="圆角矩形 2">
              <a:extLst>
                <a:ext uri="{FF2B5EF4-FFF2-40B4-BE49-F238E27FC236}">
                  <a16:creationId xmlns:a16="http://schemas.microsoft.com/office/drawing/2014/main" id="{DB68713E-A567-06E1-1406-E13EECDB98AE}"/>
                </a:ext>
              </a:extLst>
            </p:cNvPr>
            <p:cNvSpPr/>
            <p:nvPr/>
          </p:nvSpPr>
          <p:spPr>
            <a:xfrm>
              <a:off x="5078907" y="1877014"/>
              <a:ext cx="2494280" cy="882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Câu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 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pic>
          <p:nvPicPr>
            <p:cNvPr id="13" name="图片 24">
              <a:extLst>
                <a:ext uri="{FF2B5EF4-FFF2-40B4-BE49-F238E27FC236}">
                  <a16:creationId xmlns:a16="http://schemas.microsoft.com/office/drawing/2014/main" id="{07691114-60F9-5DDA-7FAC-F9D6FFB8B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0" t="31979" r="39931" b="53248"/>
            <a:stretch/>
          </p:blipFill>
          <p:spPr>
            <a:xfrm flipH="1">
              <a:off x="4556855" y="1511724"/>
              <a:ext cx="1044105" cy="874505"/>
            </a:xfrm>
            <a:custGeom>
              <a:avLst/>
              <a:gdLst>
                <a:gd name="connsiteX0" fmla="*/ 0 w 1955800"/>
                <a:gd name="connsiteY0" fmla="*/ 0 h 1638108"/>
                <a:gd name="connsiteX1" fmla="*/ 1955800 w 1955800"/>
                <a:gd name="connsiteY1" fmla="*/ 0 h 1638108"/>
                <a:gd name="connsiteX2" fmla="*/ 1955800 w 1955800"/>
                <a:gd name="connsiteY2" fmla="*/ 1397871 h 1638108"/>
                <a:gd name="connsiteX3" fmla="*/ 1601820 w 1955800"/>
                <a:gd name="connsiteY3" fmla="*/ 1397871 h 1638108"/>
                <a:gd name="connsiteX4" fmla="*/ 1601820 w 1955800"/>
                <a:gd name="connsiteY4" fmla="*/ 1638108 h 1638108"/>
                <a:gd name="connsiteX5" fmla="*/ 0 w 1955800"/>
                <a:gd name="connsiteY5" fmla="*/ 1638108 h 163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1638108">
                  <a:moveTo>
                    <a:pt x="0" y="0"/>
                  </a:moveTo>
                  <a:lnTo>
                    <a:pt x="1955800" y="0"/>
                  </a:lnTo>
                  <a:lnTo>
                    <a:pt x="1955800" y="1397871"/>
                  </a:lnTo>
                  <a:lnTo>
                    <a:pt x="1601820" y="1397871"/>
                  </a:lnTo>
                  <a:lnTo>
                    <a:pt x="1601820" y="1638108"/>
                  </a:lnTo>
                  <a:lnTo>
                    <a:pt x="0" y="1638108"/>
                  </a:lnTo>
                  <a:close/>
                </a:path>
              </a:pathLst>
            </a:custGeom>
          </p:spPr>
        </p:pic>
      </p:grpSp>
      <p:sp>
        <p:nvSpPr>
          <p:cNvPr id="15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713358" y="3567245"/>
            <a:ext cx="4386499" cy="134732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Oan-tơ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6517738" y="2083757"/>
            <a:ext cx="4386499" cy="134732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Lu-xi-a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6517737" y="3567245"/>
            <a:ext cx="4386499" cy="134732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Đác-Uyn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713358" y="5050733"/>
            <a:ext cx="4386499" cy="134732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Va-Li-a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6517737" y="5050733"/>
            <a:ext cx="4386499" cy="134732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Pu-skin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ECFF84-9237-0429-1B6F-2448DC0BB7E2}"/>
              </a:ext>
            </a:extLst>
          </p:cNvPr>
          <p:cNvGrpSpPr/>
          <p:nvPr/>
        </p:nvGrpSpPr>
        <p:grpSpPr>
          <a:xfrm>
            <a:off x="1952762" y="1192277"/>
            <a:ext cx="9185383" cy="4178376"/>
            <a:chOff x="1282893" y="2598340"/>
            <a:chExt cx="4902007" cy="131196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0C12816-B30E-8912-F43D-862C1FE20432}"/>
                </a:ext>
              </a:extLst>
            </p:cNvPr>
            <p:cNvSpPr/>
            <p:nvPr/>
          </p:nvSpPr>
          <p:spPr>
            <a:xfrm>
              <a:off x="1282893" y="2598340"/>
              <a:ext cx="4902007" cy="1311960"/>
            </a:xfrm>
            <a:prstGeom prst="roundRect">
              <a:avLst>
                <a:gd name="adj" fmla="val 17635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D0B8747-9E79-2684-B352-7E04693FC0C0}"/>
                </a:ext>
              </a:extLst>
            </p:cNvPr>
            <p:cNvSpPr/>
            <p:nvPr/>
          </p:nvSpPr>
          <p:spPr>
            <a:xfrm>
              <a:off x="1541836" y="2917723"/>
              <a:ext cx="766401" cy="553264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05</a:t>
              </a:r>
              <a:endParaRPr kumimoji="0" lang="zh-CN" altLang="en-US" sz="4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086DAA-FA01-B648-E485-B48AFC66FE8D}"/>
                </a:ext>
              </a:extLst>
            </p:cNvPr>
            <p:cNvSpPr txBox="1"/>
            <p:nvPr/>
          </p:nvSpPr>
          <p:spPr>
            <a:xfrm>
              <a:off x="2446106" y="2715996"/>
              <a:ext cx="3370538" cy="9567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Vận</a:t>
              </a:r>
              <a:endParaRPr kumimoji="0" lang="en-US" altLang="zh-CN" sz="9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F2AEEF1F-EBAE-D983-66AD-706B7E3E9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81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3589"/>
            <a:ext cx="1020241" cy="1734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0760" y="1874520"/>
            <a:ext cx="873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lại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nhé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BC3E"/>
                </a:solidFill>
                <a:effectLst/>
                <a:uLnTx/>
                <a:uFillTx/>
                <a:latin typeface="#9Slide07 Koni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44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ECFF84-9237-0429-1B6F-2448DC0BB7E2}"/>
              </a:ext>
            </a:extLst>
          </p:cNvPr>
          <p:cNvGrpSpPr/>
          <p:nvPr/>
        </p:nvGrpSpPr>
        <p:grpSpPr>
          <a:xfrm>
            <a:off x="954377" y="1566991"/>
            <a:ext cx="7640983" cy="4178376"/>
            <a:chOff x="1273116" y="2613362"/>
            <a:chExt cx="4902007" cy="131196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0C12816-B30E-8912-F43D-862C1FE20432}"/>
                </a:ext>
              </a:extLst>
            </p:cNvPr>
            <p:cNvSpPr/>
            <p:nvPr/>
          </p:nvSpPr>
          <p:spPr>
            <a:xfrm>
              <a:off x="1273116" y="2613362"/>
              <a:ext cx="4902007" cy="1311960"/>
            </a:xfrm>
            <a:prstGeom prst="roundRect">
              <a:avLst>
                <a:gd name="adj" fmla="val 17635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D0B8747-9E79-2684-B352-7E04693FC0C0}"/>
                </a:ext>
              </a:extLst>
            </p:cNvPr>
            <p:cNvSpPr/>
            <p:nvPr/>
          </p:nvSpPr>
          <p:spPr>
            <a:xfrm>
              <a:off x="1811106" y="2992710"/>
              <a:ext cx="635000" cy="55326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086DAA-FA01-B648-E485-B48AFC66FE8D}"/>
                </a:ext>
              </a:extLst>
            </p:cNvPr>
            <p:cNvSpPr txBox="1"/>
            <p:nvPr/>
          </p:nvSpPr>
          <p:spPr>
            <a:xfrm>
              <a:off x="2446106" y="2790983"/>
              <a:ext cx="3370538" cy="879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Khám</a:t>
              </a:r>
              <a:endParaRPr kumimoji="0" lang="en-US" altLang="zh-CN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phá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F2AEEF1F-EBAE-D983-66AD-706B7E3E9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87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69762" y="744891"/>
            <a:ext cx="11852476" cy="5042451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302822" y="1446836"/>
            <a:ext cx="11586356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Tục lệ tổ chức Đại hội Thể thao Ô-lim-pích đã có từ gần 3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000 năm trước ở nước Hi Lạp cổ.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  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Đại hội được tổ chức bốn năm một lần, vào tháng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, thường kéo dài năm, sáu ngày. Trai tráng từ khắp nơi trên đất nước Hi Lạp đổ về thành phố Ô-lim-pi-a thi chạy, nhảy, bắn cung, đua ngựa, ném đĩa, ném lao, đấu vật,...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NHỮNG MẨU CHUYỆN LỊCH SỬ THẾ GIỚ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2">
            <a:extLst>
              <a:ext uri="{FF2B5EF4-FFF2-40B4-BE49-F238E27FC236}">
                <a16:creationId xmlns:a16="http://schemas.microsoft.com/office/drawing/2014/main" id="{DB68713E-A567-06E1-1406-E13EECDB98AE}"/>
              </a:ext>
            </a:extLst>
          </p:cNvPr>
          <p:cNvSpPr/>
          <p:nvPr/>
        </p:nvSpPr>
        <p:spPr>
          <a:xfrm>
            <a:off x="1886672" y="129756"/>
            <a:ext cx="8740865" cy="123027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NGỌN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 LỬA Ô-LIM-PÍCH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6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F4324FF9-FBC6-4822-BD36-A2F3554DF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8"/>
          <a:stretch/>
        </p:blipFill>
        <p:spPr>
          <a:xfrm>
            <a:off x="24210" y="4399722"/>
            <a:ext cx="12197165" cy="245827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0767" y="1516366"/>
            <a:ext cx="9847136" cy="3977672"/>
          </a:xfrm>
          <a:prstGeom prst="roundRect">
            <a:avLst>
              <a:gd name="adj" fmla="val 9499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文本框 11">
            <a:extLst>
              <a:ext uri="{FF2B5EF4-FFF2-40B4-BE49-F238E27FC236}">
                <a16:creationId xmlns:a16="http://schemas.microsoft.com/office/drawing/2014/main" id="{E0086DAA-FA01-B648-E485-B48AFC66FE8D}"/>
              </a:ext>
            </a:extLst>
          </p:cNvPr>
          <p:cNvSpPr txBox="1"/>
          <p:nvPr/>
        </p:nvSpPr>
        <p:spPr>
          <a:xfrm>
            <a:off x="0" y="171662"/>
            <a:ext cx="8943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28575">
                  <a:solidFill>
                    <a:prstClr val="black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Nội</a:t>
            </a:r>
            <a:r>
              <a:rPr kumimoji="0" lang="en-US" altLang="zh-CN" sz="72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  dung</a:t>
            </a:r>
            <a:endParaRPr kumimoji="0" lang="zh-CN" altLang="en-US" sz="72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sp>
        <p:nvSpPr>
          <p:cNvPr id="48" name="文本框 40">
            <a:extLst>
              <a:ext uri="{FF2B5EF4-FFF2-40B4-BE49-F238E27FC236}">
                <a16:creationId xmlns:a16="http://schemas.microsoft.com/office/drawing/2014/main" id="{D2A0FFC3-DD0C-D576-6C42-AAB6BBD22D5C}"/>
              </a:ext>
            </a:extLst>
          </p:cNvPr>
          <p:cNvSpPr txBox="1"/>
          <p:nvPr/>
        </p:nvSpPr>
        <p:spPr>
          <a:xfrm>
            <a:off x="596727" y="1634447"/>
            <a:ext cx="7735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  <a:endParaRPr lang="en-US" sz="10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1634447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37E0AC30-AEE3-408E-A76A-D6740BE711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5" b="85700"/>
          <a:stretch/>
        </p:blipFill>
        <p:spPr>
          <a:xfrm>
            <a:off x="0" y="0"/>
            <a:ext cx="4081670" cy="9806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8CA6394-FAC6-4CFB-9209-A30FAC903D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4" r="-636" b="85700"/>
          <a:stretch/>
        </p:blipFill>
        <p:spPr>
          <a:xfrm>
            <a:off x="6122792" y="-1"/>
            <a:ext cx="5632172" cy="9806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324FF9-FBC6-4822-BD36-A2F3554DFF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8"/>
          <a:stretch/>
        </p:blipFill>
        <p:spPr>
          <a:xfrm>
            <a:off x="24210" y="4399722"/>
            <a:ext cx="12197165" cy="24582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5C98A5-BA12-4ED0-B08B-1573DC5828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5" b="85700"/>
          <a:stretch/>
        </p:blipFill>
        <p:spPr>
          <a:xfrm>
            <a:off x="24210" y="0"/>
            <a:ext cx="4081670" cy="9806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7998B7F-35EB-436E-A190-D7B0FFCF0E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4" r="-636" b="85700"/>
          <a:stretch/>
        </p:blipFill>
        <p:spPr>
          <a:xfrm>
            <a:off x="6147002" y="-1"/>
            <a:ext cx="5632172" cy="9806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6513" y="474561"/>
            <a:ext cx="11632557" cy="6048377"/>
          </a:xfrm>
          <a:prstGeom prst="roundRect">
            <a:avLst>
              <a:gd name="adj" fmla="val 9499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3" name="组合 44">
            <a:extLst>
              <a:ext uri="{FF2B5EF4-FFF2-40B4-BE49-F238E27FC236}">
                <a16:creationId xmlns:a16="http://schemas.microsoft.com/office/drawing/2014/main" id="{85C56351-589F-3B5A-C21E-E426EBA15B27}"/>
              </a:ext>
            </a:extLst>
          </p:cNvPr>
          <p:cNvGrpSpPr/>
          <p:nvPr/>
        </p:nvGrpSpPr>
        <p:grpSpPr>
          <a:xfrm>
            <a:off x="1367324" y="1617563"/>
            <a:ext cx="3728876" cy="1177090"/>
            <a:chOff x="2360277" y="2671670"/>
            <a:chExt cx="1378812" cy="892629"/>
          </a:xfrm>
        </p:grpSpPr>
        <p:grpSp>
          <p:nvGrpSpPr>
            <p:cNvPr id="24" name="组合 30">
              <a:extLst>
                <a:ext uri="{FF2B5EF4-FFF2-40B4-BE49-F238E27FC236}">
                  <a16:creationId xmlns:a16="http://schemas.microsoft.com/office/drawing/2014/main" id="{AC793EE5-7FAD-D500-A931-1920EBC60A56}"/>
                </a:ext>
              </a:extLst>
            </p:cNvPr>
            <p:cNvGrpSpPr/>
            <p:nvPr/>
          </p:nvGrpSpPr>
          <p:grpSpPr>
            <a:xfrm>
              <a:off x="2360277" y="2671670"/>
              <a:ext cx="1378812" cy="892629"/>
              <a:chOff x="1336246" y="3302000"/>
              <a:chExt cx="1076947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6" name="圆角矩形 27">
                <a:extLst>
                  <a:ext uri="{FF2B5EF4-FFF2-40B4-BE49-F238E27FC236}">
                    <a16:creationId xmlns:a16="http://schemas.microsoft.com/office/drawing/2014/main" id="{305A463D-AEF9-6C58-5431-6E9B1E2356F6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1076947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27" name="圆角矩形 28">
                <a:extLst>
                  <a:ext uri="{FF2B5EF4-FFF2-40B4-BE49-F238E27FC236}">
                    <a16:creationId xmlns:a16="http://schemas.microsoft.com/office/drawing/2014/main" id="{C7F9C397-E9BF-FAAA-364F-AE2A86E20D34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988094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25" name="文本框 40">
              <a:extLst>
                <a:ext uri="{FF2B5EF4-FFF2-40B4-BE49-F238E27FC236}">
                  <a16:creationId xmlns:a16="http://schemas.microsoft.com/office/drawing/2014/main" id="{08C0AB92-8CFF-0402-0DEF-FDC8C6055AEC}"/>
                </a:ext>
              </a:extLst>
            </p:cNvPr>
            <p:cNvSpPr txBox="1"/>
            <p:nvPr/>
          </p:nvSpPr>
          <p:spPr>
            <a:xfrm>
              <a:off x="2545119" y="2781287"/>
              <a:ext cx="1136465" cy="630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i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Ô-</a:t>
              </a:r>
              <a:r>
                <a:rPr lang="en-US" sz="4800" b="1" i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lim</a:t>
              </a:r>
              <a:r>
                <a:rPr lang="en-US" sz="4800" b="1" i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800" b="1" i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pích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8" name="组合 44">
            <a:extLst>
              <a:ext uri="{FF2B5EF4-FFF2-40B4-BE49-F238E27FC236}">
                <a16:creationId xmlns:a16="http://schemas.microsoft.com/office/drawing/2014/main" id="{4EA7395E-188A-4772-C2F5-BD7C67FD0350}"/>
              </a:ext>
            </a:extLst>
          </p:cNvPr>
          <p:cNvGrpSpPr/>
          <p:nvPr/>
        </p:nvGrpSpPr>
        <p:grpSpPr>
          <a:xfrm>
            <a:off x="6840948" y="1583161"/>
            <a:ext cx="3439088" cy="1155142"/>
            <a:chOff x="2360278" y="2671670"/>
            <a:chExt cx="1258031" cy="892629"/>
          </a:xfrm>
        </p:grpSpPr>
        <p:grpSp>
          <p:nvGrpSpPr>
            <p:cNvPr id="29" name="组合 30">
              <a:extLst>
                <a:ext uri="{FF2B5EF4-FFF2-40B4-BE49-F238E27FC236}">
                  <a16:creationId xmlns:a16="http://schemas.microsoft.com/office/drawing/2014/main" id="{CC89CF56-A5DE-D17E-DC39-44D7F94AA336}"/>
                </a:ext>
              </a:extLst>
            </p:cNvPr>
            <p:cNvGrpSpPr/>
            <p:nvPr/>
          </p:nvGrpSpPr>
          <p:grpSpPr>
            <a:xfrm>
              <a:off x="2360278" y="2671670"/>
              <a:ext cx="1258031" cy="892629"/>
              <a:chOff x="1336246" y="3302000"/>
              <a:chExt cx="982608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1" name="圆角矩形 27">
                <a:extLst>
                  <a:ext uri="{FF2B5EF4-FFF2-40B4-BE49-F238E27FC236}">
                    <a16:creationId xmlns:a16="http://schemas.microsoft.com/office/drawing/2014/main" id="{B3043BB5-AD57-B2D5-6D2D-69341894C604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982608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32" name="圆角矩形 28">
                <a:extLst>
                  <a:ext uri="{FF2B5EF4-FFF2-40B4-BE49-F238E27FC236}">
                    <a16:creationId xmlns:a16="http://schemas.microsoft.com/office/drawing/2014/main" id="{A0266E30-1C73-3D46-3B16-8183BEB9E67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888921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30" name="文本框 40">
              <a:extLst>
                <a:ext uri="{FF2B5EF4-FFF2-40B4-BE49-F238E27FC236}">
                  <a16:creationId xmlns:a16="http://schemas.microsoft.com/office/drawing/2014/main" id="{D2A0FFC3-DD0C-D576-6C42-AAB6BBD22D5C}"/>
                </a:ext>
              </a:extLst>
            </p:cNvPr>
            <p:cNvSpPr txBox="1"/>
            <p:nvPr/>
          </p:nvSpPr>
          <p:spPr>
            <a:xfrm>
              <a:off x="2452871" y="2809953"/>
              <a:ext cx="1094311" cy="642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Ô-</a:t>
              </a:r>
              <a:r>
                <a:rPr lang="en-US" altLang="zh-CN" sz="4800" b="1" i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lim</a:t>
              </a:r>
              <a:r>
                <a:rPr lang="en-US" altLang="zh-CN" sz="4800" b="1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-pi-a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sp>
        <p:nvSpPr>
          <p:cNvPr id="35" name="文本框 11">
            <a:extLst>
              <a:ext uri="{FF2B5EF4-FFF2-40B4-BE49-F238E27FC236}">
                <a16:creationId xmlns:a16="http://schemas.microsoft.com/office/drawing/2014/main" id="{E0086DAA-FA01-B648-E485-B48AFC66FE8D}"/>
              </a:ext>
            </a:extLst>
          </p:cNvPr>
          <p:cNvSpPr txBox="1"/>
          <p:nvPr/>
        </p:nvSpPr>
        <p:spPr>
          <a:xfrm>
            <a:off x="1675303" y="390398"/>
            <a:ext cx="8943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TỪ KHÓ</a:t>
            </a:r>
            <a:endParaRPr kumimoji="0" lang="zh-CN" altLang="en-US" sz="72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grpSp>
        <p:nvGrpSpPr>
          <p:cNvPr id="36" name="组合 44">
            <a:extLst>
              <a:ext uri="{FF2B5EF4-FFF2-40B4-BE49-F238E27FC236}">
                <a16:creationId xmlns:a16="http://schemas.microsoft.com/office/drawing/2014/main" id="{4EA7395E-188A-4772-C2F5-BD7C67FD0350}"/>
              </a:ext>
            </a:extLst>
          </p:cNvPr>
          <p:cNvGrpSpPr/>
          <p:nvPr/>
        </p:nvGrpSpPr>
        <p:grpSpPr>
          <a:xfrm>
            <a:off x="2332372" y="3121657"/>
            <a:ext cx="3547015" cy="1244144"/>
            <a:chOff x="2360278" y="2671670"/>
            <a:chExt cx="1258031" cy="892629"/>
          </a:xfrm>
        </p:grpSpPr>
        <p:grpSp>
          <p:nvGrpSpPr>
            <p:cNvPr id="39" name="组合 30">
              <a:extLst>
                <a:ext uri="{FF2B5EF4-FFF2-40B4-BE49-F238E27FC236}">
                  <a16:creationId xmlns:a16="http://schemas.microsoft.com/office/drawing/2014/main" id="{CC89CF56-A5DE-D17E-DC39-44D7F94AA336}"/>
                </a:ext>
              </a:extLst>
            </p:cNvPr>
            <p:cNvGrpSpPr/>
            <p:nvPr/>
          </p:nvGrpSpPr>
          <p:grpSpPr>
            <a:xfrm>
              <a:off x="2360278" y="2671670"/>
              <a:ext cx="1258031" cy="892629"/>
              <a:chOff x="1336246" y="3302000"/>
              <a:chExt cx="982608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4" name="圆角矩形 27">
                <a:extLst>
                  <a:ext uri="{FF2B5EF4-FFF2-40B4-BE49-F238E27FC236}">
                    <a16:creationId xmlns:a16="http://schemas.microsoft.com/office/drawing/2014/main" id="{B3043BB5-AD57-B2D5-6D2D-69341894C604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982608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45" name="圆角矩形 28">
                <a:extLst>
                  <a:ext uri="{FF2B5EF4-FFF2-40B4-BE49-F238E27FC236}">
                    <a16:creationId xmlns:a16="http://schemas.microsoft.com/office/drawing/2014/main" id="{A0266E30-1C73-3D46-3B16-8183BEB9E67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888921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40" name="文本框 40">
              <a:extLst>
                <a:ext uri="{FF2B5EF4-FFF2-40B4-BE49-F238E27FC236}">
                  <a16:creationId xmlns:a16="http://schemas.microsoft.com/office/drawing/2014/main" id="{D2A0FFC3-DD0C-D576-6C42-AAB6BBD22D5C}"/>
                </a:ext>
              </a:extLst>
            </p:cNvPr>
            <p:cNvSpPr txBox="1"/>
            <p:nvPr/>
          </p:nvSpPr>
          <p:spPr>
            <a:xfrm>
              <a:off x="2740337" y="2825786"/>
              <a:ext cx="434548" cy="596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Bảy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46" name="组合 44">
            <a:extLst>
              <a:ext uri="{FF2B5EF4-FFF2-40B4-BE49-F238E27FC236}">
                <a16:creationId xmlns:a16="http://schemas.microsoft.com/office/drawing/2014/main" id="{4EA7395E-188A-4772-C2F5-BD7C67FD0350}"/>
              </a:ext>
            </a:extLst>
          </p:cNvPr>
          <p:cNvGrpSpPr/>
          <p:nvPr/>
        </p:nvGrpSpPr>
        <p:grpSpPr>
          <a:xfrm>
            <a:off x="7580766" y="3155456"/>
            <a:ext cx="3411074" cy="1176545"/>
            <a:chOff x="2360279" y="2671670"/>
            <a:chExt cx="1309484" cy="892629"/>
          </a:xfrm>
        </p:grpSpPr>
        <p:grpSp>
          <p:nvGrpSpPr>
            <p:cNvPr id="47" name="组合 30">
              <a:extLst>
                <a:ext uri="{FF2B5EF4-FFF2-40B4-BE49-F238E27FC236}">
                  <a16:creationId xmlns:a16="http://schemas.microsoft.com/office/drawing/2014/main" id="{CC89CF56-A5DE-D17E-DC39-44D7F94AA336}"/>
                </a:ext>
              </a:extLst>
            </p:cNvPr>
            <p:cNvGrpSpPr/>
            <p:nvPr/>
          </p:nvGrpSpPr>
          <p:grpSpPr>
            <a:xfrm>
              <a:off x="2360279" y="2671670"/>
              <a:ext cx="1309484" cy="892629"/>
              <a:chOff x="1336246" y="3302000"/>
              <a:chExt cx="1022796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9" name="圆角矩形 27">
                <a:extLst>
                  <a:ext uri="{FF2B5EF4-FFF2-40B4-BE49-F238E27FC236}">
                    <a16:creationId xmlns:a16="http://schemas.microsoft.com/office/drawing/2014/main" id="{B3043BB5-AD57-B2D5-6D2D-69341894C604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1022796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50" name="圆角矩形 28">
                <a:extLst>
                  <a:ext uri="{FF2B5EF4-FFF2-40B4-BE49-F238E27FC236}">
                    <a16:creationId xmlns:a16="http://schemas.microsoft.com/office/drawing/2014/main" id="{A0266E30-1C73-3D46-3B16-8183BEB9E67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933942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48" name="文本框 40">
              <a:extLst>
                <a:ext uri="{FF2B5EF4-FFF2-40B4-BE49-F238E27FC236}">
                  <a16:creationId xmlns:a16="http://schemas.microsoft.com/office/drawing/2014/main" id="{D2A0FFC3-DD0C-D576-6C42-AAB6BBD22D5C}"/>
                </a:ext>
              </a:extLst>
            </p:cNvPr>
            <p:cNvSpPr txBox="1"/>
            <p:nvPr/>
          </p:nvSpPr>
          <p:spPr>
            <a:xfrm>
              <a:off x="2478963" y="2797250"/>
              <a:ext cx="752733" cy="630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i="1" dirty="0">
                  <a:solidFill>
                    <a:srgbClr val="FFC00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Hi </a:t>
              </a:r>
              <a:r>
                <a:rPr lang="en-US" altLang="zh-CN" sz="4800" b="1" i="1" dirty="0" err="1">
                  <a:solidFill>
                    <a:srgbClr val="FFC00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Lạp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sp>
        <p:nvSpPr>
          <p:cNvPr id="53" name="文本框 40">
            <a:extLst>
              <a:ext uri="{FF2B5EF4-FFF2-40B4-BE49-F238E27FC236}">
                <a16:creationId xmlns:a16="http://schemas.microsoft.com/office/drawing/2014/main" id="{D2A0FFC3-DD0C-D576-6C42-AAB6BBD22D5C}"/>
              </a:ext>
            </a:extLst>
          </p:cNvPr>
          <p:cNvSpPr txBox="1"/>
          <p:nvPr/>
        </p:nvSpPr>
        <p:spPr>
          <a:xfrm>
            <a:off x="720067" y="4806562"/>
            <a:ext cx="11141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=&gt; </a:t>
            </a:r>
            <a:r>
              <a:rPr kumimoji="0" lang="en-US" altLang="zh-CN" sz="4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Viết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hoa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chữ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cái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đầu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tiên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 ở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mỗi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思源黑体 CN" panose="020B0500000000000000" pitchFamily="34" charset="-122"/>
              </a:rPr>
              <a:t>tiếng</a:t>
            </a:r>
            <a:endParaRPr kumimoji="0" lang="zh-CN" altLang="en-US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+mn-ea"/>
              <a:sym typeface="思源黑体 C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35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ECFF84-9237-0429-1B6F-2448DC0BB7E2}"/>
              </a:ext>
            </a:extLst>
          </p:cNvPr>
          <p:cNvGrpSpPr/>
          <p:nvPr/>
        </p:nvGrpSpPr>
        <p:grpSpPr>
          <a:xfrm>
            <a:off x="1721268" y="3206272"/>
            <a:ext cx="9185383" cy="2997758"/>
            <a:chOff x="1282893" y="2598340"/>
            <a:chExt cx="4902007" cy="131196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0C12816-B30E-8912-F43D-862C1FE20432}"/>
                </a:ext>
              </a:extLst>
            </p:cNvPr>
            <p:cNvSpPr/>
            <p:nvPr/>
          </p:nvSpPr>
          <p:spPr>
            <a:xfrm>
              <a:off x="1282893" y="2598340"/>
              <a:ext cx="4902007" cy="1311960"/>
            </a:xfrm>
            <a:prstGeom prst="roundRect">
              <a:avLst>
                <a:gd name="adj" fmla="val 17635"/>
              </a:avLst>
            </a:prstGeom>
            <a:solidFill>
              <a:schemeClr val="bg1"/>
            </a:solidFill>
            <a:ln w="57150">
              <a:solidFill>
                <a:srgbClr val="00B0F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D0B8747-9E79-2684-B352-7E04693FC0C0}"/>
                </a:ext>
              </a:extLst>
            </p:cNvPr>
            <p:cNvSpPr/>
            <p:nvPr/>
          </p:nvSpPr>
          <p:spPr>
            <a:xfrm>
              <a:off x="1541836" y="2917723"/>
              <a:ext cx="766401" cy="5532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086DAA-FA01-B648-E485-B48AFC66FE8D}"/>
                </a:ext>
              </a:extLst>
            </p:cNvPr>
            <p:cNvSpPr txBox="1"/>
            <p:nvPr/>
          </p:nvSpPr>
          <p:spPr>
            <a:xfrm>
              <a:off x="2458461" y="2847403"/>
              <a:ext cx="3370538" cy="666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Nghe-viết</a:t>
              </a:r>
              <a:endParaRPr kumimoji="0" lang="en-US" altLang="zh-CN" sz="6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 err="1">
                  <a:ln>
                    <a:solidFill>
                      <a:prstClr val="black"/>
                    </a:solidFill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Chính</a:t>
              </a:r>
              <a:r>
                <a:rPr lang="en-US" altLang="zh-CN" sz="6600" dirty="0">
                  <a:ln>
                    <a:solidFill>
                      <a:prstClr val="black"/>
                    </a:solidFill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 </a:t>
              </a:r>
              <a:r>
                <a:rPr lang="en-US" altLang="zh-CN" sz="6600" dirty="0" err="1">
                  <a:ln>
                    <a:solidFill>
                      <a:prstClr val="black"/>
                    </a:solidFill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tả</a:t>
              </a:r>
              <a:endParaRPr kumimoji="0" lang="zh-CN" altLang="en-US" sz="6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F2AEEF1F-EBAE-D983-66AD-706B7E3E9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5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69762" y="744891"/>
            <a:ext cx="11852476" cy="5042451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302822" y="1446836"/>
            <a:ext cx="11586356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Tục lệ tổ chức Đại hội Thể thao Ô-lim-pích đã có từ gần 3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000 năm trước ở nước Hi Lạp cổ.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  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Đại hội được tổ chức bốn năm một lần, vào tháng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, thường kéo dài năm, sáu ngày. Trai tráng từ khắp nơi trên đất nước Hi Lạp đổ về thành phố Ô-lim-pi-a thi chạy, nhảy, bắn cung, đua ngựa, ném đĩa, ném lao, đấu vật,...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NHỮNG MẨU CHUYỆN LỊCH SỬ THẾ GIỚ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2">
            <a:extLst>
              <a:ext uri="{FF2B5EF4-FFF2-40B4-BE49-F238E27FC236}">
                <a16:creationId xmlns:a16="http://schemas.microsoft.com/office/drawing/2014/main" id="{DB68713E-A567-06E1-1406-E13EECDB98AE}"/>
              </a:ext>
            </a:extLst>
          </p:cNvPr>
          <p:cNvSpPr/>
          <p:nvPr/>
        </p:nvSpPr>
        <p:spPr>
          <a:xfrm>
            <a:off x="1886672" y="129756"/>
            <a:ext cx="8740865" cy="123027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NGỌN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 LỬA Ô-LIM-PÍCH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ECFF84-9237-0429-1B6F-2448DC0BB7E2}"/>
              </a:ext>
            </a:extLst>
          </p:cNvPr>
          <p:cNvGrpSpPr/>
          <p:nvPr/>
        </p:nvGrpSpPr>
        <p:grpSpPr>
          <a:xfrm>
            <a:off x="1952762" y="1192277"/>
            <a:ext cx="9185383" cy="4178376"/>
            <a:chOff x="1282893" y="2598340"/>
            <a:chExt cx="4902007" cy="131196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0C12816-B30E-8912-F43D-862C1FE20432}"/>
                </a:ext>
              </a:extLst>
            </p:cNvPr>
            <p:cNvSpPr/>
            <p:nvPr/>
          </p:nvSpPr>
          <p:spPr>
            <a:xfrm>
              <a:off x="1282893" y="2598340"/>
              <a:ext cx="4902007" cy="1311960"/>
            </a:xfrm>
            <a:prstGeom prst="roundRect">
              <a:avLst>
                <a:gd name="adj" fmla="val 17635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D0B8747-9E79-2684-B352-7E04693FC0C0}"/>
                </a:ext>
              </a:extLst>
            </p:cNvPr>
            <p:cNvSpPr/>
            <p:nvPr/>
          </p:nvSpPr>
          <p:spPr>
            <a:xfrm>
              <a:off x="1541836" y="2917723"/>
              <a:ext cx="766401" cy="553264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086DAA-FA01-B648-E485-B48AFC66FE8D}"/>
                </a:ext>
              </a:extLst>
            </p:cNvPr>
            <p:cNvSpPr txBox="1"/>
            <p:nvPr/>
          </p:nvSpPr>
          <p:spPr>
            <a:xfrm>
              <a:off x="2446106" y="2715996"/>
              <a:ext cx="3370538" cy="9567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LUYỆN </a:t>
              </a:r>
              <a:r>
                <a:rPr kumimoji="0" lang="en-US" altLang="zh-CN" sz="96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SVN-Yahoo" panose="02040603050506020204" pitchFamily="18" charset="0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tập</a:t>
              </a:r>
              <a:endParaRPr kumimoji="0" lang="zh-CN" altLang="en-US" sz="9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F2AEEF1F-EBAE-D983-66AD-706B7E3E9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5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401597" y="2693518"/>
            <a:ext cx="10608479" cy="333903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Vận động viên Việt Nam: Ánh Viên (vận động viên bơi lội), Quang Hải, Văn Lâm, Tiến Linh, Công Phượng, Văn Hậu (cầu thủ bóng đá),...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Vận động viên nước ngoài: Phe-đơ-rơ (vận động viên quần vợt), Rô-nan-đô, Méc-xi (cầu thủ bóng đá),.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343724" y="523575"/>
            <a:ext cx="9317858" cy="1809810"/>
          </a:xfrm>
          <a:prstGeom prst="roundRect">
            <a:avLst>
              <a:gd name="adj" fmla="val 4668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2">
            <a:extLst>
              <a:ext uri="{FF2B5EF4-FFF2-40B4-BE49-F238E27FC236}">
                <a16:creationId xmlns:a16="http://schemas.microsoft.com/office/drawing/2014/main" id="{DB68713E-A567-06E1-1406-E13EECDB98AE}"/>
              </a:ext>
            </a:extLst>
          </p:cNvPr>
          <p:cNvSpPr/>
          <p:nvPr/>
        </p:nvSpPr>
        <p:spPr>
          <a:xfrm>
            <a:off x="9410711" y="883708"/>
            <a:ext cx="2494280" cy="882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Câu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 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76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0ydlyk0">
      <a:majorFont>
        <a:latin typeface="字魂27号-布丁体" panose="020F0302020204030204"/>
        <a:ea typeface="字魂27号-布丁体"/>
        <a:cs typeface=""/>
      </a:majorFont>
      <a:minorFont>
        <a:latin typeface="字魂27号-布丁体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366</Words>
  <Application>Microsoft Office PowerPoint</Application>
  <PresentationFormat>Widescreen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等线</vt:lpstr>
      <vt:lpstr>等线 Light</vt:lpstr>
      <vt:lpstr>#9Slide03 SFU Helvetica Black</vt:lpstr>
      <vt:lpstr>#9Slide05 Dinh Tran</vt:lpstr>
      <vt:lpstr>#9Slide07 Altus</vt:lpstr>
      <vt:lpstr>#9Slide07 HoneyCream</vt:lpstr>
      <vt:lpstr>#9Slide07 Koni</vt:lpstr>
      <vt:lpstr>Arial</vt:lpstr>
      <vt:lpstr>Calibri</vt:lpstr>
      <vt:lpstr>Calibri Light</vt:lpstr>
      <vt:lpstr>Cambria</vt:lpstr>
      <vt:lpstr>SVN-Newton</vt:lpstr>
      <vt:lpstr>SVN-Yahoo</vt:lpstr>
      <vt:lpstr>Times New Roman</vt:lpstr>
      <vt:lpstr>字魂27号-布丁体</vt:lpstr>
      <vt:lpstr>Office Theme</vt:lpstr>
      <vt:lpstr>Office 主题​​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Trang Phương</cp:lastModifiedBy>
  <cp:revision>15</cp:revision>
  <dcterms:created xsi:type="dcterms:W3CDTF">2023-04-16T08:54:38Z</dcterms:created>
  <dcterms:modified xsi:type="dcterms:W3CDTF">2025-05-12T10:52:59Z</dcterms:modified>
</cp:coreProperties>
</file>