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259" r:id="rId3"/>
    <p:sldId id="257" r:id="rId4"/>
    <p:sldId id="258" r:id="rId5"/>
    <p:sldId id="368" r:id="rId6"/>
    <p:sldId id="389" r:id="rId7"/>
    <p:sldId id="386" r:id="rId8"/>
    <p:sldId id="295" r:id="rId9"/>
    <p:sldId id="261" r:id="rId10"/>
    <p:sldId id="387" r:id="rId11"/>
    <p:sldId id="388" r:id="rId12"/>
    <p:sldId id="264" r:id="rId13"/>
    <p:sldId id="39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AC1"/>
    <a:srgbClr val="CC0099"/>
    <a:srgbClr val="99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96" d="100"/>
          <a:sy n="96" d="100"/>
        </p:scale>
        <p:origin x="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9DBC7-D956-4794-BE0F-8958E9190AAC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1FA4-8774-4E42-9E63-3758AA4C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3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3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6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75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0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87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9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1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37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17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47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71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51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75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0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73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3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20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556590"/>
              <a:ext cx="11523403" cy="6004983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6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0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312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8F57E6-6DAD-1314-20AA-22A7F2967C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731" y="93891"/>
            <a:ext cx="1585822" cy="1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5" Type="http://schemas.openxmlformats.org/officeDocument/2006/relationships/image" Target="../media/image54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gif"/><Relationship Id="rId3" Type="http://schemas.microsoft.com/office/2007/relationships/media" Target="../media/media2.mp3"/><Relationship Id="rId7" Type="http://schemas.openxmlformats.org/officeDocument/2006/relationships/image" Target="../media/image28.svg"/><Relationship Id="rId12" Type="http://schemas.openxmlformats.org/officeDocument/2006/relationships/image" Target="../media/image3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A787E0-F920-B463-B58D-F6F0A4E02838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0B4901-3813-32C0-FF97-7D1A08953B68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90CD1C-100D-596F-A5F4-9F1D18FD3893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E44DF-1B07-ED3D-9757-C1819F7B5BC8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202F0349-5565-6D02-BE45-5BC2F527A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89CFB83D-E238-3A78-F7A9-D88D5ED49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D0DD385C-FFB2-26B4-AB8C-2E485C89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426D99-3006-32E9-4076-3B7E665F113E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0D81D3-A337-6302-237D-BBA99A72B1BC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ABFCCE58-69A0-848C-2C5E-C00596A0C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296A2C63-B1BA-B676-4A06-253A2F488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54946219-A43D-4D7A-4D5F-2E12F12CB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A81FDA-5240-0B03-341B-81BDCA411ADC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125B6-70D9-A192-85C4-613308E0026E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A8946-D63E-609C-2AE7-0436F4144482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D04B1-BC4A-BB9F-F3A0-52A6A9F318D3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2053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E0584-2706-810E-37A2-BE527B7A303A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E529-C315-0981-B94E-C3F8F88B37F2}"/>
              </a:ext>
            </a:extLst>
          </p:cNvPr>
          <p:cNvSpPr txBox="1"/>
          <p:nvPr/>
        </p:nvSpPr>
        <p:spPr>
          <a:xfrm>
            <a:off x="2964915" y="310427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E1F24-FA35-BC95-CEBC-F76725AE753D}"/>
              </a:ext>
            </a:extLst>
          </p:cNvPr>
          <p:cNvSpPr txBox="1"/>
          <p:nvPr/>
        </p:nvSpPr>
        <p:spPr>
          <a:xfrm>
            <a:off x="3600546" y="361575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6B842-EC3A-5F4B-5EB7-8D0823867600}"/>
              </a:ext>
            </a:extLst>
          </p:cNvPr>
          <p:cNvSpPr txBox="1"/>
          <p:nvPr/>
        </p:nvSpPr>
        <p:spPr>
          <a:xfrm>
            <a:off x="3600545" y="461922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6BC2ED-96EA-4051-74DB-9823DBA9E928}"/>
              </a:ext>
            </a:extLst>
          </p:cNvPr>
          <p:cNvSpPr txBox="1"/>
          <p:nvPr/>
        </p:nvSpPr>
        <p:spPr>
          <a:xfrm>
            <a:off x="3533870" y="55858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D59330-8EAF-1932-7B43-07FD15D3844F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26E9E-8F93-5084-EB67-4B83C1F8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7A37147-B50C-6EDD-9B02-C7A767312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52" y="8785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8B6130-007B-205B-0556-FE4A42F7E4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9364" y="2631456"/>
            <a:ext cx="812667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ước đầu cảm nhận, nhận biết về nặng hơn, nhẹ hơn, về biểu tượng đơn vị đo khối lượng ki- lô – gam.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(kg)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Bước đầu so sánh  nặng bằng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502" y="32402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C87D7-C99E-575B-9EA7-E10694C6A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93" y="1800225"/>
            <a:ext cx="5537271" cy="45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5F1648EF-1E32-BF58-B5B9-8E31864824E5}"/>
              </a:ext>
            </a:extLst>
          </p:cNvPr>
          <p:cNvSpPr/>
          <p:nvPr/>
        </p:nvSpPr>
        <p:spPr>
          <a:xfrm>
            <a:off x="772160" y="699770"/>
            <a:ext cx="2115837" cy="2561590"/>
          </a:xfrm>
          <a:custGeom>
            <a:avLst/>
            <a:gdLst/>
            <a:ahLst/>
            <a:cxnLst/>
            <a:rect l="l" t="t" r="r" b="b"/>
            <a:pathLst>
              <a:path w="4748865" h="5411812">
                <a:moveTo>
                  <a:pt x="0" y="0"/>
                </a:moveTo>
                <a:lnTo>
                  <a:pt x="4748865" y="0"/>
                </a:lnTo>
                <a:lnTo>
                  <a:pt x="4748865" y="5411812"/>
                </a:lnTo>
                <a:lnTo>
                  <a:pt x="0" y="541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EE28307E-75A3-52D7-9424-C5D75F314B90}"/>
              </a:ext>
            </a:extLst>
          </p:cNvPr>
          <p:cNvSpPr/>
          <p:nvPr/>
        </p:nvSpPr>
        <p:spPr>
          <a:xfrm>
            <a:off x="4358640" y="790575"/>
            <a:ext cx="3013248" cy="2359025"/>
          </a:xfrm>
          <a:custGeom>
            <a:avLst/>
            <a:gdLst/>
            <a:ahLst/>
            <a:cxnLst/>
            <a:rect l="l" t="t" r="r" b="b"/>
            <a:pathLst>
              <a:path w="6242923" h="5595220">
                <a:moveTo>
                  <a:pt x="0" y="0"/>
                </a:moveTo>
                <a:lnTo>
                  <a:pt x="6242923" y="0"/>
                </a:lnTo>
                <a:lnTo>
                  <a:pt x="6242923" y="5595219"/>
                </a:lnTo>
                <a:lnTo>
                  <a:pt x="0" y="5595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66DBF260-D9DE-6095-6373-1C2D2FC778B3}"/>
              </a:ext>
            </a:extLst>
          </p:cNvPr>
          <p:cNvSpPr/>
          <p:nvPr/>
        </p:nvSpPr>
        <p:spPr>
          <a:xfrm>
            <a:off x="8757920" y="690245"/>
            <a:ext cx="2963853" cy="2530476"/>
          </a:xfrm>
          <a:custGeom>
            <a:avLst/>
            <a:gdLst/>
            <a:ahLst/>
            <a:cxnLst/>
            <a:rect l="l" t="t" r="r" b="b"/>
            <a:pathLst>
              <a:path w="5219913" h="5605276">
                <a:moveTo>
                  <a:pt x="0" y="0"/>
                </a:moveTo>
                <a:lnTo>
                  <a:pt x="5219914" y="0"/>
                </a:lnTo>
                <a:lnTo>
                  <a:pt x="5219914" y="5605276"/>
                </a:lnTo>
                <a:lnTo>
                  <a:pt x="0" y="5605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3F177D-E2BC-3655-8556-F85235FF8A0C}"/>
              </a:ext>
            </a:extLst>
          </p:cNvPr>
          <p:cNvGrpSpPr/>
          <p:nvPr/>
        </p:nvGrpSpPr>
        <p:grpSpPr>
          <a:xfrm>
            <a:off x="7456039" y="2393206"/>
            <a:ext cx="3789680" cy="4103370"/>
            <a:chOff x="3818759" y="2222588"/>
            <a:chExt cx="3789680" cy="41033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81A0C5-CACC-045B-8CB6-2D76EF2D927A}"/>
                </a:ext>
              </a:extLst>
            </p:cNvPr>
            <p:cNvGrpSpPr/>
            <p:nvPr/>
          </p:nvGrpSpPr>
          <p:grpSpPr>
            <a:xfrm>
              <a:off x="3818759" y="2222588"/>
              <a:ext cx="3789680" cy="4103370"/>
              <a:chOff x="7518400" y="1991360"/>
              <a:chExt cx="3789680" cy="4103370"/>
            </a:xfrm>
          </p:grpSpPr>
          <p:sp>
            <p:nvSpPr>
              <p:cNvPr id="2" name="Freeform 2">
                <a:extLst>
                  <a:ext uri="{FF2B5EF4-FFF2-40B4-BE49-F238E27FC236}">
                    <a16:creationId xmlns:a16="http://schemas.microsoft.com/office/drawing/2014/main" id="{DB1AD2E9-6B17-88C4-E1FE-677F6757665B}"/>
                  </a:ext>
                </a:extLst>
              </p:cNvPr>
              <p:cNvSpPr/>
              <p:nvPr/>
            </p:nvSpPr>
            <p:spPr>
              <a:xfrm>
                <a:off x="7518400" y="1991360"/>
                <a:ext cx="3789680" cy="4103370"/>
              </a:xfrm>
              <a:custGeom>
                <a:avLst/>
                <a:gdLst/>
                <a:ahLst/>
                <a:cxnLst/>
                <a:rect l="l" t="t" r="r" b="b"/>
                <a:pathLst>
                  <a:path w="7090895" h="9258300">
                    <a:moveTo>
                      <a:pt x="0" y="0"/>
                    </a:moveTo>
                    <a:lnTo>
                      <a:pt x="7090894" y="0"/>
                    </a:lnTo>
                    <a:lnTo>
                      <a:pt x="7090894" y="9258300"/>
                    </a:lnTo>
                    <a:lnTo>
                      <a:pt x="0" y="92583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EDA2EAD-F198-26DB-E432-9139FB980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44734">
                <a:off x="8349424" y="3941794"/>
                <a:ext cx="196026" cy="98013"/>
              </a:xfrm>
              <a:prstGeom prst="rect">
                <a:avLst/>
              </a:prstGeom>
            </p:spPr>
          </p:pic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D5167A6-7D1E-B4E2-B657-C86A27B84340}"/>
                </a:ext>
              </a:extLst>
            </p:cNvPr>
            <p:cNvSpPr/>
            <p:nvPr/>
          </p:nvSpPr>
          <p:spPr>
            <a:xfrm>
              <a:off x="5843751" y="2974427"/>
              <a:ext cx="210207" cy="73573"/>
            </a:xfrm>
            <a:prstGeom prst="roundRect">
              <a:avLst/>
            </a:prstGeom>
            <a:solidFill>
              <a:srgbClr val="FBDAC1"/>
            </a:solidFill>
            <a:ln>
              <a:solidFill>
                <a:srgbClr val="FBDA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BDAC1"/>
                  </a:solidFill>
                </a:ln>
                <a:solidFill>
                  <a:srgbClr val="FBDAC1"/>
                </a:solidFill>
              </a:endParaRPr>
            </a:p>
          </p:txBody>
        </p:sp>
        <p:pic>
          <p:nvPicPr>
            <p:cNvPr id="10" name="Picture 9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EB1B2A10-9A7D-157C-CD1A-6E86B4F0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2959883"/>
              <a:ext cx="123496" cy="123496"/>
            </a:xfrm>
            <a:prstGeom prst="rect">
              <a:avLst/>
            </a:prstGeom>
          </p:spPr>
        </p:pic>
      </p:grp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6C35BE3F-62B4-2542-46A5-B1C4D271F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51840" y="1894840"/>
            <a:ext cx="406400" cy="406400"/>
          </a:xfrm>
          <a:prstGeom prst="rect">
            <a:avLst/>
          </a:prstGeom>
        </p:spPr>
      </p:pic>
      <p:pic>
        <p:nvPicPr>
          <p:cNvPr id="13" name="22">
            <a:hlinkClick r:id="" action="ppaction://media"/>
            <a:extLst>
              <a:ext uri="{FF2B5EF4-FFF2-40B4-BE49-F238E27FC236}">
                <a16:creationId xmlns:a16="http://schemas.microsoft.com/office/drawing/2014/main" id="{736C273A-EAF0-1656-7882-31AA17F8D4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5040" y="685800"/>
            <a:ext cx="406400" cy="4064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D439E82-4918-370E-881B-5D63E19BE321}"/>
              </a:ext>
            </a:extLst>
          </p:cNvPr>
          <p:cNvSpPr/>
          <p:nvPr/>
        </p:nvSpPr>
        <p:spPr>
          <a:xfrm>
            <a:off x="1228112" y="2595223"/>
            <a:ext cx="2162175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ạ!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4329B92-B872-46D7-04EF-C080899CA5BA}"/>
              </a:ext>
            </a:extLst>
          </p:cNvPr>
          <p:cNvSpPr/>
          <p:nvPr/>
        </p:nvSpPr>
        <p:spPr>
          <a:xfrm>
            <a:off x="5104458" y="1830596"/>
            <a:ext cx="2286000" cy="1162050"/>
          </a:xfrm>
          <a:prstGeom prst="wedgeEllipseCallout">
            <a:avLst>
              <a:gd name="adj1" fmla="val -46914"/>
              <a:gd name="adj2" fmla="val 507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D914B3-101F-16A0-C0A8-0057BAB736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1559" y="-99606"/>
            <a:ext cx="48101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9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42552 0.0358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7BB7A-6687-B615-D18D-92CB8AA61AA0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3369BC-6187-88C9-F1D9-79353352D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34AC43-9D99-3F19-82E4-AF96F9EA6A50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3CC82D-CB1B-5DAC-8DCA-1D4C0B80B084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64EEE-D174-B5B7-7F7C-A9DF4BBDA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65ECDD-DB5F-58FF-5198-AFFDC7DB39EE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238FFE-00E3-7ECC-8814-824BB2C3EB9A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E531-6496-67E8-BF55-D3007E05FAE3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EB0AD-B20A-2CAF-594E-BBBD2EBDE9F6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6FDE2-DB94-E17B-FB3F-72183DC0B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7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2AA6AF-EE0D-A5C3-24E8-F23068893442}"/>
              </a:ext>
            </a:extLst>
          </p:cNvPr>
          <p:cNvGrpSpPr/>
          <p:nvPr/>
        </p:nvGrpSpPr>
        <p:grpSpPr>
          <a:xfrm>
            <a:off x="-55007" y="1"/>
            <a:ext cx="12247007" cy="6902311"/>
            <a:chOff x="-76201" y="4761"/>
            <a:chExt cx="18370510" cy="10353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6CA942-D3A3-0966-E65C-4694D3DC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6E670B-C296-1606-E2C6-5ED2728B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E7C38E-959F-C3A9-C995-8C5446E6F4EA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D0D01-7D86-1ED5-583D-D784E73D06A0}"/>
              </a:ext>
            </a:extLst>
          </p:cNvPr>
          <p:cNvGrpSpPr/>
          <p:nvPr/>
        </p:nvGrpSpPr>
        <p:grpSpPr>
          <a:xfrm>
            <a:off x="2002191" y="30504"/>
            <a:ext cx="5006420" cy="1763798"/>
            <a:chOff x="231138" y="213122"/>
            <a:chExt cx="11506200" cy="4191001"/>
          </a:xfrm>
        </p:grpSpPr>
        <p:pic>
          <p:nvPicPr>
            <p:cNvPr id="11" name="Picture 10" descr="375ba1682899b9444c201750c3b90c1b.png">
              <a:extLst>
                <a:ext uri="{FF2B5EF4-FFF2-40B4-BE49-F238E27FC236}">
                  <a16:creationId xmlns:a16="http://schemas.microsoft.com/office/drawing/2014/main" id="{72676A70-34F7-74F6-31C2-4F340821C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B0D83C-DA2B-9B40-7B7C-6032EA6AEC01}"/>
                </a:ext>
              </a:extLst>
            </p:cNvPr>
            <p:cNvSpPr/>
            <p:nvPr/>
          </p:nvSpPr>
          <p:spPr>
            <a:xfrm>
              <a:off x="1607282" y="1736652"/>
              <a:ext cx="8849881" cy="1682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Các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dùng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cân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đĩa</a:t>
              </a:r>
              <a:endPara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E2225A5C-EC38-85E4-F340-79BF01DA5D84}"/>
              </a:ext>
            </a:extLst>
          </p:cNvPr>
          <p:cNvSpPr/>
          <p:nvPr/>
        </p:nvSpPr>
        <p:spPr>
          <a:xfrm>
            <a:off x="152400" y="1794303"/>
            <a:ext cx="9008388" cy="483509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1200" b="1" dirty="0">
                <a:solidFill>
                  <a:prstClr val="white"/>
                </a:solidFill>
                <a:latin typeface="Arial" panose="020B0604020202020204" pitchFamily="34" charset="0"/>
              </a:rPr>
              <a:t>Giới thiệu đơn vị đo khối lượng (ki-lô-gam)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DB83E7-54B7-AB9F-3F37-A0A73BE00D0B}"/>
              </a:ext>
            </a:extLst>
          </p:cNvPr>
          <p:cNvGrpSpPr/>
          <p:nvPr/>
        </p:nvGrpSpPr>
        <p:grpSpPr>
          <a:xfrm>
            <a:off x="268677" y="2402708"/>
            <a:ext cx="2530342" cy="646331"/>
            <a:chOff x="5850978" y="4435085"/>
            <a:chExt cx="4321385" cy="969497"/>
          </a:xfrm>
        </p:grpSpPr>
        <p:sp>
          <p:nvSpPr>
            <p:cNvPr id="22" name="Rectangle: Rounded Corners 6">
              <a:extLst>
                <a:ext uri="{FF2B5EF4-FFF2-40B4-BE49-F238E27FC236}">
                  <a16:creationId xmlns:a16="http://schemas.microsoft.com/office/drawing/2014/main" id="{31BA7E67-80F8-C144-F4F7-26D05DF7CA46}"/>
                </a:ext>
              </a:extLst>
            </p:cNvPr>
            <p:cNvSpPr/>
            <p:nvPr/>
          </p:nvSpPr>
          <p:spPr>
            <a:xfrm>
              <a:off x="6157209" y="4436941"/>
              <a:ext cx="3708922" cy="92147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DCCDDB6-52EB-2E99-D886-1A42A411E417}"/>
                </a:ext>
              </a:extLst>
            </p:cNvPr>
            <p:cNvSpPr/>
            <p:nvPr/>
          </p:nvSpPr>
          <p:spPr>
            <a:xfrm>
              <a:off x="5850978" y="4435085"/>
              <a:ext cx="4321385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đĩa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E770111-7A72-4218-5363-3F8C2222206D}"/>
              </a:ext>
            </a:extLst>
          </p:cNvPr>
          <p:cNvSpPr/>
          <p:nvPr/>
        </p:nvSpPr>
        <p:spPr>
          <a:xfrm>
            <a:off x="2423099" y="2250440"/>
            <a:ext cx="5997619" cy="60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1263AF-1B13-7C22-3F16-13B3A1597963}"/>
              </a:ext>
            </a:extLst>
          </p:cNvPr>
          <p:cNvSpPr/>
          <p:nvPr/>
        </p:nvSpPr>
        <p:spPr>
          <a:xfrm>
            <a:off x="3108960" y="294132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8C08C83-7492-1B39-0B1C-7C5C7EC60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45" y="820721"/>
            <a:ext cx="4690387" cy="5991367"/>
          </a:xfrm>
          <a:prstGeom prst="rect">
            <a:avLst/>
          </a:prstGeom>
        </p:spPr>
      </p:pic>
      <p:pic>
        <p:nvPicPr>
          <p:cNvPr id="1026" name="Picture 2" descr="9 đồng xu: 1 nặng, 8 nhẹ. Với 2 cân đĩa, cần ít nhất mấy lần">
            <a:extLst>
              <a:ext uri="{FF2B5EF4-FFF2-40B4-BE49-F238E27FC236}">
                <a16:creationId xmlns:a16="http://schemas.microsoft.com/office/drawing/2014/main" id="{3688D46A-FFC0-9325-F1EB-4670E437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6" y="3322320"/>
            <a:ext cx="2554997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32CD49-7B52-8646-9E08-4ED93EE6B7D6}"/>
              </a:ext>
            </a:extLst>
          </p:cNvPr>
          <p:cNvSpPr/>
          <p:nvPr/>
        </p:nvSpPr>
        <p:spPr>
          <a:xfrm>
            <a:off x="3017520" y="472948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5876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/>
      <p:bldP spid="31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4280A-CDA5-B93F-0AF0-3698F0AB3A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6627" y="1235877"/>
            <a:ext cx="8843878" cy="1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746691-0C34-522C-FA2A-A600BECCDD7F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A5382F-3513-F4A3-0AC4-D1B79CDB61AB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84C460-7FDA-E628-237A-B777835BE3CE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7D0EAC-BAB9-F52C-F0EF-9F906D8C8165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9899A1-C1A1-0B69-5BB5-D750DCF2F3F1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679FE2-AC2B-F62E-1C8B-DE9BC151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2ABE14-032F-CFCD-9FCC-72AC914BCCE6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8AE5809-E163-C69E-DFE6-0A376BDCD4CC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F1401-7A8C-E987-45B4-618A420FB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9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331</Words>
  <Application>Microsoft Macintosh PowerPoint</Application>
  <PresentationFormat>Widescreen</PresentationFormat>
  <Paragraphs>39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Calibri</vt:lpstr>
      <vt:lpstr>Cambria</vt:lpstr>
      <vt:lpstr>Wingdings</vt:lpstr>
      <vt:lpstr>字魂92号-新潮海报体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Phương</cp:lastModifiedBy>
  <cp:revision>23</cp:revision>
  <dcterms:created xsi:type="dcterms:W3CDTF">2024-05-02T13:12:29Z</dcterms:created>
  <dcterms:modified xsi:type="dcterms:W3CDTF">2025-10-11T06:27:22Z</dcterms:modified>
</cp:coreProperties>
</file>