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1" r:id="rId2"/>
    <p:sldId id="320" r:id="rId3"/>
    <p:sldId id="322" r:id="rId4"/>
    <p:sldId id="324" r:id="rId5"/>
    <p:sldId id="323" r:id="rId6"/>
  </p:sldIdLst>
  <p:sldSz cx="12192000" cy="6858000"/>
  <p:notesSz cx="6858000" cy="9144000"/>
  <p:embeddedFontLst>
    <p:embeddedFont>
      <p:font typeface="字魂59号-创粗黑" panose="020B0604020202020204" charset="-122"/>
      <p:regular r:id="rId9"/>
    </p:embeddedFont>
    <p:embeddedFont>
      <p:font typeface="#9Slide07 HoneyCream" pitchFamily="2" charset="0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DengXian" panose="02010600030101010101" pitchFamily="2" charset="-122"/>
      <p:regular r:id="rId15"/>
      <p:bold r:id="rId16"/>
    </p:embeddedFont>
    <p:embeddedFont>
      <p:font typeface="DengXian" panose="02010600030101010101" pitchFamily="2" charset="-122"/>
      <p:regular r:id="rId15"/>
      <p:bold r:id="rId16"/>
    </p:embeddedFont>
    <p:embeddedFont>
      <p:font typeface="SVN-Newton" panose="02040603050506020204" pitchFamily="18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4">
          <p15:clr>
            <a:srgbClr val="A4A3A4"/>
          </p15:clr>
        </p15:guide>
        <p15:guide id="2" pos="3763">
          <p15:clr>
            <a:srgbClr val="A4A3A4"/>
          </p15:clr>
        </p15:guide>
        <p15:guide id="3" orient="horz" pos="2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852"/>
    <a:srgbClr val="BF5E60"/>
    <a:srgbClr val="A34143"/>
    <a:srgbClr val="522504"/>
    <a:srgbClr val="3CA535"/>
    <a:srgbClr val="1F730B"/>
    <a:srgbClr val="498E40"/>
    <a:srgbClr val="004952"/>
    <a:srgbClr val="00A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62"/>
    <p:restoredTop sz="94640"/>
  </p:normalViewPr>
  <p:slideViewPr>
    <p:cSldViewPr snapToGrid="0" snapToObjects="1" showGuides="1">
      <p:cViewPr varScale="1">
        <p:scale>
          <a:sx n="78" d="100"/>
          <a:sy n="78" d="100"/>
        </p:scale>
        <p:origin x="101" y="250"/>
      </p:cViewPr>
      <p:guideLst>
        <p:guide orient="horz" pos="3594"/>
        <p:guide pos="3763"/>
        <p:guide orient="horz" pos="22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837A-4F50-0840-98B4-297D59CBA587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733B-4A2F-4E4E-80BF-E72B5690F0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074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84C1-8670-49C3-B67F-A6697502E6C4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9BE3-3F13-46D3-BC75-170175CDB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8C430-C6E6-784E-9D9D-A2FAFE40E12F}" type="datetimeFigureOut">
              <a:rPr kumimoji="1" lang="zh-CN" altLang="en-US" smtClean="0"/>
              <a:t>2025/11/4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78C1-6853-F866-B4C4-628F4C6A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99053-743B-5160-061D-9A3E0F87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941867"/>
            <a:ext cx="10248264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A97D75C-02E7-376B-CE79-1C1933589360}"/>
              </a:ext>
            </a:extLst>
          </p:cNvPr>
          <p:cNvSpPr txBox="1">
            <a:spLocks noChangeArrowheads="1"/>
          </p:cNvSpPr>
          <p:nvPr/>
        </p:nvSpPr>
        <p:spPr>
          <a:xfrm>
            <a:off x="1411534" y="449701"/>
            <a:ext cx="6864365" cy="107882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Giới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thiệu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một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số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hoạt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động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sản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xuất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nông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nghiệp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ở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địa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phương</a:t>
            </a:r>
            <a:r>
              <a:rPr lang="nl-NL" sz="2800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rgbClr val="A34143"/>
                </a:solidFill>
                <a:latin typeface="Cambria" panose="02040503050406030204" pitchFamily="18" charset="0"/>
              </a:rPr>
              <a:t>em</a:t>
            </a:r>
            <a:endParaRPr lang="en-VN" sz="2800" dirty="0">
              <a:solidFill>
                <a:srgbClr val="A3414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99E524F-43CC-74C4-2EF3-E8EB2F4B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60" y="2031710"/>
            <a:ext cx="6008272" cy="52322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Sản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phẩm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của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hoạt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động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đó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là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</a:t>
            </a:r>
            <a:r>
              <a:rPr lang="nl-NL" sz="2800" b="1" dirty="0" err="1">
                <a:solidFill>
                  <a:srgbClr val="A34143"/>
                </a:solidFill>
                <a:latin typeface="Cambria" panose="02040503050406030204" pitchFamily="18" charset="0"/>
              </a:rPr>
              <a:t>gì</a:t>
            </a:r>
            <a:r>
              <a:rPr lang="nl-NL" sz="2800" b="1" dirty="0">
                <a:solidFill>
                  <a:srgbClr val="A34143"/>
                </a:solidFill>
                <a:latin typeface="Cambria" panose="02040503050406030204" pitchFamily="18" charset="0"/>
              </a:rPr>
              <a:t> ?</a:t>
            </a:r>
            <a:endParaRPr lang="en-VN" sz="2800" b="1" dirty="0">
              <a:solidFill>
                <a:srgbClr val="A3414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4E5DF33-290D-6F09-7060-8671D19A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107" y="3075708"/>
            <a:ext cx="5568734" cy="56175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Sản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phẩm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đó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mang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lại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lợi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ích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 </a:t>
            </a:r>
            <a:r>
              <a:rPr lang="en-US" altLang="zh-CN" sz="2800" b="1" dirty="0" err="1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gì</a:t>
            </a:r>
            <a:r>
              <a:rPr lang="en-US" altLang="zh-CN" sz="2800" b="1" dirty="0">
                <a:solidFill>
                  <a:srgbClr val="A34143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?</a:t>
            </a:r>
            <a:endParaRPr lang="zh-CN" altLang="en-US" sz="2800" b="1" dirty="0">
              <a:solidFill>
                <a:srgbClr val="A34143"/>
              </a:solidFill>
              <a:latin typeface="Cambria" panose="02040503050406030204" pitchFamily="18" charset="0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grpSp>
        <p:nvGrpSpPr>
          <p:cNvPr id="5" name="组 49">
            <a:extLst>
              <a:ext uri="{FF2B5EF4-FFF2-40B4-BE49-F238E27FC236}">
                <a16:creationId xmlns:a16="http://schemas.microsoft.com/office/drawing/2014/main" id="{60E4EF99-9EC6-2505-10E9-700B302C6F6A}"/>
              </a:ext>
            </a:extLst>
          </p:cNvPr>
          <p:cNvGrpSpPr/>
          <p:nvPr/>
        </p:nvGrpSpPr>
        <p:grpSpPr>
          <a:xfrm>
            <a:off x="851253" y="950373"/>
            <a:ext cx="535531" cy="535531"/>
            <a:chOff x="1238593" y="1984257"/>
            <a:chExt cx="535531" cy="535531"/>
          </a:xfrm>
          <a:solidFill>
            <a:srgbClr val="BC2852"/>
          </a:solidFill>
        </p:grpSpPr>
        <p:sp>
          <p:nvSpPr>
            <p:cNvPr id="6" name="圆角矩形 50">
              <a:extLst>
                <a:ext uri="{FF2B5EF4-FFF2-40B4-BE49-F238E27FC236}">
                  <a16:creationId xmlns:a16="http://schemas.microsoft.com/office/drawing/2014/main" id="{63590987-33D7-7728-A480-5812C6376CE1}"/>
                </a:ext>
              </a:extLst>
            </p:cNvPr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文本框 51">
              <a:extLst>
                <a:ext uri="{FF2B5EF4-FFF2-40B4-BE49-F238E27FC236}">
                  <a16:creationId xmlns:a16="http://schemas.microsoft.com/office/drawing/2014/main" id="{7EFC0135-B6B1-AA7B-B95E-F3E23E0FBAC0}"/>
                </a:ext>
              </a:extLst>
            </p:cNvPr>
            <p:cNvSpPr txBox="1"/>
            <p:nvPr/>
          </p:nvSpPr>
          <p:spPr>
            <a:xfrm>
              <a:off x="1263343" y="2055665"/>
              <a:ext cx="46679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字魂59号-创粗黑" panose="00000500000000000000" charset="-122"/>
                  <a:ea typeface="字魂59号-创粗黑" panose="00000500000000000000" charset="-122"/>
                  <a:cs typeface="字魂59号-创粗黑" panose="00000500000000000000" charset="-122"/>
                </a:rPr>
                <a:t>01</a:t>
              </a:r>
            </a:p>
          </p:txBody>
        </p:sp>
      </p:grpSp>
      <p:grpSp>
        <p:nvGrpSpPr>
          <p:cNvPr id="8" name="组 52">
            <a:extLst>
              <a:ext uri="{FF2B5EF4-FFF2-40B4-BE49-F238E27FC236}">
                <a16:creationId xmlns:a16="http://schemas.microsoft.com/office/drawing/2014/main" id="{FB1F3DED-5BC8-E783-8E93-040766BAA79A}"/>
              </a:ext>
            </a:extLst>
          </p:cNvPr>
          <p:cNvGrpSpPr/>
          <p:nvPr/>
        </p:nvGrpSpPr>
        <p:grpSpPr>
          <a:xfrm>
            <a:off x="1658619" y="1942639"/>
            <a:ext cx="542841" cy="535531"/>
            <a:chOff x="1238593" y="1984257"/>
            <a:chExt cx="542841" cy="535531"/>
          </a:xfrm>
          <a:solidFill>
            <a:srgbClr val="BC2852"/>
          </a:solidFill>
        </p:grpSpPr>
        <p:sp>
          <p:nvSpPr>
            <p:cNvPr id="9" name="圆角矩形 53">
              <a:extLst>
                <a:ext uri="{FF2B5EF4-FFF2-40B4-BE49-F238E27FC236}">
                  <a16:creationId xmlns:a16="http://schemas.microsoft.com/office/drawing/2014/main" id="{463C15E6-312F-70A8-46D8-9275B0F10CBA}"/>
                </a:ext>
              </a:extLst>
            </p:cNvPr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文本框 54">
              <a:extLst>
                <a:ext uri="{FF2B5EF4-FFF2-40B4-BE49-F238E27FC236}">
                  <a16:creationId xmlns:a16="http://schemas.microsoft.com/office/drawing/2014/main" id="{D710A893-7C5E-ABA8-9339-EA5464C3D3FA}"/>
                </a:ext>
              </a:extLst>
            </p:cNvPr>
            <p:cNvSpPr txBox="1"/>
            <p:nvPr/>
          </p:nvSpPr>
          <p:spPr>
            <a:xfrm>
              <a:off x="1263343" y="2055665"/>
              <a:ext cx="51809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字魂59号-创粗黑" panose="00000500000000000000" charset="-122"/>
                  <a:ea typeface="字魂59号-创粗黑" panose="00000500000000000000" charset="-122"/>
                  <a:cs typeface="字魂59号-创粗黑" panose="00000500000000000000" charset="-122"/>
                </a:rPr>
                <a:t>02</a:t>
              </a:r>
            </a:p>
          </p:txBody>
        </p:sp>
      </p:grpSp>
      <p:pic>
        <p:nvPicPr>
          <p:cNvPr id="11" name="Picture 2" descr="Quy định hoạt động đặc thù của hợp tác xã nông nghiệp">
            <a:extLst>
              <a:ext uri="{FF2B5EF4-FFF2-40B4-BE49-F238E27FC236}">
                <a16:creationId xmlns:a16="http://schemas.microsoft.com/office/drawing/2014/main" id="{BA205E52-EE0B-0450-153B-4F2BA9CC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6" y="3994128"/>
            <a:ext cx="3278909" cy="21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ạp rau củ quả mini từ đất sét - Ngôi sao">
            <a:extLst>
              <a:ext uri="{FF2B5EF4-FFF2-40B4-BE49-F238E27FC236}">
                <a16:creationId xmlns:a16="http://schemas.microsoft.com/office/drawing/2014/main" id="{6A309131-AFF5-72FF-8616-49E5FF11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3" y="3994127"/>
            <a:ext cx="3305869" cy="21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Đề xuất nhiều chính sách hỗ trợ nâng cao hiệu quả chăn nuôi">
            <a:extLst>
              <a:ext uri="{FF2B5EF4-FFF2-40B4-BE49-F238E27FC236}">
                <a16:creationId xmlns:a16="http://schemas.microsoft.com/office/drawing/2014/main" id="{0200AA41-6A36-E37E-BA26-B0F1656C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40" y="3994127"/>
            <a:ext cx="3312983" cy="21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04324-956B-6524-59C0-B3BF9EC01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1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06C3B-638D-B10B-60AB-216ADDCFE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39F15-6B5E-AE4A-1513-AAC0F30286EE}"/>
              </a:ext>
            </a:extLst>
          </p:cNvPr>
          <p:cNvSpPr/>
          <p:nvPr/>
        </p:nvSpPr>
        <p:spPr>
          <a:xfrm>
            <a:off x="475487" y="502747"/>
            <a:ext cx="11228832" cy="3539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xuất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nông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nghiệp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bao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gồm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trọt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lương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lúa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ngô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khoai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...;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loại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rau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ăn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,...);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nuôi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nuôi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súc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bò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lợn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dê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trâu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...;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nuôi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vịt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ngan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ngỗng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chim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chim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cút, ...;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nuôi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thả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cá, </a:t>
            </a:r>
            <a:r>
              <a:rPr lang="nl-NL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tôm</a:t>
            </a: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...)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Trồng, khai thác, bảo vệ rừng, nuôi trồng và khai thác thủy, hải sản.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字魂59号-创粗黑" panose="00000500000000000000" charset="-122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4247C-6A3E-7029-1C97-C527E8F8D9C4}"/>
              </a:ext>
            </a:extLst>
          </p:cNvPr>
          <p:cNvSpPr/>
          <p:nvPr/>
        </p:nvSpPr>
        <p:spPr>
          <a:xfrm>
            <a:off x="475487" y="4432027"/>
            <a:ext cx="11228832" cy="1815882"/>
          </a:xfrm>
          <a:prstGeom prst="rect">
            <a:avLst/>
          </a:prstGeom>
          <a:solidFill>
            <a:srgbClr val="BC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Vai trò và tầm quan trọng của hoạt động sản xuất nông nghiệp: cung cấp lương thực, thực phẩm, trang trí nhà cửa,...; cung cấp cho các hoạt động sản xuất khác (chế biến); buôn bán và mang lại các lợi ích kinh tế,... 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字魂59号-创粗黑" panose="00000500000000000000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F13D8-F9E0-124F-337D-DE167F4C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73CE0DD2-714E-A689-23EA-BB7BFC402FD5}"/>
              </a:ext>
            </a:extLst>
          </p:cNvPr>
          <p:cNvSpPr txBox="1"/>
          <p:nvPr/>
        </p:nvSpPr>
        <p:spPr>
          <a:xfrm>
            <a:off x="3649493" y="518541"/>
            <a:ext cx="815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Thảo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luận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nhóm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bốn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và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cho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 </a:t>
            </a:r>
            <a:r>
              <a:rPr kumimoji="1" lang="en-US" altLang="zh-CN" sz="2800" b="1" dirty="0" err="1">
                <a:latin typeface="Cambria" panose="02040503050406030204" pitchFamily="18" charset="0"/>
                <a:ea typeface="字魂59号-创粗黑" panose="00000500000000000000" charset="-122"/>
              </a:rPr>
              <a:t>biết</a:t>
            </a:r>
            <a:r>
              <a:rPr kumimoji="1" lang="en-US" altLang="zh-CN" sz="2800" b="1" dirty="0">
                <a:latin typeface="Cambria" panose="02040503050406030204" pitchFamily="18" charset="0"/>
                <a:ea typeface="字魂59号-创粗黑" panose="00000500000000000000" charset="-122"/>
              </a:rPr>
              <a:t>:</a:t>
            </a:r>
          </a:p>
        </p:txBody>
      </p:sp>
      <p:sp>
        <p:nvSpPr>
          <p:cNvPr id="3" name="Terminator 3">
            <a:extLst>
              <a:ext uri="{FF2B5EF4-FFF2-40B4-BE49-F238E27FC236}">
                <a16:creationId xmlns:a16="http://schemas.microsoft.com/office/drawing/2014/main" id="{BF31FF30-AD12-0058-000C-DFDA43CD83ED}"/>
              </a:ext>
            </a:extLst>
          </p:cNvPr>
          <p:cNvSpPr/>
          <p:nvPr/>
        </p:nvSpPr>
        <p:spPr>
          <a:xfrm>
            <a:off x="760525" y="476388"/>
            <a:ext cx="2848726" cy="60752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Cambria" panose="02040503050406030204" pitchFamily="18" charset="0"/>
                <a:ea typeface="字魂59号-创粗黑" panose="00000500000000000000" charset="-122"/>
                <a:cs typeface="字魂59号-创粗黑" panose="00000500000000000000" charset="-122"/>
              </a:rPr>
              <a:t>HOẠT ĐỘNG 1:</a:t>
            </a:r>
            <a:endParaRPr kumimoji="1" lang="zh-CN" altLang="en-US" sz="2400" b="1" dirty="0">
              <a:solidFill>
                <a:schemeClr val="bg1"/>
              </a:solidFill>
              <a:latin typeface="Cambria" panose="02040503050406030204" pitchFamily="18" charset="0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0353A-D82B-F7F5-9F60-6A4E330944AE}"/>
              </a:ext>
            </a:extLst>
          </p:cNvPr>
          <p:cNvSpPr/>
          <p:nvPr/>
        </p:nvSpPr>
        <p:spPr>
          <a:xfrm>
            <a:off x="924502" y="4756133"/>
            <a:ext cx="5449981" cy="1851144"/>
          </a:xfrm>
          <a:prstGeom prst="rect">
            <a:avLst/>
          </a:prstGeom>
          <a:solidFill>
            <a:srgbClr val="5225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3200" dirty="0" err="1">
                <a:latin typeface="Cambria" panose="02040503050406030204" pitchFamily="18" charset="0"/>
              </a:rPr>
              <a:t>Những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việc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nào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nên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làm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để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tiêu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dùng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tiết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kiệm</a:t>
            </a:r>
            <a:r>
              <a:rPr lang="nl-NL" sz="3200" dirty="0">
                <a:latin typeface="Cambria" panose="02040503050406030204" pitchFamily="18" charset="0"/>
              </a:rPr>
              <a:t>, </a:t>
            </a:r>
            <a:r>
              <a:rPr lang="nl-NL" sz="3200" dirty="0" err="1">
                <a:latin typeface="Cambria" panose="02040503050406030204" pitchFamily="18" charset="0"/>
              </a:rPr>
              <a:t>bảo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vệ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môi</a:t>
            </a:r>
            <a:r>
              <a:rPr lang="nl-NL" sz="3200" dirty="0">
                <a:latin typeface="Cambria" panose="02040503050406030204" pitchFamily="18" charset="0"/>
              </a:rPr>
              <a:t> </a:t>
            </a:r>
            <a:r>
              <a:rPr lang="nl-NL" sz="3200" dirty="0" err="1">
                <a:latin typeface="Cambria" panose="02040503050406030204" pitchFamily="18" charset="0"/>
              </a:rPr>
              <a:t>trường</a:t>
            </a:r>
            <a:r>
              <a:rPr lang="nl-NL" sz="3200" dirty="0">
                <a:latin typeface="Cambria" panose="02040503050406030204" pitchFamily="18" charset="0"/>
              </a:rPr>
              <a:t> ?</a:t>
            </a:r>
            <a:r>
              <a:rPr lang="en-VN" sz="3200" dirty="0">
                <a:latin typeface="Cambria" panose="02040503050406030204" pitchFamily="18" charset="0"/>
              </a:rPr>
              <a:t> </a:t>
            </a:r>
            <a:endParaRPr lang="en-VN" sz="32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E4F909E-7675-C245-E997-2A4C1C00ED2D}"/>
              </a:ext>
            </a:extLst>
          </p:cNvPr>
          <p:cNvSpPr/>
          <p:nvPr/>
        </p:nvSpPr>
        <p:spPr>
          <a:xfrm>
            <a:off x="6580311" y="4873260"/>
            <a:ext cx="4886687" cy="1452384"/>
          </a:xfrm>
          <a:prstGeom prst="cloud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2800" dirty="0">
                <a:latin typeface="Cambria" panose="02040503050406030204" pitchFamily="18" charset="0"/>
              </a:rPr>
              <a:t>Vì sao chúng ta nên làm như vậy?</a:t>
            </a:r>
            <a:endParaRPr lang="en-VN" sz="28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F392A-6089-B103-6EDD-3B9F27C2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5" y="1320626"/>
            <a:ext cx="5071964" cy="3198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AC547-D044-CE06-A69D-5F9159CA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62" y="1222442"/>
            <a:ext cx="5071964" cy="32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植树节4"/>
</p:tagLst>
</file>

<file path=ppt/theme/theme1.xml><?xml version="1.0" encoding="utf-8"?>
<a:theme xmlns:a="http://schemas.openxmlformats.org/drawingml/2006/main" name="Office 主题">
  <a:themeElements>
    <a:clrScheme name="自定义 17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A535"/>
      </a:accent1>
      <a:accent2>
        <a:srgbClr val="3CA535"/>
      </a:accent2>
      <a:accent3>
        <a:srgbClr val="107100"/>
      </a:accent3>
      <a:accent4>
        <a:srgbClr val="3CA535"/>
      </a:accent4>
      <a:accent5>
        <a:srgbClr val="3CA535"/>
      </a:accent5>
      <a:accent6>
        <a:srgbClr val="3CA535"/>
      </a:accent6>
      <a:hlink>
        <a:srgbClr val="107100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224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#9Slide07 HoneyCream</vt:lpstr>
      <vt:lpstr>Cambria</vt:lpstr>
      <vt:lpstr>DengXian</vt:lpstr>
      <vt:lpstr>字魂59号-创粗黑</vt:lpstr>
      <vt:lpstr>DengXian</vt:lpstr>
      <vt:lpstr>Times New Roman</vt:lpstr>
      <vt:lpstr>SVN-Newton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植树节4</dc:title>
  <dc:creator>office365</dc:creator>
  <cp:lastModifiedBy>Administrator</cp:lastModifiedBy>
  <cp:revision>77</cp:revision>
  <dcterms:created xsi:type="dcterms:W3CDTF">2018-01-09T03:02:00Z</dcterms:created>
  <dcterms:modified xsi:type="dcterms:W3CDTF">2025-11-04T03:45:37Z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