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702" r:id="rId3"/>
  </p:sldMasterIdLst>
  <p:notesMasterIdLst>
    <p:notesMasterId r:id="rId11"/>
  </p:notesMasterIdLst>
  <p:sldIdLst>
    <p:sldId id="2662" r:id="rId4"/>
    <p:sldId id="2663" r:id="rId5"/>
    <p:sldId id="2664" r:id="rId6"/>
    <p:sldId id="2665" r:id="rId7"/>
    <p:sldId id="2666" r:id="rId8"/>
    <p:sldId id="2667" r:id="rId9"/>
    <p:sldId id="26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768" autoAdjust="0"/>
  </p:normalViewPr>
  <p:slideViewPr>
    <p:cSldViewPr snapToGrid="0">
      <p:cViewPr varScale="1">
        <p:scale>
          <a:sx n="79" d="100"/>
          <a:sy n="79" d="100"/>
        </p:scale>
        <p:origin x="8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E212C-B8FE-4430-9B97-088AC46C3C03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B3E84-8531-456C-9A10-7BF72ACB4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44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0972115126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B3E84-8531-456C-9A10-7BF72ACB49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18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2025/11/4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281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2025/11/4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495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2025/11/4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58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94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1049388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7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7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3739239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6429090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3"/>
          </p:nvPr>
        </p:nvSpPr>
        <p:spPr>
          <a:xfrm>
            <a:off x="9118940" y="2231537"/>
            <a:ext cx="1681113" cy="1671026"/>
          </a:xfrm>
          <a:custGeom>
            <a:avLst/>
            <a:gdLst>
              <a:gd name="connsiteX0" fmla="*/ 810347 w 1681113"/>
              <a:gd name="connsiteY0" fmla="*/ 0 h 1671026"/>
              <a:gd name="connsiteX1" fmla="*/ 1243100 w 1681113"/>
              <a:gd name="connsiteY1" fmla="*/ 129826 h 1671026"/>
              <a:gd name="connsiteX2" fmla="*/ 1546027 w 1681113"/>
              <a:gd name="connsiteY2" fmla="*/ 424098 h 1671026"/>
              <a:gd name="connsiteX3" fmla="*/ 1675853 w 1681113"/>
              <a:gd name="connsiteY3" fmla="*/ 1047262 h 1671026"/>
              <a:gd name="connsiteX4" fmla="*/ 1381581 w 1681113"/>
              <a:gd name="connsiteY4" fmla="*/ 1462705 h 1671026"/>
              <a:gd name="connsiteX5" fmla="*/ 844967 w 1681113"/>
              <a:gd name="connsiteY5" fmla="*/ 1670426 h 1671026"/>
              <a:gd name="connsiteX6" fmla="*/ 299698 w 1681113"/>
              <a:gd name="connsiteY6" fmla="*/ 1514635 h 1671026"/>
              <a:gd name="connsiteX7" fmla="*/ 31392 w 1681113"/>
              <a:gd name="connsiteY7" fmla="*/ 1203053 h 1671026"/>
              <a:gd name="connsiteX8" fmla="*/ 5426 w 1681113"/>
              <a:gd name="connsiteY8" fmla="*/ 822231 h 1671026"/>
              <a:gd name="connsiteX9" fmla="*/ 31392 w 1681113"/>
              <a:gd name="connsiteY9" fmla="*/ 631819 h 1671026"/>
              <a:gd name="connsiteX10" fmla="*/ 48702 w 1681113"/>
              <a:gd name="connsiteY10" fmla="*/ 571234 h 1671026"/>
              <a:gd name="connsiteX11" fmla="*/ 342974 w 1681113"/>
              <a:gd name="connsiteY11" fmla="*/ 129826 h 1671026"/>
              <a:gd name="connsiteX12" fmla="*/ 810347 w 1681113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3" h="1671026">
                <a:moveTo>
                  <a:pt x="810347" y="0"/>
                </a:moveTo>
                <a:cubicBezTo>
                  <a:pt x="960367" y="0"/>
                  <a:pt x="1120486" y="59143"/>
                  <a:pt x="1243100" y="129826"/>
                </a:cubicBezTo>
                <a:cubicBezTo>
                  <a:pt x="1365713" y="200509"/>
                  <a:pt x="1473901" y="271192"/>
                  <a:pt x="1546027" y="424098"/>
                </a:cubicBezTo>
                <a:cubicBezTo>
                  <a:pt x="1618152" y="577004"/>
                  <a:pt x="1703260" y="874161"/>
                  <a:pt x="1675853" y="1047262"/>
                </a:cubicBezTo>
                <a:cubicBezTo>
                  <a:pt x="1648445" y="1220363"/>
                  <a:pt x="1520061" y="1358844"/>
                  <a:pt x="1381581" y="1462705"/>
                </a:cubicBezTo>
                <a:cubicBezTo>
                  <a:pt x="1243100" y="1566566"/>
                  <a:pt x="1025280" y="1661771"/>
                  <a:pt x="844967" y="1670426"/>
                </a:cubicBezTo>
                <a:cubicBezTo>
                  <a:pt x="664653" y="1679082"/>
                  <a:pt x="435295" y="1592531"/>
                  <a:pt x="299698" y="1514635"/>
                </a:cubicBezTo>
                <a:cubicBezTo>
                  <a:pt x="164102" y="1436740"/>
                  <a:pt x="80437" y="1318454"/>
                  <a:pt x="31392" y="1203053"/>
                </a:cubicBezTo>
                <a:cubicBezTo>
                  <a:pt x="-17654" y="1087653"/>
                  <a:pt x="5426" y="917436"/>
                  <a:pt x="5426" y="822231"/>
                </a:cubicBezTo>
                <a:cubicBezTo>
                  <a:pt x="5426" y="727025"/>
                  <a:pt x="18409" y="679422"/>
                  <a:pt x="31392" y="631819"/>
                </a:cubicBezTo>
                <a:lnTo>
                  <a:pt x="48702" y="571234"/>
                </a:lnTo>
                <a:cubicBezTo>
                  <a:pt x="132367" y="398133"/>
                  <a:pt x="216033" y="225032"/>
                  <a:pt x="342974" y="129826"/>
                </a:cubicBezTo>
                <a:cubicBezTo>
                  <a:pt x="469915" y="34620"/>
                  <a:pt x="660326" y="0"/>
                  <a:pt x="81034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78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201"/>
            <a:ext cx="9144000" cy="1655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923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981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5"/>
            <a:ext cx="10515600" cy="248311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994136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499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744961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615609"/>
            <a:ext cx="5157787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744961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615609"/>
            <a:ext cx="5183188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248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3"/>
            <a:ext cx="5715000" cy="1185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499604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2025/11/4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027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0951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1" y="713675"/>
            <a:ext cx="4681655" cy="14281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3" cy="540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1" y="2313873"/>
            <a:ext cx="4681655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353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9" y="365125"/>
            <a:ext cx="908901" cy="5811838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44644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710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ea typeface="黑体" panose="02010609060101010101" pitchFamily="49" charset="-122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5"/>
            <a:ext cx="10515600" cy="55589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82851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89239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601837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4DF3D-B03E-0C26-E84F-01BDE93CE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80845C-5F8E-19B8-C440-3C7FC5FFAE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8923C-2D87-2A84-35C8-FB38F7786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2E09-A951-423B-BE4E-9B0D01775F5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3089B-74E4-873C-0F02-31240F862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89CB0-4205-00A3-1D04-F60C26D22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A7E8-AB0A-4866-A3D2-70275658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52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C036E-C136-86AE-30D5-2D000A02B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F9D37-56DB-7537-389F-F010D35C4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DBDB4-34AB-274C-BD9E-FA9747AE5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2E09-A951-423B-BE4E-9B0D01775F5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5F231-2AB5-1AE2-FABE-1D0B9F234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BAC1D-DC50-70DA-DD5C-813C19A53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A7E8-AB0A-4866-A3D2-70275658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4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C2FE0-AE44-6518-6AE0-D53026158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44490C-318A-864E-9B19-BAA1000E0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A3DCA-2143-C06D-10E9-3BD38193A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2E09-A951-423B-BE4E-9B0D01775F5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E6C6D-2727-2C53-0BD4-8A2EDC88E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C4E8C-5579-FBA0-CA14-F8834DE55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A7E8-AB0A-4866-A3D2-70275658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052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ABBAF-1185-A9CF-E81E-2A84DA7AA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D7A10-4605-42D0-7392-83CF84EF0F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E12382-5BD7-4AB9-C2B6-06DDDFDBD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663960-9319-3089-41E8-C9914325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2E09-A951-423B-BE4E-9B0D01775F5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F7855-6E47-BEDC-D286-0AA2DAD26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22440-8D97-F757-4C9D-D9F570256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A7E8-AB0A-4866-A3D2-70275658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5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2025/11/4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19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43456-0EAB-2625-B91D-FEF39BB79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3F5BF-21AB-5B11-6A73-7B485F7F8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4FDA75-A2BC-7050-48E1-67FE991F1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EE7C95-93E8-0EC7-089C-F939177D84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15CFDF-0802-0B01-982D-E48B120B2D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F4C30D-22BE-1BDE-6512-AFCD75758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2E09-A951-423B-BE4E-9B0D01775F5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2BC31A-9A9E-47E5-3D0D-C240F6B74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C805D9-F367-0824-4560-793F6839F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A7E8-AB0A-4866-A3D2-70275658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003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8ADCF-99D2-A3C5-5898-7B8C88856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C1607-468F-A3B5-90DD-409EFC84A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2E09-A951-423B-BE4E-9B0D01775F5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8EAE6-1CDC-28FE-39CA-B4E7790D7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100E66-299D-484E-FCA3-B537DCC37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A7E8-AB0A-4866-A3D2-70275658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21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53142B-820C-3B8E-D968-47F73F12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2E09-A951-423B-BE4E-9B0D01775F5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8ADBC4-E7A5-F1A5-77D8-36E38DE14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347F02-A167-7210-E034-F8F52B4B0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A7E8-AB0A-4866-A3D2-70275658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639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88FCA-12C6-A4AE-2386-21197393F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07A94-D7B1-885A-07A0-C4E144FA7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54747-FCAC-578B-70CE-F23EAA42B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8D59FD-8F6E-6622-6C9E-D8D141397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2E09-A951-423B-BE4E-9B0D01775F5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27F3FA-E7D2-BFF6-DBD1-F4FFCA6A5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1D5F09-F582-869B-05FA-D29377731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A7E8-AB0A-4866-A3D2-70275658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802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52746-38AB-510C-6055-3C2E26F3C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B48651-A29E-C089-C8F8-3D9952E6CA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88435D-F11E-74CE-221A-221B20DD4B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2FB472-1761-1BAF-05B7-5FA0DA48B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2E09-A951-423B-BE4E-9B0D01775F5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A4E522-5248-3D70-E6B7-BF6253DC3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331D6-3F41-AE23-1CB5-B4222B8F1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A7E8-AB0A-4866-A3D2-70275658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008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5DBA6-17A6-098F-18C4-DC148F482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58C579-FCA9-4B0F-8AD2-F4CCCA139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1414E-AEBC-5BEF-02F4-6606F3920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2E09-A951-423B-BE4E-9B0D01775F5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6DCD5-F288-DAB8-8F22-319C736D6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58A18-86FD-737D-EE08-9C58ACCEA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A7E8-AB0A-4866-A3D2-70275658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422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E79A4F-C6C2-3107-0520-F0F23175AB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0A3848-A03B-DEC9-37EE-154A7607F4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ADEB8-0D2C-00DF-6402-331A0343F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2E09-A951-423B-BE4E-9B0D01775F5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79369-B2C5-BA36-8E8F-311075795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BBF64-E510-750B-6B47-79A91A638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A7E8-AB0A-4866-A3D2-70275658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33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2025/11/4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36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2025/11/4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161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2025/11/4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834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2025/11/4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29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2025/11/4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41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2025/11/4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87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09E3E6F-DAE1-4F34-A6AF-636EA22045BF}" type="datetimeFigureOut">
              <a:rPr lang="zh-CN" altLang="en-US" smtClean="0"/>
              <a:pPr/>
              <a:t>2025/11/4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6E00D485-99CD-4423-90E1-03335F6FFA6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CDEA2944-7627-4E37-A489-908E6D5B346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6875" y="238125"/>
            <a:ext cx="1199852" cy="119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8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30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思源黑体 CN Medium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C89C06-C199-6B2C-FEAC-D03C48ADC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3A37B-477B-935A-772C-0DE64CB5A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44AB7-A75E-F924-F93E-FC2F18454E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C2E09-A951-423B-BE4E-9B0D01775F51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A129C-775E-0034-6E3C-65EAB7942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4224B-7DA4-6CE8-42BC-908DE7194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CA7E8-AB0A-4866-A3D2-702756584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35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39D1F4-2926-25CD-FBF1-D24DCCE09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228" y="1558119"/>
            <a:ext cx="1908213" cy="9998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BD7D74-8E1B-F953-D055-5CB3F6AD0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775" y="2365111"/>
            <a:ext cx="7427687" cy="311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73;p10">
            <a:extLst>
              <a:ext uri="{FF2B5EF4-FFF2-40B4-BE49-F238E27FC236}">
                <a16:creationId xmlns:a16="http://schemas.microsoft.com/office/drawing/2014/main" id="{999359EF-421C-27B4-E867-765067A5CC51}"/>
              </a:ext>
            </a:extLst>
          </p:cNvPr>
          <p:cNvSpPr/>
          <p:nvPr/>
        </p:nvSpPr>
        <p:spPr>
          <a:xfrm>
            <a:off x="2352033" y="133350"/>
            <a:ext cx="7477767" cy="612889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 cap="sq" cmpd="sng">
            <a:solidFill>
              <a:schemeClr val="dk1">
                <a:alpha val="76862"/>
              </a:schemeClr>
            </a:solidFill>
            <a:prstDash val="lgDash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vi-VN" sz="3000" b="1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Em hãy quan sát Hình 2 và cho biết:</a:t>
            </a:r>
            <a:endParaRPr sz="3000" b="1" dirty="0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4DFE6C-FF60-B884-06B8-E266443C1293}"/>
              </a:ext>
            </a:extLst>
          </p:cNvPr>
          <p:cNvSpPr txBox="1"/>
          <p:nvPr/>
        </p:nvSpPr>
        <p:spPr>
          <a:xfrm>
            <a:off x="933449" y="962025"/>
            <a:ext cx="106584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 chương trình truyền hình được sản xuất ở đâu?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Máy thu hình thu nhận các chuơng trình từ đài truyền hình bằng cách nào?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B41E68-9325-7D94-B1B1-BC661B84E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349" y="2095328"/>
            <a:ext cx="5648325" cy="386732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A9C26F4-71C0-9ADD-55D8-12088A2A256D}"/>
              </a:ext>
            </a:extLst>
          </p:cNvPr>
          <p:cNvGrpSpPr/>
          <p:nvPr/>
        </p:nvGrpSpPr>
        <p:grpSpPr>
          <a:xfrm>
            <a:off x="8606861" y="3973899"/>
            <a:ext cx="3479800" cy="2762309"/>
            <a:chOff x="6494964" y="813760"/>
            <a:chExt cx="3869962" cy="3203266"/>
          </a:xfrm>
        </p:grpSpPr>
        <p:pic>
          <p:nvPicPr>
            <p:cNvPr id="6" name="图片 2" descr="2">
              <a:extLst>
                <a:ext uri="{FF2B5EF4-FFF2-40B4-BE49-F238E27FC236}">
                  <a16:creationId xmlns:a16="http://schemas.microsoft.com/office/drawing/2014/main" id="{ED7F81FB-9CD5-0B60-F239-5DB278EEE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1744" y="813760"/>
              <a:ext cx="2450882" cy="2077555"/>
            </a:xfrm>
            <a:prstGeom prst="rect">
              <a:avLst/>
            </a:prstGeom>
          </p:spPr>
        </p:pic>
        <p:sp>
          <p:nvSpPr>
            <p:cNvPr id="7" name="Rounded Rectangle 20">
              <a:extLst>
                <a:ext uri="{FF2B5EF4-FFF2-40B4-BE49-F238E27FC236}">
                  <a16:creationId xmlns:a16="http://schemas.microsoft.com/office/drawing/2014/main" id="{97A0940A-4EA7-38F7-9743-9C9012FDA06D}"/>
                </a:ext>
              </a:extLst>
            </p:cNvPr>
            <p:cNvSpPr/>
            <p:nvPr/>
          </p:nvSpPr>
          <p:spPr>
            <a:xfrm>
              <a:off x="6494964" y="2510019"/>
              <a:ext cx="3869962" cy="1507007"/>
            </a:xfrm>
            <a:prstGeom prst="roundRect">
              <a:avLst/>
            </a:prstGeom>
            <a:ln w="28575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>
                  <a:solidFill>
                    <a:srgbClr val="C00000"/>
                  </a:solidFill>
                </a:rPr>
                <a:t>Thảo</a:t>
              </a:r>
              <a:r>
                <a:rPr lang="en-US" sz="4400" b="1" dirty="0">
                  <a:solidFill>
                    <a:srgbClr val="C00000"/>
                  </a:solidFill>
                </a:rPr>
                <a:t> </a:t>
              </a:r>
              <a:r>
                <a:rPr lang="en-US" sz="4400" b="1" dirty="0" err="1">
                  <a:solidFill>
                    <a:srgbClr val="C00000"/>
                  </a:solidFill>
                </a:rPr>
                <a:t>luận</a:t>
              </a:r>
              <a:r>
                <a:rPr lang="en-US" sz="4400" b="1" dirty="0">
                  <a:solidFill>
                    <a:srgbClr val="C00000"/>
                  </a:solidFill>
                </a:rPr>
                <a:t> </a:t>
              </a:r>
              <a:r>
                <a:rPr lang="en-US" sz="4400" b="1" dirty="0" err="1">
                  <a:solidFill>
                    <a:srgbClr val="C00000"/>
                  </a:solidFill>
                </a:rPr>
                <a:t>nhóm</a:t>
              </a:r>
              <a:r>
                <a:rPr lang="en-US" sz="4400" b="1" dirty="0">
                  <a:solidFill>
                    <a:srgbClr val="C00000"/>
                  </a:solidFill>
                </a:rPr>
                <a:t> </a:t>
              </a:r>
              <a:r>
                <a:rPr lang="en-US" sz="4400" b="1" dirty="0" err="1">
                  <a:solidFill>
                    <a:srgbClr val="C00000"/>
                  </a:solidFill>
                </a:rPr>
                <a:t>đôi</a:t>
              </a:r>
              <a:endParaRPr lang="en-US" sz="44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896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72CFE-A1E1-C1DA-44D5-23C55D380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73;p10">
            <a:extLst>
              <a:ext uri="{FF2B5EF4-FFF2-40B4-BE49-F238E27FC236}">
                <a16:creationId xmlns:a16="http://schemas.microsoft.com/office/drawing/2014/main" id="{3D6DA350-EB78-F0FB-70B1-F3812CF96635}"/>
              </a:ext>
            </a:extLst>
          </p:cNvPr>
          <p:cNvSpPr/>
          <p:nvPr/>
        </p:nvSpPr>
        <p:spPr>
          <a:xfrm>
            <a:off x="4543425" y="0"/>
            <a:ext cx="2600325" cy="85125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 cap="sq" cmpd="sng">
            <a:solidFill>
              <a:schemeClr val="dk1">
                <a:alpha val="76862"/>
              </a:schemeClr>
            </a:solidFill>
            <a:prstDash val="lgDash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24406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Gợi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24406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ý</a:t>
            </a:r>
            <a:endParaRPr kumimoji="0" sz="4400" b="1" i="0" u="none" strike="noStrike" kern="1200" cap="none" spc="0" normalizeH="0" baseline="0" noProof="0" dirty="0">
              <a:ln>
                <a:noFill/>
              </a:ln>
              <a:solidFill>
                <a:srgbClr val="24406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7248B9-833F-2042-0F44-FE8D19324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50" y="1676229"/>
            <a:ext cx="5356181" cy="3667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4827B8D7-A8BB-84AD-A9E0-74514590B1E2}"/>
              </a:ext>
            </a:extLst>
          </p:cNvPr>
          <p:cNvSpPr/>
          <p:nvPr/>
        </p:nvSpPr>
        <p:spPr>
          <a:xfrm>
            <a:off x="6153150" y="1196341"/>
            <a:ext cx="6038850" cy="1223010"/>
          </a:xfrm>
          <a:prstGeom prst="wedgeRoundRectCallout">
            <a:avLst>
              <a:gd name="adj1" fmla="val -49079"/>
              <a:gd name="adj2" fmla="val 6116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Hình 2 đang thể hiện hoạt động gì ở đài truy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ề</a:t>
            </a:r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hình?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8514B22-8B23-3CEC-7BF8-611E84051552}"/>
              </a:ext>
            </a:extLst>
          </p:cNvPr>
          <p:cNvSpPr/>
          <p:nvPr/>
        </p:nvSpPr>
        <p:spPr>
          <a:xfrm>
            <a:off x="6153150" y="2872741"/>
            <a:ext cx="6038850" cy="1223010"/>
          </a:xfrm>
          <a:prstGeom prst="wedgeRoundRectCallout">
            <a:avLst>
              <a:gd name="adj1" fmla="val -49079"/>
              <a:gd name="adj2" fmla="val 6116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 là người dẫn các chương trình truyền hình?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7D23FB9A-E5D7-9419-5FD3-C89B5D8B243E}"/>
              </a:ext>
            </a:extLst>
          </p:cNvPr>
          <p:cNvSpPr/>
          <p:nvPr/>
        </p:nvSpPr>
        <p:spPr>
          <a:xfrm>
            <a:off x="6153150" y="4558666"/>
            <a:ext cx="6038850" cy="1223010"/>
          </a:xfrm>
          <a:prstGeom prst="wedgeRoundRectCallout">
            <a:avLst>
              <a:gd name="adj1" fmla="val -49079"/>
              <a:gd name="adj2" fmla="val 6116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 sát kí hiệu sóng cùa đài truyền hình phát ra qua ăng ten để biết máy thu hình thu nhận các chương trình truyền hình từ đâu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ldLvl="0" animBg="1"/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49DBC-253B-59D7-EEAB-5BE2F1712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35835E-E1D1-E3A4-3EB7-0E2CE47AF3FB}"/>
              </a:ext>
            </a:extLst>
          </p:cNvPr>
          <p:cNvSpPr txBox="1"/>
          <p:nvPr/>
        </p:nvSpPr>
        <p:spPr>
          <a:xfrm>
            <a:off x="6118860" y="2008211"/>
            <a:ext cx="5282565" cy="1077218"/>
          </a:xfrm>
          <a:custGeom>
            <a:avLst/>
            <a:gdLst>
              <a:gd name="connsiteX0" fmla="*/ 0 w 5282565"/>
              <a:gd name="connsiteY0" fmla="*/ 0 h 1077218"/>
              <a:gd name="connsiteX1" fmla="*/ 5282565 w 5282565"/>
              <a:gd name="connsiteY1" fmla="*/ 0 h 1077218"/>
              <a:gd name="connsiteX2" fmla="*/ 5282565 w 5282565"/>
              <a:gd name="connsiteY2" fmla="*/ 1077218 h 1077218"/>
              <a:gd name="connsiteX3" fmla="*/ 0 w 5282565"/>
              <a:gd name="connsiteY3" fmla="*/ 1077218 h 1077218"/>
              <a:gd name="connsiteX4" fmla="*/ 0 w 5282565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2565" h="1077218" fill="none" extrusionOk="0">
                <a:moveTo>
                  <a:pt x="0" y="0"/>
                </a:moveTo>
                <a:cubicBezTo>
                  <a:pt x="1017000" y="5222"/>
                  <a:pt x="3936871" y="24918"/>
                  <a:pt x="5282565" y="0"/>
                </a:cubicBezTo>
                <a:cubicBezTo>
                  <a:pt x="5320427" y="476103"/>
                  <a:pt x="5223962" y="631043"/>
                  <a:pt x="5282565" y="1077218"/>
                </a:cubicBezTo>
                <a:cubicBezTo>
                  <a:pt x="2758969" y="912457"/>
                  <a:pt x="1952250" y="1195368"/>
                  <a:pt x="0" y="1077218"/>
                </a:cubicBezTo>
                <a:cubicBezTo>
                  <a:pt x="-64117" y="630482"/>
                  <a:pt x="88888" y="487727"/>
                  <a:pt x="0" y="0"/>
                </a:cubicBezTo>
                <a:close/>
              </a:path>
              <a:path w="5282565" h="1077218" stroke="0" extrusionOk="0">
                <a:moveTo>
                  <a:pt x="0" y="0"/>
                </a:moveTo>
                <a:cubicBezTo>
                  <a:pt x="1732936" y="11849"/>
                  <a:pt x="2906366" y="-161459"/>
                  <a:pt x="5282565" y="0"/>
                </a:cubicBezTo>
                <a:cubicBezTo>
                  <a:pt x="5334600" y="144312"/>
                  <a:pt x="5374708" y="673209"/>
                  <a:pt x="5282565" y="1077218"/>
                </a:cubicBezTo>
                <a:cubicBezTo>
                  <a:pt x="3248306" y="931358"/>
                  <a:pt x="1546246" y="998894"/>
                  <a:pt x="0" y="1077218"/>
                </a:cubicBezTo>
                <a:cubicBezTo>
                  <a:pt x="7265" y="907874"/>
                  <a:pt x="-51671" y="21952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dirty="0">
                <a:cs typeface="Arial" panose="020B0604020202020204" pitchFamily="34" charset="0"/>
              </a:rPr>
              <a:t>Các chương trình truyền hình được sản xuất ở đâu?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E1C0D6-3A2B-0232-0E52-9F504808636D}"/>
              </a:ext>
            </a:extLst>
          </p:cNvPr>
          <p:cNvSpPr txBox="1"/>
          <p:nvPr/>
        </p:nvSpPr>
        <p:spPr>
          <a:xfrm>
            <a:off x="6019173" y="4039272"/>
            <a:ext cx="5401302" cy="1569660"/>
          </a:xfrm>
          <a:custGeom>
            <a:avLst/>
            <a:gdLst>
              <a:gd name="connsiteX0" fmla="*/ 0 w 5401302"/>
              <a:gd name="connsiteY0" fmla="*/ 0 h 1569660"/>
              <a:gd name="connsiteX1" fmla="*/ 5401302 w 5401302"/>
              <a:gd name="connsiteY1" fmla="*/ 0 h 1569660"/>
              <a:gd name="connsiteX2" fmla="*/ 5401302 w 5401302"/>
              <a:gd name="connsiteY2" fmla="*/ 1569660 h 1569660"/>
              <a:gd name="connsiteX3" fmla="*/ 0 w 5401302"/>
              <a:gd name="connsiteY3" fmla="*/ 1569660 h 1569660"/>
              <a:gd name="connsiteX4" fmla="*/ 0 w 5401302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1302" h="1569660" fill="none" extrusionOk="0">
                <a:moveTo>
                  <a:pt x="0" y="0"/>
                </a:moveTo>
                <a:cubicBezTo>
                  <a:pt x="1969920" y="5222"/>
                  <a:pt x="3528816" y="24918"/>
                  <a:pt x="5401302" y="0"/>
                </a:cubicBezTo>
                <a:cubicBezTo>
                  <a:pt x="5498863" y="257633"/>
                  <a:pt x="5352911" y="890565"/>
                  <a:pt x="5401302" y="1569660"/>
                </a:cubicBezTo>
                <a:cubicBezTo>
                  <a:pt x="4471164" y="1404899"/>
                  <a:pt x="1784959" y="1687810"/>
                  <a:pt x="0" y="1569660"/>
                </a:cubicBezTo>
                <a:cubicBezTo>
                  <a:pt x="-74708" y="1232144"/>
                  <a:pt x="128259" y="683735"/>
                  <a:pt x="0" y="0"/>
                </a:cubicBezTo>
                <a:close/>
              </a:path>
              <a:path w="5401302" h="1569660" stroke="0" extrusionOk="0">
                <a:moveTo>
                  <a:pt x="0" y="0"/>
                </a:moveTo>
                <a:cubicBezTo>
                  <a:pt x="2289525" y="11849"/>
                  <a:pt x="3803926" y="-161459"/>
                  <a:pt x="5401302" y="0"/>
                </a:cubicBezTo>
                <a:cubicBezTo>
                  <a:pt x="5375414" y="662121"/>
                  <a:pt x="5470714" y="1402874"/>
                  <a:pt x="5401302" y="1569660"/>
                </a:cubicBezTo>
                <a:cubicBezTo>
                  <a:pt x="4762656" y="1423800"/>
                  <a:pt x="2139855" y="1491336"/>
                  <a:pt x="0" y="1569660"/>
                </a:cubicBezTo>
                <a:cubicBezTo>
                  <a:pt x="-36542" y="1287094"/>
                  <a:pt x="-117217" y="561160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cs typeface="Arial" panose="020B0604020202020204" pitchFamily="34" charset="0"/>
              </a:rPr>
              <a:t>Đài truyền hình là các nơi sản xuất các chương trình truyền hình.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eform: Shape 34">
            <a:extLst>
              <a:ext uri="{FF2B5EF4-FFF2-40B4-BE49-F238E27FC236}">
                <a16:creationId xmlns:a16="http://schemas.microsoft.com/office/drawing/2014/main" id="{DBFB2976-5769-60D1-8349-298A672E3732}"/>
              </a:ext>
            </a:extLst>
          </p:cNvPr>
          <p:cNvSpPr/>
          <p:nvPr/>
        </p:nvSpPr>
        <p:spPr>
          <a:xfrm>
            <a:off x="6007518" y="307335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5CB4A8-A548-82FE-F504-99788AE6D1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8216" b="-6662"/>
          <a:stretch>
            <a:fillRect/>
          </a:stretch>
        </p:blipFill>
        <p:spPr>
          <a:xfrm>
            <a:off x="4078067" y="381000"/>
            <a:ext cx="3555365" cy="12217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133C0C-5DEE-C3AD-4B76-31E7FD640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425" y="1991498"/>
            <a:ext cx="4714874" cy="322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3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B8D2C-0B44-BA37-3472-7E38F2C66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BE53DB-A2C0-758C-0006-64639AC57FE4}"/>
              </a:ext>
            </a:extLst>
          </p:cNvPr>
          <p:cNvSpPr txBox="1"/>
          <p:nvPr/>
        </p:nvSpPr>
        <p:spPr>
          <a:xfrm>
            <a:off x="2259722" y="1660635"/>
            <a:ext cx="83557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phát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sóng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đầu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tiên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của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Đài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truyền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hình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Việt</a:t>
            </a:r>
            <a:r>
              <a:rPr lang="en-US" sz="3600" b="1" dirty="0">
                <a:solidFill>
                  <a:srgbClr val="0070C0"/>
                </a:solidFill>
              </a:rPr>
              <a:t> Nam </a:t>
            </a:r>
            <a:r>
              <a:rPr lang="en-US" sz="3600" b="1" dirty="0" err="1">
                <a:solidFill>
                  <a:srgbClr val="0070C0"/>
                </a:solidFill>
              </a:rPr>
              <a:t>được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phát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thử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nghiệp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vào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ngày</a:t>
            </a:r>
            <a:r>
              <a:rPr lang="en-US" sz="3600" b="1" dirty="0">
                <a:solidFill>
                  <a:srgbClr val="0070C0"/>
                </a:solidFill>
              </a:rPr>
              <a:t> 7 </a:t>
            </a:r>
            <a:r>
              <a:rPr lang="en-US" sz="3600" b="1" dirty="0" err="1">
                <a:solidFill>
                  <a:srgbClr val="0070C0"/>
                </a:solidFill>
              </a:rPr>
              <a:t>tháng</a:t>
            </a:r>
            <a:r>
              <a:rPr lang="en-US" sz="3600" b="1" dirty="0">
                <a:solidFill>
                  <a:srgbClr val="0070C0"/>
                </a:solidFill>
              </a:rPr>
              <a:t> 9 </a:t>
            </a:r>
            <a:r>
              <a:rPr lang="en-US" sz="3600" b="1" dirty="0" err="1">
                <a:solidFill>
                  <a:srgbClr val="0070C0"/>
                </a:solidFill>
              </a:rPr>
              <a:t>năm</a:t>
            </a:r>
            <a:r>
              <a:rPr lang="en-US" sz="3600" b="1" dirty="0">
                <a:solidFill>
                  <a:srgbClr val="0070C0"/>
                </a:solidFill>
              </a:rPr>
              <a:t> 1970, </a:t>
            </a:r>
            <a:r>
              <a:rPr lang="en-US" sz="3600" b="1" dirty="0" err="1">
                <a:solidFill>
                  <a:srgbClr val="0070C0"/>
                </a:solidFill>
              </a:rPr>
              <a:t>chương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trình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gồm</a:t>
            </a:r>
            <a:r>
              <a:rPr lang="en-US" sz="3600" b="1" dirty="0">
                <a:solidFill>
                  <a:srgbClr val="0070C0"/>
                </a:solidFill>
              </a:rPr>
              <a:t> 15 </a:t>
            </a:r>
            <a:r>
              <a:rPr lang="en-US" sz="3600" b="1" dirty="0" err="1">
                <a:solidFill>
                  <a:srgbClr val="0070C0"/>
                </a:solidFill>
              </a:rPr>
              <a:t>phút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Những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bông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hoa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nhỏ</a:t>
            </a:r>
            <a:r>
              <a:rPr lang="en-US" sz="3600" b="1" dirty="0">
                <a:solidFill>
                  <a:srgbClr val="0070C0"/>
                </a:solidFill>
              </a:rPr>
              <a:t>, 15 </a:t>
            </a:r>
            <a:r>
              <a:rPr lang="en-US" sz="3600" b="1" dirty="0" err="1">
                <a:solidFill>
                  <a:srgbClr val="0070C0"/>
                </a:solidFill>
              </a:rPr>
              <a:t>phút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chương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trình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Thời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sự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và</a:t>
            </a:r>
            <a:r>
              <a:rPr lang="en-US" sz="3600" b="1" dirty="0">
                <a:solidFill>
                  <a:srgbClr val="0070C0"/>
                </a:solidFill>
              </a:rPr>
              <a:t> 30 </a:t>
            </a:r>
            <a:r>
              <a:rPr lang="en-US" sz="3600" b="1" dirty="0" err="1">
                <a:solidFill>
                  <a:srgbClr val="0070C0"/>
                </a:solidFill>
              </a:rPr>
              <a:t>phút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chương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trình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</a:rPr>
              <a:t>Ca </a:t>
            </a:r>
            <a:r>
              <a:rPr lang="en-US" sz="3600" b="1" i="1" dirty="0" err="1">
                <a:solidFill>
                  <a:srgbClr val="0070C0"/>
                </a:solidFill>
              </a:rPr>
              <a:t>nhạc</a:t>
            </a:r>
            <a:r>
              <a:rPr lang="en-US" sz="3600" b="1" dirty="0">
                <a:solidFill>
                  <a:srgbClr val="0070C0"/>
                </a:solidFill>
              </a:rPr>
              <a:t>. </a:t>
            </a:r>
            <a:r>
              <a:rPr lang="en-US" sz="3600" b="1" dirty="0" err="1">
                <a:solidFill>
                  <a:srgbClr val="0070C0"/>
                </a:solidFill>
              </a:rPr>
              <a:t>Tên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gọi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lúc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đó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của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Đài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là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Vô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tuyến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Truyền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hình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Việt</a:t>
            </a:r>
            <a:r>
              <a:rPr lang="en-US" sz="3600" b="1" dirty="0">
                <a:solidFill>
                  <a:srgbClr val="0070C0"/>
                </a:solidFill>
              </a:rPr>
              <a:t> Nam.</a:t>
            </a:r>
          </a:p>
        </p:txBody>
      </p:sp>
    </p:spTree>
    <p:extLst>
      <p:ext uri="{BB962C8B-B14F-4D97-AF65-F5344CB8AC3E}">
        <p14:creationId xmlns:p14="http://schemas.microsoft.com/office/powerpoint/2010/main" val="235823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35F70-7587-C6E3-33C4-E9F252E02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8065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任意多边形 28"/>
          <p:cNvSpPr/>
          <p:nvPr/>
        </p:nvSpPr>
        <p:spPr>
          <a:xfrm>
            <a:off x="1884680" y="998483"/>
            <a:ext cx="9266796" cy="4939861"/>
          </a:xfrm>
          <a:custGeom>
            <a:avLst/>
            <a:gdLst>
              <a:gd name="connisteX0" fmla="*/ 4025774 w 8652536"/>
              <a:gd name="connsiteY0" fmla="*/ 3336089 h 3461669"/>
              <a:gd name="connisteX1" fmla="*/ 1125094 w 8652536"/>
              <a:gd name="connsiteY1" fmla="*/ 3384349 h 3461669"/>
              <a:gd name="connisteX2" fmla="*/ 129414 w 8652536"/>
              <a:gd name="connsiteY2" fmla="*/ 2359459 h 3461669"/>
              <a:gd name="connisteX3" fmla="*/ 255144 w 8652536"/>
              <a:gd name="connsiteY3" fmla="*/ 464619 h 3461669"/>
              <a:gd name="connisteX4" fmla="*/ 1802004 w 8652536"/>
              <a:gd name="connsiteY4" fmla="*/ 434 h 3461669"/>
              <a:gd name="connisteX5" fmla="*/ 4199764 w 8652536"/>
              <a:gd name="connsiteY5" fmla="*/ 387149 h 3461669"/>
              <a:gd name="connisteX6" fmla="*/ 6974714 w 8652536"/>
              <a:gd name="connsiteY6" fmla="*/ 58219 h 3461669"/>
              <a:gd name="connisteX7" fmla="*/ 8308849 w 8652536"/>
              <a:gd name="connsiteY7" fmla="*/ 570664 h 3461669"/>
              <a:gd name="connisteX8" fmla="*/ 8599044 w 8652536"/>
              <a:gd name="connsiteY8" fmla="*/ 2194994 h 3461669"/>
              <a:gd name="connisteX9" fmla="*/ 7690359 w 8652536"/>
              <a:gd name="connsiteY9" fmla="*/ 3297354 h 3461669"/>
              <a:gd name="connisteX10" fmla="*/ 5746624 w 8652536"/>
              <a:gd name="connsiteY10" fmla="*/ 3345614 h 3461669"/>
              <a:gd name="connisteX11" fmla="*/ 4025774 w 8652536"/>
              <a:gd name="connsiteY11" fmla="*/ 3336089 h 346166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</a:cxnLst>
            <a:rect l="l" t="t" r="r" b="b"/>
            <a:pathLst>
              <a:path w="8652536" h="3461669">
                <a:moveTo>
                  <a:pt x="4025774" y="3336090"/>
                </a:moveTo>
                <a:cubicBezTo>
                  <a:pt x="3101214" y="3343710"/>
                  <a:pt x="1904239" y="3579930"/>
                  <a:pt x="1125094" y="3384350"/>
                </a:cubicBezTo>
                <a:cubicBezTo>
                  <a:pt x="345949" y="3188770"/>
                  <a:pt x="303404" y="2943660"/>
                  <a:pt x="129414" y="2359460"/>
                </a:cubicBezTo>
                <a:cubicBezTo>
                  <a:pt x="-44576" y="1775260"/>
                  <a:pt x="-79501" y="936425"/>
                  <a:pt x="255144" y="464620"/>
                </a:cubicBezTo>
                <a:cubicBezTo>
                  <a:pt x="589789" y="-7185"/>
                  <a:pt x="1013334" y="15675"/>
                  <a:pt x="1802004" y="435"/>
                </a:cubicBezTo>
                <a:cubicBezTo>
                  <a:pt x="2590674" y="-14805"/>
                  <a:pt x="3165349" y="375720"/>
                  <a:pt x="4199764" y="387150"/>
                </a:cubicBezTo>
                <a:cubicBezTo>
                  <a:pt x="5234179" y="398580"/>
                  <a:pt x="6153024" y="21390"/>
                  <a:pt x="6974714" y="58220"/>
                </a:cubicBezTo>
                <a:cubicBezTo>
                  <a:pt x="7796404" y="95050"/>
                  <a:pt x="7983729" y="143310"/>
                  <a:pt x="8308849" y="570665"/>
                </a:cubicBezTo>
                <a:cubicBezTo>
                  <a:pt x="8633969" y="998020"/>
                  <a:pt x="8722869" y="1649530"/>
                  <a:pt x="8599044" y="2194995"/>
                </a:cubicBezTo>
                <a:cubicBezTo>
                  <a:pt x="8475219" y="2740460"/>
                  <a:pt x="8260589" y="3067485"/>
                  <a:pt x="7690359" y="3297355"/>
                </a:cubicBezTo>
                <a:cubicBezTo>
                  <a:pt x="7120129" y="3527225"/>
                  <a:pt x="6479414" y="3337995"/>
                  <a:pt x="5746624" y="3345615"/>
                </a:cubicBezTo>
                <a:cubicBezTo>
                  <a:pt x="5013834" y="3353235"/>
                  <a:pt x="4950334" y="3328470"/>
                  <a:pt x="4025774" y="333609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745" y="507847"/>
            <a:ext cx="2178050" cy="2035810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ED56E1AE-343F-4635-A441-2EE7A9AE8E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514850"/>
            <a:ext cx="2343150" cy="23431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B36265-67C0-49FD-97B4-7DF9B8373B82}"/>
              </a:ext>
            </a:extLst>
          </p:cNvPr>
          <p:cNvSpPr txBox="1"/>
          <p:nvPr/>
        </p:nvSpPr>
        <p:spPr>
          <a:xfrm>
            <a:off x="2259722" y="1660635"/>
            <a:ext cx="83557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phát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sóng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đầu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tiên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của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Đài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truyền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hình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Việt</a:t>
            </a:r>
            <a:r>
              <a:rPr lang="en-US" sz="3600" b="1" dirty="0">
                <a:solidFill>
                  <a:srgbClr val="0070C0"/>
                </a:solidFill>
              </a:rPr>
              <a:t> Nam </a:t>
            </a:r>
            <a:r>
              <a:rPr lang="en-US" sz="3600" b="1" dirty="0" err="1">
                <a:solidFill>
                  <a:srgbClr val="0070C0"/>
                </a:solidFill>
              </a:rPr>
              <a:t>được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phát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thử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nghiệp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vào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ngày</a:t>
            </a:r>
            <a:r>
              <a:rPr lang="en-US" sz="3600" b="1" dirty="0">
                <a:solidFill>
                  <a:srgbClr val="0070C0"/>
                </a:solidFill>
              </a:rPr>
              <a:t> 7 </a:t>
            </a:r>
            <a:r>
              <a:rPr lang="en-US" sz="3600" b="1" dirty="0" err="1">
                <a:solidFill>
                  <a:srgbClr val="0070C0"/>
                </a:solidFill>
              </a:rPr>
              <a:t>tháng</a:t>
            </a:r>
            <a:r>
              <a:rPr lang="en-US" sz="3600" b="1" dirty="0">
                <a:solidFill>
                  <a:srgbClr val="0070C0"/>
                </a:solidFill>
              </a:rPr>
              <a:t> 9 </a:t>
            </a:r>
            <a:r>
              <a:rPr lang="en-US" sz="3600" b="1" dirty="0" err="1">
                <a:solidFill>
                  <a:srgbClr val="0070C0"/>
                </a:solidFill>
              </a:rPr>
              <a:t>năm</a:t>
            </a:r>
            <a:r>
              <a:rPr lang="en-US" sz="3600" b="1" dirty="0">
                <a:solidFill>
                  <a:srgbClr val="0070C0"/>
                </a:solidFill>
              </a:rPr>
              <a:t> 1970, </a:t>
            </a:r>
            <a:r>
              <a:rPr lang="en-US" sz="3600" b="1" dirty="0" err="1">
                <a:solidFill>
                  <a:srgbClr val="0070C0"/>
                </a:solidFill>
              </a:rPr>
              <a:t>chương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trình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gồm</a:t>
            </a:r>
            <a:r>
              <a:rPr lang="en-US" sz="3600" b="1" dirty="0">
                <a:solidFill>
                  <a:srgbClr val="0070C0"/>
                </a:solidFill>
              </a:rPr>
              <a:t> 15 </a:t>
            </a:r>
            <a:r>
              <a:rPr lang="en-US" sz="3600" b="1" dirty="0" err="1">
                <a:solidFill>
                  <a:srgbClr val="0070C0"/>
                </a:solidFill>
              </a:rPr>
              <a:t>phút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Những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bông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hoa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nhỏ</a:t>
            </a:r>
            <a:r>
              <a:rPr lang="en-US" sz="3600" b="1" dirty="0">
                <a:solidFill>
                  <a:srgbClr val="0070C0"/>
                </a:solidFill>
              </a:rPr>
              <a:t>, 15 </a:t>
            </a:r>
            <a:r>
              <a:rPr lang="en-US" sz="3600" b="1" dirty="0" err="1">
                <a:solidFill>
                  <a:srgbClr val="0070C0"/>
                </a:solidFill>
              </a:rPr>
              <a:t>phút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chương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trình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Thời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sự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và</a:t>
            </a:r>
            <a:r>
              <a:rPr lang="en-US" sz="3600" b="1" dirty="0">
                <a:solidFill>
                  <a:srgbClr val="0070C0"/>
                </a:solidFill>
              </a:rPr>
              <a:t> 30 </a:t>
            </a:r>
            <a:r>
              <a:rPr lang="en-US" sz="3600" b="1" dirty="0" err="1">
                <a:solidFill>
                  <a:srgbClr val="0070C0"/>
                </a:solidFill>
              </a:rPr>
              <a:t>phút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chương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trình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</a:rPr>
              <a:t>Ca </a:t>
            </a:r>
            <a:r>
              <a:rPr lang="en-US" sz="3600" b="1" i="1" dirty="0" err="1">
                <a:solidFill>
                  <a:srgbClr val="0070C0"/>
                </a:solidFill>
              </a:rPr>
              <a:t>nhạc</a:t>
            </a:r>
            <a:r>
              <a:rPr lang="en-US" sz="3600" b="1" dirty="0">
                <a:solidFill>
                  <a:srgbClr val="0070C0"/>
                </a:solidFill>
              </a:rPr>
              <a:t>. </a:t>
            </a:r>
            <a:r>
              <a:rPr lang="en-US" sz="3600" b="1" dirty="0" err="1">
                <a:solidFill>
                  <a:srgbClr val="0070C0"/>
                </a:solidFill>
              </a:rPr>
              <a:t>Tên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gọi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lúc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đó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của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Đài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là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Vô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tuyến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Truyền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hình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Việt</a:t>
            </a:r>
            <a:r>
              <a:rPr lang="en-US" sz="3600" b="1" dirty="0">
                <a:solidFill>
                  <a:srgbClr val="0070C0"/>
                </a:solidFill>
              </a:rPr>
              <a:t> Nam.</a:t>
            </a:r>
          </a:p>
        </p:txBody>
      </p:sp>
    </p:spTree>
    <p:extLst>
      <p:ext uri="{BB962C8B-B14F-4D97-AF65-F5344CB8AC3E}">
        <p14:creationId xmlns:p14="http://schemas.microsoft.com/office/powerpoint/2010/main" val="350395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251</Words>
  <Application>Microsoft Office PowerPoint</Application>
  <PresentationFormat>Widescreen</PresentationFormat>
  <Paragraphs>14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微软雅黑</vt:lpstr>
      <vt:lpstr>黑体</vt:lpstr>
      <vt:lpstr>Arial</vt:lpstr>
      <vt:lpstr>Calibri</vt:lpstr>
      <vt:lpstr>Calibri Light</vt:lpstr>
      <vt:lpstr>inpin heiti</vt:lpstr>
      <vt:lpstr>Times New Roman</vt:lpstr>
      <vt:lpstr>Office 主题</vt:lpstr>
      <vt:lpstr>1_Office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39</cp:revision>
  <dcterms:created xsi:type="dcterms:W3CDTF">2022-09-08T09:37:02Z</dcterms:created>
  <dcterms:modified xsi:type="dcterms:W3CDTF">2025-11-04T05:01:44Z</dcterms:modified>
</cp:coreProperties>
</file>