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6"/>
  </p:notesMasterIdLst>
  <p:sldIdLst>
    <p:sldId id="256" r:id="rId2"/>
    <p:sldId id="349" r:id="rId3"/>
    <p:sldId id="367" r:id="rId4"/>
    <p:sldId id="262" r:id="rId5"/>
  </p:sldIdLst>
  <p:sldSz cx="12161838" cy="6858000"/>
  <p:notesSz cx="6858000" cy="9144000"/>
  <p:embeddedFontLst>
    <p:embeddedFont>
      <p:font typeface="Fira Sans Extra Condensed Medium" panose="020B0604020202020204" charset="0"/>
      <p:regular r:id="rId7"/>
      <p:bold r:id="rId8"/>
      <p:italic r:id="rId9"/>
      <p:boldItalic r:id="rId10"/>
    </p:embeddedFont>
    <p:embeddedFont>
      <p:font typeface="Gloria Hallelujah" panose="020B0604020202020204" charset="0"/>
      <p:regular r:id="rId11"/>
    </p:embeddedFont>
    <p:embeddedFont>
      <p:font typeface="Raleway SemiBold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F6"/>
    <a:srgbClr val="B2F7EF"/>
    <a:srgbClr val="FE2178"/>
    <a:srgbClr val="FFE652"/>
    <a:srgbClr val="96CAA0"/>
    <a:srgbClr val="F5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31963-40AD-4E1E-9959-6DFCE9967D4C}">
  <a:tblStyle styleId="{16931963-40AD-4E1E-9959-6DFCE9967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3610" autoAdjust="0"/>
  </p:normalViewPr>
  <p:slideViewPr>
    <p:cSldViewPr snapToGrid="0">
      <p:cViewPr varScale="1">
        <p:scale>
          <a:sx n="70" d="100"/>
          <a:sy n="70" d="100"/>
        </p:scale>
        <p:origin x="9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93b7d781b5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93b7d781b5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781" y="-134838"/>
            <a:ext cx="3058504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414439" y="4196092"/>
            <a:ext cx="5537336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/>
          <p:nvPr/>
        </p:nvSpPr>
        <p:spPr>
          <a:xfrm>
            <a:off x="9824589" y="4325035"/>
            <a:ext cx="2751744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7243535" y="-461966"/>
            <a:ext cx="515716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2672" y="1650633"/>
            <a:ext cx="9316495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6118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25439" y="5016400"/>
            <a:ext cx="3310989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2394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005927" y="5489903"/>
            <a:ext cx="810825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386439" y="601815"/>
            <a:ext cx="715105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3685" y="5026056"/>
            <a:ext cx="1484317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0562" y="1008964"/>
            <a:ext cx="876109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85441" y="6305459"/>
            <a:ext cx="1004422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" name="Google Shape;46;p2"/>
          <p:cNvGrpSpPr/>
          <p:nvPr/>
        </p:nvGrpSpPr>
        <p:grpSpPr>
          <a:xfrm>
            <a:off x="11561393" y="2318030"/>
            <a:ext cx="294964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53610" y="5912082"/>
            <a:ext cx="810806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" name="Google Shape;51;p2"/>
          <p:cNvSpPr/>
          <p:nvPr/>
        </p:nvSpPr>
        <p:spPr>
          <a:xfrm rot="-6249525">
            <a:off x="1821159" y="5765749"/>
            <a:ext cx="1723575" cy="156619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" name="Google Shape;52;p2"/>
          <p:cNvGrpSpPr/>
          <p:nvPr/>
        </p:nvGrpSpPr>
        <p:grpSpPr>
          <a:xfrm>
            <a:off x="1713340" y="1017152"/>
            <a:ext cx="576760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35204" y="6130912"/>
            <a:ext cx="326429" cy="294966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56664" y="488031"/>
            <a:ext cx="622255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1" name="Google Shape;61;p2"/>
          <p:cNvGrpSpPr/>
          <p:nvPr/>
        </p:nvGrpSpPr>
        <p:grpSpPr>
          <a:xfrm>
            <a:off x="431429" y="3759130"/>
            <a:ext cx="294964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480757" y="5389822"/>
            <a:ext cx="526458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5610" y="436541"/>
            <a:ext cx="488713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0058" y="3868491"/>
            <a:ext cx="3439653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3" name="Google Shape;533;p21"/>
          <p:cNvSpPr/>
          <p:nvPr/>
        </p:nvSpPr>
        <p:spPr>
          <a:xfrm>
            <a:off x="8609475" y="5542353"/>
            <a:ext cx="3898372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4" name="Google Shape;534;p21"/>
          <p:cNvSpPr/>
          <p:nvPr/>
        </p:nvSpPr>
        <p:spPr>
          <a:xfrm>
            <a:off x="-391816" y="-106839"/>
            <a:ext cx="5393673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5" name="Google Shape;535;p21"/>
          <p:cNvSpPr/>
          <p:nvPr/>
        </p:nvSpPr>
        <p:spPr>
          <a:xfrm>
            <a:off x="7880521" y="-295733"/>
            <a:ext cx="4660522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11942" y="1011936"/>
            <a:ext cx="493775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9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6610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7508" y="4018400"/>
            <a:ext cx="3320166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20837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22335" y="4018400"/>
            <a:ext cx="3319767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05064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06761" y="4018400"/>
            <a:ext cx="3316974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11385598" y="5429217"/>
            <a:ext cx="287197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196064" y="3308150"/>
            <a:ext cx="372824" cy="336890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89949" y="6237795"/>
            <a:ext cx="1181208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19911" y="249903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8703" y="1232244"/>
            <a:ext cx="387720" cy="350347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29388" y="314092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12861" y="5886744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67090" y="-228666"/>
            <a:ext cx="4942397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5" name="Google Shape;775;p29"/>
          <p:cNvSpPr/>
          <p:nvPr/>
        </p:nvSpPr>
        <p:spPr>
          <a:xfrm flipH="1">
            <a:off x="8392729" y="4453999"/>
            <a:ext cx="4165992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29"/>
          <p:cNvSpPr/>
          <p:nvPr/>
        </p:nvSpPr>
        <p:spPr>
          <a:xfrm flipH="1">
            <a:off x="-405700" y="4668132"/>
            <a:ext cx="4657788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29"/>
          <p:cNvSpPr/>
          <p:nvPr/>
        </p:nvSpPr>
        <p:spPr>
          <a:xfrm flipH="1">
            <a:off x="-230051" y="-461966"/>
            <a:ext cx="515716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1943" y="269176"/>
            <a:ext cx="604057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0975432" y="2028966"/>
            <a:ext cx="371899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48579" y="6095818"/>
            <a:ext cx="924439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72959" y="200179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885479" y="5923262"/>
            <a:ext cx="263693" cy="284375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5875" y="5495984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0998215" y="5660185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5266" y="4065178"/>
            <a:ext cx="294951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340" y="5412084"/>
            <a:ext cx="4743077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0" name="Google Shape;800;p30"/>
          <p:cNvSpPr/>
          <p:nvPr/>
        </p:nvSpPr>
        <p:spPr>
          <a:xfrm>
            <a:off x="9403431" y="-171713"/>
            <a:ext cx="2854177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1" name="Google Shape;801;p30"/>
          <p:cNvSpPr/>
          <p:nvPr/>
        </p:nvSpPr>
        <p:spPr>
          <a:xfrm>
            <a:off x="-592596" y="-388999"/>
            <a:ext cx="6259882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2" name="Google Shape;802;p30"/>
          <p:cNvSpPr/>
          <p:nvPr/>
        </p:nvSpPr>
        <p:spPr>
          <a:xfrm>
            <a:off x="9626473" y="4042864"/>
            <a:ext cx="3175720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72995" y="4182405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64493" y="4726639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40644" y="2853906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3586" y="495825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0494" y="6049338"/>
            <a:ext cx="295696" cy="267183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67157" y="484581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60064" y="545038"/>
            <a:ext cx="578189" cy="522470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59335" y="1413561"/>
            <a:ext cx="326429" cy="294966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35871" y="6015927"/>
            <a:ext cx="773556" cy="1807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41511" y="5978894"/>
            <a:ext cx="295696" cy="267183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277527" y="3731314"/>
            <a:ext cx="3545789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7" name="Google Shape;827;p31"/>
          <p:cNvSpPr/>
          <p:nvPr/>
        </p:nvSpPr>
        <p:spPr>
          <a:xfrm flipH="1">
            <a:off x="-688944" y="5456811"/>
            <a:ext cx="4018662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8" name="Google Shape;828;p31"/>
          <p:cNvSpPr/>
          <p:nvPr/>
        </p:nvSpPr>
        <p:spPr>
          <a:xfrm flipH="1">
            <a:off x="7048548" y="-261913"/>
            <a:ext cx="5560103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9" name="Google Shape;829;p31"/>
          <p:cNvSpPr/>
          <p:nvPr/>
        </p:nvSpPr>
        <p:spPr>
          <a:xfrm flipH="1">
            <a:off x="-723172" y="-561368"/>
            <a:ext cx="4804329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0" name="Google Shape;830;p31"/>
          <p:cNvSpPr/>
          <p:nvPr/>
        </p:nvSpPr>
        <p:spPr>
          <a:xfrm>
            <a:off x="2587351" y="2802867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1" name="Google Shape;831;p31"/>
          <p:cNvSpPr/>
          <p:nvPr/>
        </p:nvSpPr>
        <p:spPr>
          <a:xfrm>
            <a:off x="2898047" y="2252567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2" name="Google Shape;832;p31"/>
          <p:cNvSpPr/>
          <p:nvPr/>
        </p:nvSpPr>
        <p:spPr>
          <a:xfrm>
            <a:off x="2354128" y="3416334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25741" y="394933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499348" y="1337251"/>
            <a:ext cx="295696" cy="267183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3421" y="5146259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0159" y="641130"/>
            <a:ext cx="578189" cy="522470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38385" y="6286178"/>
            <a:ext cx="326429" cy="294966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5948" y="327181"/>
            <a:ext cx="771642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894580" y="6155394"/>
            <a:ext cx="295696" cy="267183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959819" y="2235533"/>
            <a:ext cx="6601628" cy="1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90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959819" y="4085600"/>
            <a:ext cx="5992339" cy="50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92" name="Google Shape;92;p11"/>
          <p:cNvSpPr/>
          <p:nvPr/>
        </p:nvSpPr>
        <p:spPr>
          <a:xfrm rot="-1061612" flipH="1">
            <a:off x="-641684" y="4897035"/>
            <a:ext cx="1324897" cy="2085539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" name="Google Shape;93;p11"/>
          <p:cNvSpPr/>
          <p:nvPr/>
        </p:nvSpPr>
        <p:spPr>
          <a:xfrm rot="10800000">
            <a:off x="-419839" y="-232083"/>
            <a:ext cx="3009935" cy="118580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" name="Google Shape;94;p11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5" name="Google Shape;95;p11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" name="Google Shape;96;p11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631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171658" y="5916784"/>
            <a:ext cx="1197763" cy="796667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6"/>
          <p:cNvSpPr/>
          <p:nvPr/>
        </p:nvSpPr>
        <p:spPr>
          <a:xfrm rot="10800000">
            <a:off x="-669572" y="5724151"/>
            <a:ext cx="2486533" cy="16728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6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6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-2151508" y="-357315"/>
            <a:ext cx="3109124" cy="1223756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6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5617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7" r:id="rId3"/>
    <p:sldLayoutId id="2147483675" r:id="rId4"/>
    <p:sldLayoutId id="2147483676" r:id="rId5"/>
    <p:sldLayoutId id="2147483677" r:id="rId6"/>
    <p:sldLayoutId id="2147483682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626594" y="962590"/>
            <a:ext cx="10909273" cy="41999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956848" y="1522131"/>
            <a:ext cx="10248143" cy="2510973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</a:rPr>
              <a:t>Luyện tập</a:t>
            </a:r>
            <a:br>
              <a:rPr lang="en-US" sz="4800" b="1">
                <a:solidFill>
                  <a:srgbClr val="FF0000"/>
                </a:solidFill>
                <a:latin typeface="+mj-lt"/>
              </a:rPr>
            </a:br>
            <a:r>
              <a:rPr lang="en-US" sz="4800" b="1">
                <a:solidFill>
                  <a:srgbClr val="FF0000"/>
                </a:solidFill>
                <a:latin typeface="+mj-lt"/>
              </a:rPr>
              <a:t>Viết đoạn văn nêu tình cảm,</a:t>
            </a:r>
            <a:br>
              <a:rPr lang="en-US" sz="4800" b="1">
                <a:solidFill>
                  <a:srgbClr val="FF0000"/>
                </a:solidFill>
                <a:latin typeface="+mj-lt"/>
              </a:rPr>
            </a:br>
            <a:r>
              <a:rPr lang="en-US" sz="4800" b="1">
                <a:solidFill>
                  <a:srgbClr val="FF0000"/>
                </a:solidFill>
                <a:latin typeface="+mj-lt"/>
              </a:rPr>
              <a:t>cảm xúc đối với một người bạn</a:t>
            </a:r>
            <a:endParaRPr lang="en-US"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4425440" y="5012473"/>
            <a:ext cx="3310988" cy="891788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indent="0"/>
            <a:r>
              <a:rPr lang="en" sz="4000"/>
              <a:t>Trang 41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48584-8435-B088-CABB-7D7444956D5E}"/>
              </a:ext>
            </a:extLst>
          </p:cNvPr>
          <p:cNvSpPr txBox="1"/>
          <p:nvPr/>
        </p:nvSpPr>
        <p:spPr>
          <a:xfrm>
            <a:off x="575187" y="15766"/>
            <a:ext cx="11011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</a:rPr>
              <a:t>1</a:t>
            </a:r>
            <a:r>
              <a:rPr lang="en-US" sz="2800"/>
              <a:t>. Đọc lại câu chuyện </a:t>
            </a:r>
            <a:r>
              <a:rPr lang="en-US" sz="2800" i="1"/>
              <a:t>Tạm biệt mùa hè. </a:t>
            </a:r>
            <a:r>
              <a:rPr lang="en-US" sz="2800"/>
              <a:t>Trao đổi với bạn bè về những nội dung theo gợi ý trong bảng dưới đây: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07C856-F801-AC74-5CC3-E8245B376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27013"/>
              </p:ext>
            </p:extLst>
          </p:nvPr>
        </p:nvGraphicFramePr>
        <p:xfrm>
          <a:off x="575187" y="986268"/>
          <a:ext cx="11280483" cy="5624376"/>
        </p:xfrm>
        <a:graphic>
          <a:graphicData uri="http://schemas.openxmlformats.org/drawingml/2006/table">
            <a:tbl>
              <a:tblPr firstRow="1" bandRow="1">
                <a:tableStyleId>{16931963-40AD-4E1E-9959-6DFCE9967D4C}</a:tableStyleId>
              </a:tblPr>
              <a:tblGrid>
                <a:gridCol w="3161241">
                  <a:extLst>
                    <a:ext uri="{9D8B030D-6E8A-4147-A177-3AD203B41FA5}">
                      <a16:colId xmlns:a16="http://schemas.microsoft.com/office/drawing/2014/main" val="2203206634"/>
                    </a:ext>
                  </a:extLst>
                </a:gridCol>
                <a:gridCol w="2790496">
                  <a:extLst>
                    <a:ext uri="{9D8B030D-6E8A-4147-A177-3AD203B41FA5}">
                      <a16:colId xmlns:a16="http://schemas.microsoft.com/office/drawing/2014/main" val="3367350446"/>
                    </a:ext>
                  </a:extLst>
                </a:gridCol>
                <a:gridCol w="5328746">
                  <a:extLst>
                    <a:ext uri="{9D8B030D-6E8A-4147-A177-3AD203B41FA5}">
                      <a16:colId xmlns:a16="http://schemas.microsoft.com/office/drawing/2014/main" val="1859004841"/>
                    </a:ext>
                  </a:extLst>
                </a:gridCol>
              </a:tblGrid>
              <a:tr h="112631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Những việc làm </a:t>
                      </a:r>
                    </a:p>
                    <a:p>
                      <a:pPr algn="ctr"/>
                      <a:r>
                        <a:rPr lang="en-US" sz="2800" b="1"/>
                        <a:t>của Diệu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Suy nghĩ, cảm xúc của Diệu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Suy nghĩ, cảm xúc của em về việc làm của Diệu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79162"/>
                  </a:ext>
                </a:extLst>
              </a:tr>
              <a:tr h="1389105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vào vườn hái quả cùng mẹ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Thích thú và hào hứng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- Diệu là cô bé chăm làm,…</a:t>
                      </a:r>
                    </a:p>
                    <a:p>
                      <a:pPr algn="just"/>
                      <a:r>
                        <a:rPr lang="en-US" sz="2400"/>
                        <a:t>- Diệu biết quan tâm, giúp đỡ mẹ,…</a:t>
                      </a:r>
                    </a:p>
                    <a:p>
                      <a:pPr algn="just"/>
                      <a:r>
                        <a:rPr lang="en-US" sz="2400"/>
                        <a:t>- Diệu thật tình cảm, thật đáng yêu,…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98766"/>
                  </a:ext>
                </a:extLst>
              </a:tr>
              <a:tr h="1389105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đến thăm bà cụ Khởi và trò chuyện với bà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Diệu thấy bà kể chuyện rất hay, Diệu rất thich nghe bà kể chuyện.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là cô bé thân thiện, dễ rung động, gần gũi với hàng xóm, quý mến người già,…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157681"/>
                  </a:ext>
                </a:extLst>
              </a:tr>
              <a:tr h="1389105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ra chợ cùng mẹ và gặp được nhiều người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yêu mọi người.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Diệu rất chịu khó quan sát cuộc sống xunh quanh, là cô bé biết yêu thương mọi người (cả những người Diệu chưa quen biết).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216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CD1C7DA-0F68-A1DC-2E42-406E769D25E4}"/>
              </a:ext>
            </a:extLst>
          </p:cNvPr>
          <p:cNvSpPr/>
          <p:nvPr/>
        </p:nvSpPr>
        <p:spPr>
          <a:xfrm>
            <a:off x="3808701" y="2411010"/>
            <a:ext cx="2651760" cy="749968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F020B-2B94-4113-CFD8-9B35D0125826}"/>
              </a:ext>
            </a:extLst>
          </p:cNvPr>
          <p:cNvSpPr/>
          <p:nvPr/>
        </p:nvSpPr>
        <p:spPr>
          <a:xfrm>
            <a:off x="6639617" y="2225972"/>
            <a:ext cx="5029200" cy="1130969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BF75E-CFBC-4EA9-F938-5D0E0A8FE55B}"/>
              </a:ext>
            </a:extLst>
          </p:cNvPr>
          <p:cNvSpPr/>
          <p:nvPr/>
        </p:nvSpPr>
        <p:spPr>
          <a:xfrm>
            <a:off x="3792108" y="3545020"/>
            <a:ext cx="2651760" cy="1463040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BAF91-AF38-66EF-705D-B0524CE64CA9}"/>
              </a:ext>
            </a:extLst>
          </p:cNvPr>
          <p:cNvSpPr/>
          <p:nvPr/>
        </p:nvSpPr>
        <p:spPr>
          <a:xfrm>
            <a:off x="6607774" y="3661831"/>
            <a:ext cx="5151089" cy="1260872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515FD9-0383-CCB8-9F0A-5D65032A08A5}"/>
              </a:ext>
            </a:extLst>
          </p:cNvPr>
          <p:cNvSpPr/>
          <p:nvPr/>
        </p:nvSpPr>
        <p:spPr>
          <a:xfrm>
            <a:off x="3851219" y="5388488"/>
            <a:ext cx="2544523" cy="824965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B3E02-9FDF-4920-A947-B676BBE6A34D}"/>
              </a:ext>
            </a:extLst>
          </p:cNvPr>
          <p:cNvSpPr/>
          <p:nvPr/>
        </p:nvSpPr>
        <p:spPr>
          <a:xfrm>
            <a:off x="6607774" y="5094900"/>
            <a:ext cx="5151089" cy="1463040"/>
          </a:xfrm>
          <a:prstGeom prst="rect">
            <a:avLst/>
          </a:prstGeom>
          <a:solidFill>
            <a:srgbClr val="F4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48584-8435-B088-CABB-7D7444956D5E}"/>
              </a:ext>
            </a:extLst>
          </p:cNvPr>
          <p:cNvSpPr txBox="1"/>
          <p:nvPr/>
        </p:nvSpPr>
        <p:spPr>
          <a:xfrm>
            <a:off x="575187" y="392514"/>
            <a:ext cx="11011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2</a:t>
            </a:r>
            <a:r>
              <a:rPr lang="en-US" sz="3200"/>
              <a:t>. Nói về tình cảm, cảm xúc của em đối với một người bạn mà em yêu quý.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CD435-8587-EFB5-8C83-89FDAAA0A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0723" t="30748" r="25851" b="32592"/>
          <a:stretch/>
        </p:blipFill>
        <p:spPr>
          <a:xfrm>
            <a:off x="977462" y="1496946"/>
            <a:ext cx="10468304" cy="49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1"/>
          <p:cNvSpPr/>
          <p:nvPr/>
        </p:nvSpPr>
        <p:spPr>
          <a:xfrm>
            <a:off x="5573491" y="2254515"/>
            <a:ext cx="173055" cy="173878"/>
          </a:xfrm>
          <a:custGeom>
            <a:avLst/>
            <a:gdLst/>
            <a:ahLst/>
            <a:cxnLst/>
            <a:rect l="l" t="t" r="r" b="b"/>
            <a:pathLst>
              <a:path w="2525" h="2537" extrusionOk="0">
                <a:moveTo>
                  <a:pt x="1263" y="0"/>
                </a:moveTo>
                <a:cubicBezTo>
                  <a:pt x="560" y="0"/>
                  <a:pt x="0" y="572"/>
                  <a:pt x="0" y="1274"/>
                </a:cubicBezTo>
                <a:cubicBezTo>
                  <a:pt x="0" y="1965"/>
                  <a:pt x="560" y="2536"/>
                  <a:pt x="1263" y="2536"/>
                </a:cubicBezTo>
                <a:cubicBezTo>
                  <a:pt x="1965" y="2536"/>
                  <a:pt x="2525" y="1965"/>
                  <a:pt x="2525" y="1274"/>
                </a:cubicBezTo>
                <a:cubicBezTo>
                  <a:pt x="2525" y="572"/>
                  <a:pt x="1965" y="0"/>
                  <a:pt x="1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0" name="Google Shape;640;p21"/>
          <p:cNvSpPr/>
          <p:nvPr/>
        </p:nvSpPr>
        <p:spPr>
          <a:xfrm>
            <a:off x="5573491" y="5453089"/>
            <a:ext cx="173055" cy="173055"/>
          </a:xfrm>
          <a:custGeom>
            <a:avLst/>
            <a:gdLst/>
            <a:ahLst/>
            <a:cxnLst/>
            <a:rect l="l" t="t" r="r" b="b"/>
            <a:pathLst>
              <a:path w="2525" h="2525" extrusionOk="0">
                <a:moveTo>
                  <a:pt x="1263" y="1"/>
                </a:moveTo>
                <a:cubicBezTo>
                  <a:pt x="560" y="1"/>
                  <a:pt x="0" y="560"/>
                  <a:pt x="0" y="1263"/>
                </a:cubicBezTo>
                <a:cubicBezTo>
                  <a:pt x="0" y="1965"/>
                  <a:pt x="560" y="2525"/>
                  <a:pt x="1263" y="2525"/>
                </a:cubicBezTo>
                <a:cubicBezTo>
                  <a:pt x="1965" y="2525"/>
                  <a:pt x="2525" y="1965"/>
                  <a:pt x="2525" y="1263"/>
                </a:cubicBezTo>
                <a:cubicBezTo>
                  <a:pt x="2525" y="560"/>
                  <a:pt x="1965" y="1"/>
                  <a:pt x="12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1" name="Google Shape;641;p21"/>
          <p:cNvSpPr/>
          <p:nvPr/>
        </p:nvSpPr>
        <p:spPr>
          <a:xfrm>
            <a:off x="16299527" y="1909330"/>
            <a:ext cx="1318783" cy="1318715"/>
          </a:xfrm>
          <a:custGeom>
            <a:avLst/>
            <a:gdLst/>
            <a:ahLst/>
            <a:cxnLst/>
            <a:rect l="l" t="t" r="r" b="b"/>
            <a:pathLst>
              <a:path w="19242" h="19241" extrusionOk="0">
                <a:moveTo>
                  <a:pt x="9621" y="0"/>
                </a:moveTo>
                <a:cubicBezTo>
                  <a:pt x="4311" y="0"/>
                  <a:pt x="1" y="4310"/>
                  <a:pt x="1" y="9621"/>
                </a:cubicBezTo>
                <a:cubicBezTo>
                  <a:pt x="1" y="14943"/>
                  <a:pt x="4311" y="19241"/>
                  <a:pt x="9621" y="19241"/>
                </a:cubicBezTo>
                <a:cubicBezTo>
                  <a:pt x="14931" y="19241"/>
                  <a:pt x="19241" y="14943"/>
                  <a:pt x="19241" y="9621"/>
                </a:cubicBezTo>
                <a:cubicBezTo>
                  <a:pt x="19241" y="4310"/>
                  <a:pt x="14931" y="0"/>
                  <a:pt x="96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2" name="Google Shape;642;p21"/>
          <p:cNvSpPr/>
          <p:nvPr/>
        </p:nvSpPr>
        <p:spPr>
          <a:xfrm>
            <a:off x="16958814" y="1909329"/>
            <a:ext cx="359132" cy="659391"/>
          </a:xfrm>
          <a:custGeom>
            <a:avLst/>
            <a:gdLst/>
            <a:ahLst/>
            <a:cxnLst/>
            <a:rect l="l" t="t" r="r" b="b"/>
            <a:pathLst>
              <a:path w="5240" h="9621" extrusionOk="0">
                <a:moveTo>
                  <a:pt x="1" y="0"/>
                </a:moveTo>
                <a:lnTo>
                  <a:pt x="1" y="9621"/>
                </a:lnTo>
                <a:lnTo>
                  <a:pt x="5240" y="1548"/>
                </a:lnTo>
                <a:cubicBezTo>
                  <a:pt x="3728" y="572"/>
                  <a:pt x="1930" y="0"/>
                  <a:pt x="1" y="0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3" name="Google Shape;643;p21"/>
          <p:cNvSpPr/>
          <p:nvPr/>
        </p:nvSpPr>
        <p:spPr>
          <a:xfrm>
            <a:off x="7229934" y="1909314"/>
            <a:ext cx="4353012" cy="980966"/>
          </a:xfrm>
          <a:custGeom>
            <a:avLst/>
            <a:gdLst/>
            <a:ahLst/>
            <a:cxnLst/>
            <a:rect l="l" t="t" r="r" b="b"/>
            <a:pathLst>
              <a:path w="45078" h="14313" extrusionOk="0">
                <a:moveTo>
                  <a:pt x="0" y="1"/>
                </a:moveTo>
                <a:lnTo>
                  <a:pt x="0" y="656"/>
                </a:lnTo>
                <a:lnTo>
                  <a:pt x="42029" y="656"/>
                </a:lnTo>
                <a:cubicBezTo>
                  <a:pt x="43339" y="656"/>
                  <a:pt x="44422" y="1680"/>
                  <a:pt x="44422" y="2930"/>
                </a:cubicBezTo>
                <a:lnTo>
                  <a:pt x="44422" y="11383"/>
                </a:lnTo>
                <a:cubicBezTo>
                  <a:pt x="44422" y="12645"/>
                  <a:pt x="43339" y="13669"/>
                  <a:pt x="42029" y="13669"/>
                </a:cubicBezTo>
                <a:lnTo>
                  <a:pt x="0" y="13669"/>
                </a:lnTo>
                <a:lnTo>
                  <a:pt x="0" y="14312"/>
                </a:lnTo>
                <a:lnTo>
                  <a:pt x="42029" y="14312"/>
                </a:lnTo>
                <a:cubicBezTo>
                  <a:pt x="43708" y="14312"/>
                  <a:pt x="45077" y="13002"/>
                  <a:pt x="45077" y="11383"/>
                </a:cubicBezTo>
                <a:lnTo>
                  <a:pt x="45077" y="2942"/>
                </a:lnTo>
                <a:cubicBezTo>
                  <a:pt x="45077" y="1322"/>
                  <a:pt x="43708" y="1"/>
                  <a:pt x="420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4" name="Google Shape;644;p21"/>
          <p:cNvSpPr/>
          <p:nvPr/>
        </p:nvSpPr>
        <p:spPr>
          <a:xfrm>
            <a:off x="7229934" y="3449868"/>
            <a:ext cx="4356717" cy="981788"/>
          </a:xfrm>
          <a:custGeom>
            <a:avLst/>
            <a:gdLst/>
            <a:ahLst/>
            <a:cxnLst/>
            <a:rect l="l" t="t" r="r" b="b"/>
            <a:pathLst>
              <a:path w="45078" h="14325" extrusionOk="0">
                <a:moveTo>
                  <a:pt x="0" y="1"/>
                </a:moveTo>
                <a:lnTo>
                  <a:pt x="0" y="656"/>
                </a:lnTo>
                <a:lnTo>
                  <a:pt x="42029" y="656"/>
                </a:lnTo>
                <a:cubicBezTo>
                  <a:pt x="43339" y="656"/>
                  <a:pt x="44422" y="1680"/>
                  <a:pt x="44422" y="2942"/>
                </a:cubicBezTo>
                <a:lnTo>
                  <a:pt x="44422" y="11383"/>
                </a:lnTo>
                <a:cubicBezTo>
                  <a:pt x="44422" y="12645"/>
                  <a:pt x="43339" y="13669"/>
                  <a:pt x="42029" y="13669"/>
                </a:cubicBezTo>
                <a:lnTo>
                  <a:pt x="0" y="13669"/>
                </a:lnTo>
                <a:lnTo>
                  <a:pt x="0" y="14324"/>
                </a:lnTo>
                <a:lnTo>
                  <a:pt x="42029" y="14324"/>
                </a:lnTo>
                <a:cubicBezTo>
                  <a:pt x="43708" y="14324"/>
                  <a:pt x="45077" y="13002"/>
                  <a:pt x="45077" y="11383"/>
                </a:cubicBezTo>
                <a:lnTo>
                  <a:pt x="45077" y="2942"/>
                </a:lnTo>
                <a:cubicBezTo>
                  <a:pt x="45077" y="1322"/>
                  <a:pt x="43708" y="1"/>
                  <a:pt x="420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5" name="Google Shape;645;p21"/>
          <p:cNvSpPr/>
          <p:nvPr/>
        </p:nvSpPr>
        <p:spPr>
          <a:xfrm>
            <a:off x="7212801" y="4995356"/>
            <a:ext cx="4372762" cy="971097"/>
          </a:xfrm>
          <a:custGeom>
            <a:avLst/>
            <a:gdLst/>
            <a:ahLst/>
            <a:cxnLst/>
            <a:rect l="l" t="t" r="r" b="b"/>
            <a:pathLst>
              <a:path w="45244" h="14169" extrusionOk="0">
                <a:moveTo>
                  <a:pt x="250" y="0"/>
                </a:moveTo>
                <a:cubicBezTo>
                  <a:pt x="119" y="0"/>
                  <a:pt x="0" y="119"/>
                  <a:pt x="0" y="250"/>
                </a:cubicBezTo>
                <a:cubicBezTo>
                  <a:pt x="0" y="393"/>
                  <a:pt x="119" y="512"/>
                  <a:pt x="250" y="512"/>
                </a:cubicBezTo>
                <a:lnTo>
                  <a:pt x="42279" y="512"/>
                </a:lnTo>
                <a:cubicBezTo>
                  <a:pt x="43637" y="512"/>
                  <a:pt x="44744" y="1560"/>
                  <a:pt x="44744" y="2858"/>
                </a:cubicBezTo>
                <a:lnTo>
                  <a:pt x="44744" y="11311"/>
                </a:lnTo>
                <a:cubicBezTo>
                  <a:pt x="44744" y="12609"/>
                  <a:pt x="43637" y="13669"/>
                  <a:pt x="42279" y="13669"/>
                </a:cubicBezTo>
                <a:lnTo>
                  <a:pt x="250" y="13669"/>
                </a:lnTo>
                <a:cubicBezTo>
                  <a:pt x="119" y="13669"/>
                  <a:pt x="0" y="13788"/>
                  <a:pt x="0" y="13919"/>
                </a:cubicBezTo>
                <a:cubicBezTo>
                  <a:pt x="0" y="14061"/>
                  <a:pt x="119" y="14169"/>
                  <a:pt x="250" y="14169"/>
                </a:cubicBezTo>
                <a:lnTo>
                  <a:pt x="42279" y="14169"/>
                </a:lnTo>
                <a:cubicBezTo>
                  <a:pt x="43910" y="14169"/>
                  <a:pt x="45244" y="12895"/>
                  <a:pt x="45244" y="11311"/>
                </a:cubicBezTo>
                <a:lnTo>
                  <a:pt x="45244" y="2858"/>
                </a:lnTo>
                <a:cubicBezTo>
                  <a:pt x="45244" y="1286"/>
                  <a:pt x="43910" y="0"/>
                  <a:pt x="42279" y="0"/>
                </a:cubicBezTo>
                <a:close/>
              </a:path>
            </a:pathLst>
          </a:custGeom>
          <a:solidFill>
            <a:srgbClr val="FE217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6" name="Google Shape;646;p21"/>
          <p:cNvSpPr/>
          <p:nvPr/>
        </p:nvSpPr>
        <p:spPr>
          <a:xfrm>
            <a:off x="5573491" y="3838313"/>
            <a:ext cx="173055" cy="173878"/>
          </a:xfrm>
          <a:custGeom>
            <a:avLst/>
            <a:gdLst/>
            <a:ahLst/>
            <a:cxnLst/>
            <a:rect l="l" t="t" r="r" b="b"/>
            <a:pathLst>
              <a:path w="2525" h="2537" extrusionOk="0">
                <a:moveTo>
                  <a:pt x="1263" y="0"/>
                </a:moveTo>
                <a:cubicBezTo>
                  <a:pt x="560" y="0"/>
                  <a:pt x="0" y="572"/>
                  <a:pt x="0" y="1274"/>
                </a:cubicBezTo>
                <a:cubicBezTo>
                  <a:pt x="0" y="1965"/>
                  <a:pt x="560" y="2536"/>
                  <a:pt x="1263" y="2536"/>
                </a:cubicBezTo>
                <a:cubicBezTo>
                  <a:pt x="1965" y="2536"/>
                  <a:pt x="2525" y="1965"/>
                  <a:pt x="2525" y="1274"/>
                </a:cubicBezTo>
                <a:cubicBezTo>
                  <a:pt x="2525" y="572"/>
                  <a:pt x="1965" y="0"/>
                  <a:pt x="12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47" name="Google Shape;647;p21"/>
          <p:cNvSpPr txBox="1">
            <a:spLocks noGrp="1"/>
          </p:cNvSpPr>
          <p:nvPr>
            <p:ph type="subTitle" idx="4294967295"/>
          </p:nvPr>
        </p:nvSpPr>
        <p:spPr>
          <a:xfrm>
            <a:off x="7445498" y="2136050"/>
            <a:ext cx="3909687" cy="5274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2128"/>
              </a:spcAft>
              <a:buNone/>
            </a:pPr>
            <a:r>
              <a:rPr lang="en-US" sz="2000">
                <a:latin typeface="+mj-lt"/>
              </a:rPr>
              <a:t>Em muốn nói về tình cảm, cảm xúc của em đối với bạn nào?</a:t>
            </a:r>
            <a:endParaRPr sz="2000">
              <a:latin typeface="+mj-lt"/>
            </a:endParaRPr>
          </a:p>
        </p:txBody>
      </p:sp>
      <p:sp>
        <p:nvSpPr>
          <p:cNvPr id="648" name="Google Shape;648;p21"/>
          <p:cNvSpPr txBox="1">
            <a:spLocks noGrp="1"/>
          </p:cNvSpPr>
          <p:nvPr>
            <p:ph type="subTitle" idx="4294967295"/>
          </p:nvPr>
        </p:nvSpPr>
        <p:spPr>
          <a:xfrm>
            <a:off x="7519368" y="3677016"/>
            <a:ext cx="3835817" cy="5274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2128"/>
              </a:spcAft>
              <a:buNone/>
            </a:pPr>
            <a:r>
              <a:rPr lang="en" sz="2000">
                <a:latin typeface="+mj-lt"/>
              </a:rPr>
              <a:t>Bạn đó có điểm gì khiến em yêu quý?</a:t>
            </a:r>
            <a:endParaRPr sz="2000">
              <a:latin typeface="+mj-lt"/>
            </a:endParaRPr>
          </a:p>
        </p:txBody>
      </p:sp>
      <p:sp>
        <p:nvSpPr>
          <p:cNvPr id="653" name="Google Shape;653;p21"/>
          <p:cNvSpPr txBox="1">
            <a:spLocks noGrp="1"/>
          </p:cNvSpPr>
          <p:nvPr>
            <p:ph type="subTitle" idx="4294967295"/>
          </p:nvPr>
        </p:nvSpPr>
        <p:spPr>
          <a:xfrm flipH="1">
            <a:off x="16564097" y="2339454"/>
            <a:ext cx="789642" cy="4584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2128"/>
              </a:spcAft>
              <a:buNone/>
            </a:pPr>
            <a:r>
              <a:rPr lang="en" sz="33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90%</a:t>
            </a:r>
            <a:endParaRPr sz="3325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8" name="Google Shape;658;p21"/>
          <p:cNvSpPr/>
          <p:nvPr/>
        </p:nvSpPr>
        <p:spPr>
          <a:xfrm>
            <a:off x="4403356" y="2324693"/>
            <a:ext cx="1260047" cy="458648"/>
          </a:xfrm>
          <a:custGeom>
            <a:avLst/>
            <a:gdLst/>
            <a:ahLst/>
            <a:cxnLst/>
            <a:rect l="l" t="t" r="r" b="b"/>
            <a:pathLst>
              <a:path w="18385" h="6692" extrusionOk="0">
                <a:moveTo>
                  <a:pt x="8145" y="0"/>
                </a:moveTo>
                <a:cubicBezTo>
                  <a:pt x="7002" y="0"/>
                  <a:pt x="5918" y="441"/>
                  <a:pt x="5109" y="1250"/>
                </a:cubicBezTo>
                <a:lnTo>
                  <a:pt x="96" y="6275"/>
                </a:lnTo>
                <a:cubicBezTo>
                  <a:pt x="1" y="6370"/>
                  <a:pt x="1" y="6525"/>
                  <a:pt x="96" y="6620"/>
                </a:cubicBezTo>
                <a:cubicBezTo>
                  <a:pt x="144" y="6668"/>
                  <a:pt x="203" y="6691"/>
                  <a:pt x="263" y="6691"/>
                </a:cubicBezTo>
                <a:cubicBezTo>
                  <a:pt x="322" y="6691"/>
                  <a:pt x="394" y="6668"/>
                  <a:pt x="441" y="6620"/>
                </a:cubicBezTo>
                <a:lnTo>
                  <a:pt x="5454" y="1596"/>
                </a:lnTo>
                <a:cubicBezTo>
                  <a:pt x="6168" y="881"/>
                  <a:pt x="7133" y="488"/>
                  <a:pt x="8145" y="488"/>
                </a:cubicBezTo>
                <a:lnTo>
                  <a:pt x="18146" y="488"/>
                </a:lnTo>
                <a:cubicBezTo>
                  <a:pt x="18277" y="488"/>
                  <a:pt x="18384" y="381"/>
                  <a:pt x="18384" y="250"/>
                </a:cubicBezTo>
                <a:cubicBezTo>
                  <a:pt x="18384" y="107"/>
                  <a:pt x="18277" y="0"/>
                  <a:pt x="18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59" name="Google Shape;659;p21"/>
          <p:cNvSpPr/>
          <p:nvPr/>
        </p:nvSpPr>
        <p:spPr>
          <a:xfrm>
            <a:off x="4403356" y="5098155"/>
            <a:ext cx="1260047" cy="458648"/>
          </a:xfrm>
          <a:custGeom>
            <a:avLst/>
            <a:gdLst/>
            <a:ahLst/>
            <a:cxnLst/>
            <a:rect l="l" t="t" r="r" b="b"/>
            <a:pathLst>
              <a:path w="18385" h="6692" extrusionOk="0">
                <a:moveTo>
                  <a:pt x="269" y="0"/>
                </a:moveTo>
                <a:cubicBezTo>
                  <a:pt x="206" y="0"/>
                  <a:pt x="144" y="24"/>
                  <a:pt x="96" y="72"/>
                </a:cubicBezTo>
                <a:cubicBezTo>
                  <a:pt x="1" y="167"/>
                  <a:pt x="1" y="322"/>
                  <a:pt x="96" y="417"/>
                </a:cubicBezTo>
                <a:lnTo>
                  <a:pt x="5109" y="5430"/>
                </a:lnTo>
                <a:cubicBezTo>
                  <a:pt x="5918" y="6239"/>
                  <a:pt x="7002" y="6692"/>
                  <a:pt x="8145" y="6692"/>
                </a:cubicBezTo>
                <a:lnTo>
                  <a:pt x="18146" y="6692"/>
                </a:lnTo>
                <a:cubicBezTo>
                  <a:pt x="18277" y="6692"/>
                  <a:pt x="18384" y="6573"/>
                  <a:pt x="18384" y="6442"/>
                </a:cubicBezTo>
                <a:cubicBezTo>
                  <a:pt x="18384" y="6311"/>
                  <a:pt x="18277" y="6204"/>
                  <a:pt x="18146" y="6204"/>
                </a:cubicBezTo>
                <a:lnTo>
                  <a:pt x="8145" y="6204"/>
                </a:lnTo>
                <a:cubicBezTo>
                  <a:pt x="7133" y="6204"/>
                  <a:pt x="6168" y="5811"/>
                  <a:pt x="5454" y="5084"/>
                </a:cubicBezTo>
                <a:lnTo>
                  <a:pt x="441" y="72"/>
                </a:lnTo>
                <a:cubicBezTo>
                  <a:pt x="394" y="24"/>
                  <a:pt x="331" y="0"/>
                  <a:pt x="26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660" name="Google Shape;660;p21"/>
          <p:cNvSpPr/>
          <p:nvPr/>
        </p:nvSpPr>
        <p:spPr>
          <a:xfrm>
            <a:off x="4643290" y="3908490"/>
            <a:ext cx="1020101" cy="33514"/>
          </a:xfrm>
          <a:custGeom>
            <a:avLst/>
            <a:gdLst/>
            <a:ahLst/>
            <a:cxnLst/>
            <a:rect l="l" t="t" r="r" b="b"/>
            <a:pathLst>
              <a:path w="14884" h="489" extrusionOk="0">
                <a:moveTo>
                  <a:pt x="238" y="0"/>
                </a:moveTo>
                <a:cubicBezTo>
                  <a:pt x="108" y="0"/>
                  <a:pt x="0" y="107"/>
                  <a:pt x="0" y="250"/>
                </a:cubicBezTo>
                <a:cubicBezTo>
                  <a:pt x="0" y="381"/>
                  <a:pt x="108" y="488"/>
                  <a:pt x="238" y="488"/>
                </a:cubicBezTo>
                <a:lnTo>
                  <a:pt x="14645" y="488"/>
                </a:lnTo>
                <a:cubicBezTo>
                  <a:pt x="14776" y="488"/>
                  <a:pt x="14883" y="381"/>
                  <a:pt x="14883" y="250"/>
                </a:cubicBezTo>
                <a:cubicBezTo>
                  <a:pt x="14883" y="107"/>
                  <a:pt x="14776" y="0"/>
                  <a:pt x="146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10BA8-25FC-9590-CEE0-BEE8B1BAC6A9}"/>
              </a:ext>
            </a:extLst>
          </p:cNvPr>
          <p:cNvGrpSpPr/>
          <p:nvPr/>
        </p:nvGrpSpPr>
        <p:grpSpPr>
          <a:xfrm>
            <a:off x="-342419" y="1597378"/>
            <a:ext cx="4688771" cy="4688771"/>
            <a:chOff x="555356" y="1813507"/>
            <a:chExt cx="4688771" cy="4688771"/>
          </a:xfrm>
        </p:grpSpPr>
        <p:sp>
          <p:nvSpPr>
            <p:cNvPr id="664" name="Google Shape;664;p21"/>
            <p:cNvSpPr/>
            <p:nvPr/>
          </p:nvSpPr>
          <p:spPr>
            <a:xfrm>
              <a:off x="1571497" y="2713939"/>
              <a:ext cx="2886024" cy="2886023"/>
            </a:xfrm>
            <a:custGeom>
              <a:avLst/>
              <a:gdLst/>
              <a:ahLst/>
              <a:cxnLst/>
              <a:rect l="l" t="t" r="r" b="b"/>
              <a:pathLst>
                <a:path w="47661" h="47661" extrusionOk="0">
                  <a:moveTo>
                    <a:pt x="23825" y="0"/>
                  </a:moveTo>
                  <a:cubicBezTo>
                    <a:pt x="10668" y="0"/>
                    <a:pt x="0" y="10668"/>
                    <a:pt x="0" y="23824"/>
                  </a:cubicBezTo>
                  <a:cubicBezTo>
                    <a:pt x="0" y="36993"/>
                    <a:pt x="10668" y="47661"/>
                    <a:pt x="23825" y="47661"/>
                  </a:cubicBezTo>
                  <a:cubicBezTo>
                    <a:pt x="36981" y="47661"/>
                    <a:pt x="47661" y="36993"/>
                    <a:pt x="47661" y="23824"/>
                  </a:cubicBezTo>
                  <a:cubicBezTo>
                    <a:pt x="47661" y="10668"/>
                    <a:pt x="36981" y="0"/>
                    <a:pt x="23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66" name="Google Shape;666;p21"/>
            <p:cNvSpPr/>
            <p:nvPr/>
          </p:nvSpPr>
          <p:spPr>
            <a:xfrm rot="5400000" flipH="1">
              <a:off x="555356" y="1813507"/>
              <a:ext cx="4688771" cy="4688771"/>
            </a:xfrm>
            <a:prstGeom prst="blockArc">
              <a:avLst>
                <a:gd name="adj1" fmla="val 10775262"/>
                <a:gd name="adj2" fmla="val 25083"/>
                <a:gd name="adj3" fmla="val 6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67" name="Google Shape;667;p21"/>
            <p:cNvSpPr/>
            <p:nvPr/>
          </p:nvSpPr>
          <p:spPr>
            <a:xfrm rot="5400000" flipH="1">
              <a:off x="1056347" y="2287132"/>
              <a:ext cx="3693240" cy="3693240"/>
            </a:xfrm>
            <a:prstGeom prst="blockArc">
              <a:avLst>
                <a:gd name="adj1" fmla="val 10744979"/>
                <a:gd name="adj2" fmla="val 46670"/>
                <a:gd name="adj3" fmla="val 85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68" name="Google Shape;668;p21"/>
            <p:cNvSpPr/>
            <p:nvPr/>
          </p:nvSpPr>
          <p:spPr>
            <a:xfrm rot="5400000" flipH="1">
              <a:off x="780714" y="2034359"/>
              <a:ext cx="4231904" cy="4231904"/>
            </a:xfrm>
            <a:prstGeom prst="blockArc">
              <a:avLst>
                <a:gd name="adj1" fmla="val 10775262"/>
                <a:gd name="adj2" fmla="val 25083"/>
                <a:gd name="adj3" fmla="val 62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8ED6F93-DFA0-576B-356E-921DDD0B7F94}"/>
              </a:ext>
            </a:extLst>
          </p:cNvPr>
          <p:cNvSpPr/>
          <p:nvPr/>
        </p:nvSpPr>
        <p:spPr>
          <a:xfrm>
            <a:off x="5888408" y="1681087"/>
            <a:ext cx="1359732" cy="1359732"/>
          </a:xfrm>
          <a:prstGeom prst="ellipse">
            <a:avLst/>
          </a:prstGeom>
          <a:solidFill>
            <a:srgbClr val="FFE6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69128-171B-BF4C-C319-CD11F2A10620}"/>
              </a:ext>
            </a:extLst>
          </p:cNvPr>
          <p:cNvSpPr txBox="1"/>
          <p:nvPr/>
        </p:nvSpPr>
        <p:spPr>
          <a:xfrm>
            <a:off x="575187" y="234854"/>
            <a:ext cx="11011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3</a:t>
            </a:r>
            <a:r>
              <a:rPr lang="en-US" sz="3200"/>
              <a:t>. Viết 2 – 3 câu thể hiện tình cảm, cảm xúc của em đối với bạn theo gợi ý ở bài tập 2.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85F09-90A0-FDEB-3D69-5584D5577A8B}"/>
              </a:ext>
            </a:extLst>
          </p:cNvPr>
          <p:cNvSpPr/>
          <p:nvPr/>
        </p:nvSpPr>
        <p:spPr>
          <a:xfrm>
            <a:off x="5853069" y="3245381"/>
            <a:ext cx="1359732" cy="1359732"/>
          </a:xfrm>
          <a:prstGeom prst="ellipse">
            <a:avLst/>
          </a:prstGeom>
          <a:solidFill>
            <a:srgbClr val="B2F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0F9C02-A5FB-47F6-E176-BE781FC5883A}"/>
              </a:ext>
            </a:extLst>
          </p:cNvPr>
          <p:cNvSpPr/>
          <p:nvPr/>
        </p:nvSpPr>
        <p:spPr>
          <a:xfrm>
            <a:off x="5853069" y="4773223"/>
            <a:ext cx="1359732" cy="1359732"/>
          </a:xfrm>
          <a:prstGeom prst="ellipse">
            <a:avLst/>
          </a:prstGeom>
          <a:solidFill>
            <a:srgbClr val="FE21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646;p21">
            <a:extLst>
              <a:ext uri="{FF2B5EF4-FFF2-40B4-BE49-F238E27FC236}">
                <a16:creationId xmlns:a16="http://schemas.microsoft.com/office/drawing/2014/main" id="{8D4F51A5-192E-C1D4-7E78-9941902A9DBF}"/>
              </a:ext>
            </a:extLst>
          </p:cNvPr>
          <p:cNvSpPr/>
          <p:nvPr/>
        </p:nvSpPr>
        <p:spPr>
          <a:xfrm>
            <a:off x="5576266" y="5453746"/>
            <a:ext cx="173055" cy="173878"/>
          </a:xfrm>
          <a:custGeom>
            <a:avLst/>
            <a:gdLst/>
            <a:ahLst/>
            <a:cxnLst/>
            <a:rect l="l" t="t" r="r" b="b"/>
            <a:pathLst>
              <a:path w="2525" h="2537" extrusionOk="0">
                <a:moveTo>
                  <a:pt x="1263" y="0"/>
                </a:moveTo>
                <a:cubicBezTo>
                  <a:pt x="560" y="0"/>
                  <a:pt x="0" y="572"/>
                  <a:pt x="0" y="1274"/>
                </a:cubicBezTo>
                <a:cubicBezTo>
                  <a:pt x="0" y="1965"/>
                  <a:pt x="560" y="2536"/>
                  <a:pt x="1263" y="2536"/>
                </a:cubicBezTo>
                <a:cubicBezTo>
                  <a:pt x="1965" y="2536"/>
                  <a:pt x="2525" y="1965"/>
                  <a:pt x="2525" y="1274"/>
                </a:cubicBezTo>
                <a:cubicBezTo>
                  <a:pt x="2525" y="572"/>
                  <a:pt x="1965" y="0"/>
                  <a:pt x="1263" y="0"/>
                </a:cubicBezTo>
                <a:close/>
              </a:path>
            </a:pathLst>
          </a:custGeom>
          <a:solidFill>
            <a:srgbClr val="FE217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65EFB-4FB7-8E80-B90C-D4E5A4966185}"/>
              </a:ext>
            </a:extLst>
          </p:cNvPr>
          <p:cNvSpPr txBox="1"/>
          <p:nvPr/>
        </p:nvSpPr>
        <p:spPr>
          <a:xfrm>
            <a:off x="866967" y="2762788"/>
            <a:ext cx="2528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Tình cảm, cảm xúc của em đối với một người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2DAEE-A519-340A-91C4-133C7C25A027}"/>
              </a:ext>
            </a:extLst>
          </p:cNvPr>
          <p:cNvSpPr txBox="1"/>
          <p:nvPr/>
        </p:nvSpPr>
        <p:spPr>
          <a:xfrm>
            <a:off x="5952754" y="1780950"/>
            <a:ext cx="1260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Tên người bạn đó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68B88-018C-D06F-86D3-843980150CA2}"/>
              </a:ext>
            </a:extLst>
          </p:cNvPr>
          <p:cNvSpPr txBox="1"/>
          <p:nvPr/>
        </p:nvSpPr>
        <p:spPr>
          <a:xfrm>
            <a:off x="5974544" y="3294798"/>
            <a:ext cx="1147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Điểm khiến em yêu quý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9B9D3-1D0E-5911-C889-3EA2CDF2D881}"/>
              </a:ext>
            </a:extLst>
          </p:cNvPr>
          <p:cNvSpPr txBox="1"/>
          <p:nvPr/>
        </p:nvSpPr>
        <p:spPr>
          <a:xfrm>
            <a:off x="5769308" y="4948889"/>
            <a:ext cx="15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Tình cảm, cảm xúc của em</a:t>
            </a:r>
          </a:p>
        </p:txBody>
      </p:sp>
      <p:sp>
        <p:nvSpPr>
          <p:cNvPr id="15" name="Google Shape;648;p21">
            <a:extLst>
              <a:ext uri="{FF2B5EF4-FFF2-40B4-BE49-F238E27FC236}">
                <a16:creationId xmlns:a16="http://schemas.microsoft.com/office/drawing/2014/main" id="{F6E421D0-CA74-7FB4-F6B5-F729FD78A5CE}"/>
              </a:ext>
            </a:extLst>
          </p:cNvPr>
          <p:cNvSpPr txBox="1">
            <a:spLocks/>
          </p:cNvSpPr>
          <p:nvPr/>
        </p:nvSpPr>
        <p:spPr>
          <a:xfrm>
            <a:off x="7524333" y="5189343"/>
            <a:ext cx="3835817" cy="52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indent="0" algn="just">
              <a:spcAft>
                <a:spcPts val="2128"/>
              </a:spcAft>
              <a:buFont typeface="Raleway SemiBold"/>
              <a:buNone/>
            </a:pPr>
            <a:r>
              <a:rPr lang="en-US" sz="2000">
                <a:latin typeface="+mj-lt"/>
              </a:rPr>
              <a:t>Em có tình cảm, cảm xúc như thế nào đối với bạn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" grpId="0" animBg="1"/>
      <p:bldP spid="640" grpId="0" animBg="1"/>
      <p:bldP spid="643" grpId="0" animBg="1"/>
      <p:bldP spid="644" grpId="0" animBg="1"/>
      <p:bldP spid="645" grpId="0" animBg="1"/>
      <p:bldP spid="646" grpId="0" animBg="1"/>
      <p:bldP spid="647" grpId="0" build="p"/>
      <p:bldP spid="648" grpId="0" build="p"/>
      <p:bldP spid="658" grpId="0" animBg="1"/>
      <p:bldP spid="659" grpId="0" animBg="1"/>
      <p:bldP spid="660" grpId="0" animBg="1"/>
      <p:bldP spid="2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481</Words>
  <Application>Microsoft Office PowerPoint</Application>
  <PresentationFormat>Custom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Gloria Hallelujah</vt:lpstr>
      <vt:lpstr>Fira Sans Extra Condensed Medium</vt:lpstr>
      <vt:lpstr>Raleway SemiBold</vt:lpstr>
      <vt:lpstr>Arial</vt:lpstr>
      <vt:lpstr>Team Building Class for Elementary by Slidesgo</vt:lpstr>
      <vt:lpstr>Luyện tập Viết đoạn văn nêu tình cảm, cảm xúc đối với một người bạn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Class</dc:title>
  <dc:creator>PC</dc:creator>
  <cp:lastModifiedBy>Administrator</cp:lastModifiedBy>
  <cp:revision>62</cp:revision>
  <dcterms:modified xsi:type="dcterms:W3CDTF">2025-10-03T07:03:09Z</dcterms:modified>
</cp:coreProperties>
</file>