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6"/>
  </p:notesMasterIdLst>
  <p:sldIdLst>
    <p:sldId id="283" r:id="rId4"/>
    <p:sldId id="263" r:id="rId5"/>
    <p:sldId id="259" r:id="rId6"/>
    <p:sldId id="276"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572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29445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2025/5/13</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1.emf"/><Relationship Id="rId5" Type="http://schemas.microsoft.com/office/2007/relationships/hdphoto" Target="../media/hdphoto1.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1.emf"/><Relationship Id="rId5" Type="http://schemas.microsoft.com/office/2007/relationships/hdphoto" Target="../media/hdphoto1.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43.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CD48657-7184-44F2-B78B-C35A070AAAFC}"/>
              </a:ext>
            </a:extLst>
          </p:cNvPr>
          <p:cNvSpPr/>
          <p:nvPr/>
        </p:nvSpPr>
        <p:spPr>
          <a:xfrm>
            <a:off x="2943290" y="2391780"/>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051054D6-EA3B-4923-B36E-1D1C766A06D1}"/>
              </a:ext>
            </a:extLst>
          </p:cNvPr>
          <p:cNvSpPr txBox="1">
            <a:spLocks/>
          </p:cNvSpPr>
          <p:nvPr/>
        </p:nvSpPr>
        <p:spPr>
          <a:xfrm>
            <a:off x="4760590" y="180011"/>
            <a:ext cx="459213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CN" sz="4800" dirty="0" err="1">
                <a:solidFill>
                  <a:srgbClr val="FFFF00"/>
                </a:solidFill>
                <a:latin typeface="Calibri" panose="020F0502020204030204" pitchFamily="34" charset="0"/>
                <a:ea typeface="inpin heiti" charset="-122"/>
                <a:cs typeface="Calibri" panose="020F0502020204030204" pitchFamily="34" charset="0"/>
              </a:rPr>
              <a:t>Yêu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cần</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đạt</a:t>
            </a:r>
            <a:endParaRPr kumimoji="0" lang="en-US" altLang="zh-CN" sz="4800" b="0" i="0" u="none" strike="noStrike" kern="1200" cap="none" spc="0" normalizeH="0" baseline="0" noProof="0" dirty="0">
              <a:ln>
                <a:noFill/>
              </a:ln>
              <a:solidFill>
                <a:srgbClr val="FFFF00"/>
              </a:solidFill>
              <a:effectLst/>
              <a:uLnTx/>
              <a:uFillTx/>
              <a:latin typeface="Calibri" panose="020F0502020204030204" pitchFamily="34" charset="0"/>
              <a:ea typeface="inpin heiti" charset="-122"/>
              <a:cs typeface="Calibri" panose="020F0502020204030204" pitchFamily="34" charset="0"/>
            </a:endParaRPr>
          </a:p>
        </p:txBody>
      </p:sp>
      <p:grpSp>
        <p:nvGrpSpPr>
          <p:cNvPr id="23" name="Group 22">
            <a:extLst>
              <a:ext uri="{FF2B5EF4-FFF2-40B4-BE49-F238E27FC236}">
                <a16:creationId xmlns:a16="http://schemas.microsoft.com/office/drawing/2014/main" id="{6F072444-77F4-97C0-D474-CFBF2182BDCA}"/>
              </a:ext>
            </a:extLst>
          </p:cNvPr>
          <p:cNvGrpSpPr/>
          <p:nvPr/>
        </p:nvGrpSpPr>
        <p:grpSpPr>
          <a:xfrm>
            <a:off x="2812774" y="1318624"/>
            <a:ext cx="8090452" cy="890032"/>
            <a:chOff x="2812774" y="1845398"/>
            <a:chExt cx="8090452" cy="890032"/>
          </a:xfrm>
        </p:grpSpPr>
        <p:sp>
          <p:nvSpPr>
            <p:cNvPr id="2" name="圆角矩形 1">
              <a:extLst>
                <a:ext uri="{FF2B5EF4-FFF2-40B4-BE49-F238E27FC236}">
                  <a16:creationId xmlns:a16="http://schemas.microsoft.com/office/drawing/2014/main" id="{5398A105-5281-46F7-99A4-C15723F7287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4" name="TextBox 4">
              <a:extLst>
                <a:ext uri="{FF2B5EF4-FFF2-40B4-BE49-F238E27FC236}">
                  <a16:creationId xmlns:a16="http://schemas.microsoft.com/office/drawing/2014/main" id="{4E007A59-199B-48ED-83D5-CE145A797B64}"/>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và nói được vị trí của Trái Đất trong hệ Mặt Trời trên sơ đồ, tranh ảnh.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4" name="Group 23">
            <a:extLst>
              <a:ext uri="{FF2B5EF4-FFF2-40B4-BE49-F238E27FC236}">
                <a16:creationId xmlns:a16="http://schemas.microsoft.com/office/drawing/2014/main" id="{9A6E8CF1-5FCB-CFBF-D514-54BD553D8CA1}"/>
              </a:ext>
            </a:extLst>
          </p:cNvPr>
          <p:cNvGrpSpPr/>
          <p:nvPr/>
        </p:nvGrpSpPr>
        <p:grpSpPr>
          <a:xfrm>
            <a:off x="2832652" y="2342355"/>
            <a:ext cx="8090452" cy="828476"/>
            <a:chOff x="2812774" y="1845398"/>
            <a:chExt cx="8090452" cy="828476"/>
          </a:xfrm>
        </p:grpSpPr>
        <p:sp>
          <p:nvSpPr>
            <p:cNvPr id="25" name="圆角矩形 1">
              <a:extLst>
                <a:ext uri="{FF2B5EF4-FFF2-40B4-BE49-F238E27FC236}">
                  <a16:creationId xmlns:a16="http://schemas.microsoft.com/office/drawing/2014/main" id="{95EBD8F3-7CE5-B97F-69C5-6E037BE5ECD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4">
              <a:extLst>
                <a:ext uri="{FF2B5EF4-FFF2-40B4-BE49-F238E27FC236}">
                  <a16:creationId xmlns:a16="http://schemas.microsoft.com/office/drawing/2014/main" id="{1CFB3676-5AFE-15AB-150B-142CF8A423D1}"/>
                </a:ext>
              </a:extLst>
            </p:cNvPr>
            <p:cNvSpPr txBox="1"/>
            <p:nvPr/>
          </p:nvSpPr>
          <p:spPr>
            <a:xfrm>
              <a:off x="3160643" y="1904433"/>
              <a:ext cx="7712765" cy="76944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Trình bày và chỉ được chiều chuyển động của Trái đất quanh mình nó và quanh Mặt Trời trên sơ đồ hoặc mô hình.</a:t>
              </a:r>
              <a:endParaRPr kumimoji="0" lang="zh-CN" altLang="en-US"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7" name="Group 26">
            <a:extLst>
              <a:ext uri="{FF2B5EF4-FFF2-40B4-BE49-F238E27FC236}">
                <a16:creationId xmlns:a16="http://schemas.microsoft.com/office/drawing/2014/main" id="{D9EA1E47-98C7-AFD8-12C0-E0DE041574D6}"/>
              </a:ext>
            </a:extLst>
          </p:cNvPr>
          <p:cNvGrpSpPr/>
          <p:nvPr/>
        </p:nvGrpSpPr>
        <p:grpSpPr>
          <a:xfrm>
            <a:off x="2812774" y="3356146"/>
            <a:ext cx="8090452" cy="890032"/>
            <a:chOff x="2812774" y="1845398"/>
            <a:chExt cx="8090452" cy="890032"/>
          </a:xfrm>
        </p:grpSpPr>
        <p:sp>
          <p:nvSpPr>
            <p:cNvPr id="28" name="圆角矩形 1">
              <a:extLst>
                <a:ext uri="{FF2B5EF4-FFF2-40B4-BE49-F238E27FC236}">
                  <a16:creationId xmlns:a16="http://schemas.microsoft.com/office/drawing/2014/main" id="{97B978A3-4CE1-3D57-4287-DE057B9A0222}"/>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9" name="TextBox 4">
              <a:extLst>
                <a:ext uri="{FF2B5EF4-FFF2-40B4-BE49-F238E27FC236}">
                  <a16:creationId xmlns:a16="http://schemas.microsoft.com/office/drawing/2014/main" id="{8B6ED6A7-0A91-20AE-C6C7-3BB640BC03E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Giải thích được ở mức đơn giản hiện tượng ngày và đêm qua sử dụng mô hình hoặc video clip.</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0" name="Group 29">
            <a:extLst>
              <a:ext uri="{FF2B5EF4-FFF2-40B4-BE49-F238E27FC236}">
                <a16:creationId xmlns:a16="http://schemas.microsoft.com/office/drawing/2014/main" id="{F3554D98-ABDE-0BA8-ABF8-4F6E77634D2F}"/>
              </a:ext>
            </a:extLst>
          </p:cNvPr>
          <p:cNvGrpSpPr/>
          <p:nvPr/>
        </p:nvGrpSpPr>
        <p:grpSpPr>
          <a:xfrm>
            <a:off x="2713383" y="4290425"/>
            <a:ext cx="8090452" cy="890032"/>
            <a:chOff x="2812774" y="1845398"/>
            <a:chExt cx="8090452" cy="890032"/>
          </a:xfrm>
        </p:grpSpPr>
        <p:sp>
          <p:nvSpPr>
            <p:cNvPr id="31" name="圆角矩形 1">
              <a:extLst>
                <a:ext uri="{FF2B5EF4-FFF2-40B4-BE49-F238E27FC236}">
                  <a16:creationId xmlns:a16="http://schemas.microsoft.com/office/drawing/2014/main" id="{F17B8783-6898-E9B6-2623-AB1F13DBAB53}"/>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2" name="TextBox 4">
              <a:extLst>
                <a:ext uri="{FF2B5EF4-FFF2-40B4-BE49-F238E27FC236}">
                  <a16:creationId xmlns:a16="http://schemas.microsoft.com/office/drawing/2014/main" id="{E99685FE-1A8D-F536-CF5D-E973CD5B3661}"/>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được chiều chuyển độngcủa Mặt Trăng quanh Trái Đất trên sơ đồ hoặc mô hình.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3" name="Group 32">
            <a:extLst>
              <a:ext uri="{FF2B5EF4-FFF2-40B4-BE49-F238E27FC236}">
                <a16:creationId xmlns:a16="http://schemas.microsoft.com/office/drawing/2014/main" id="{8DD84E3A-0681-C6A3-BD0A-E5A6E2D8DDB0}"/>
              </a:ext>
            </a:extLst>
          </p:cNvPr>
          <p:cNvGrpSpPr/>
          <p:nvPr/>
        </p:nvGrpSpPr>
        <p:grpSpPr>
          <a:xfrm>
            <a:off x="2683566" y="5214764"/>
            <a:ext cx="8090452" cy="890032"/>
            <a:chOff x="2812774" y="1845398"/>
            <a:chExt cx="8090452" cy="890032"/>
          </a:xfrm>
        </p:grpSpPr>
        <p:sp>
          <p:nvSpPr>
            <p:cNvPr id="34" name="圆角矩形 1">
              <a:extLst>
                <a:ext uri="{FF2B5EF4-FFF2-40B4-BE49-F238E27FC236}">
                  <a16:creationId xmlns:a16="http://schemas.microsoft.com/office/drawing/2014/main" id="{FAA6EF3D-2BC4-920D-9195-0DEF87F21D57}"/>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4">
              <a:extLst>
                <a:ext uri="{FF2B5EF4-FFF2-40B4-BE49-F238E27FC236}">
                  <a16:creationId xmlns:a16="http://schemas.microsoft.com/office/drawing/2014/main" id="{F4899719-5C29-8235-461D-1EFF3D1CBE9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Nêu được Trái Đất là hành tinh của Mặt Trời, Mặt Trăng là vệ tinh của Trái Đất.</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380399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611E5E-FCE8-CF5C-A3BD-769FD69AD770}"/>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ysClr val="window" lastClr="FFFFFF">
              <a:alpha val="73000"/>
            </a:sysClr>
          </a:solidFill>
          <a:ln w="38100" cap="flat" cmpd="sng" algn="ctr">
            <a:noFill/>
            <a:prstDash val="dash"/>
            <a:miter lim="800000"/>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8B93217-7F56-FA3B-A26B-CBE910D02CAB}"/>
              </a:ext>
            </a:extLst>
          </p:cNvPr>
          <p:cNvSpPr/>
          <p:nvPr/>
        </p:nvSpPr>
        <p:spPr>
          <a:xfrm>
            <a:off x="710437" y="3039624"/>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BBD50698-81B6-9C8C-8B5D-4327268E12AC}"/>
              </a:ext>
            </a:extLst>
          </p:cNvPr>
          <p:cNvSpPr/>
          <p:nvPr/>
        </p:nvSpPr>
        <p:spPr>
          <a:xfrm>
            <a:off x="710437" y="1801373"/>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AF4D213F-4E8E-4BC0-4D04-FA36167106EF}"/>
              </a:ext>
            </a:extLst>
          </p:cNvPr>
          <p:cNvSpPr/>
          <p:nvPr/>
        </p:nvSpPr>
        <p:spPr>
          <a:xfrm>
            <a:off x="710437" y="5624526"/>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CA225558-89DB-3EF3-EDF0-70630318A069}"/>
              </a:ext>
            </a:extLst>
          </p:cNvPr>
          <p:cNvSpPr/>
          <p:nvPr/>
        </p:nvSpPr>
        <p:spPr>
          <a:xfrm>
            <a:off x="710437" y="4277875"/>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468AFECE-F9F0-7F1F-E46D-563C2C576FF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87B88F7-252C-0718-121A-23FC37DF352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A6C1BED-68B4-9E27-BEDB-7F550458B16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09ECEEE-749D-8841-C7B7-FE6A87537A5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2D5498-D7CC-F7BA-E09E-120996364F15}"/>
              </a:ext>
            </a:extLst>
          </p:cNvPr>
          <p:cNvPicPr>
            <a:picLocks noChangeAspect="1"/>
          </p:cNvPicPr>
          <p:nvPr/>
        </p:nvPicPr>
        <p:blipFill>
          <a:blip r:embed="rId3"/>
          <a:stretch>
            <a:fillRect/>
          </a:stretch>
        </p:blipFill>
        <p:spPr>
          <a:xfrm>
            <a:off x="3184900" y="249877"/>
            <a:ext cx="6005080" cy="1359526"/>
          </a:xfrm>
          <a:prstGeom prst="rect">
            <a:avLst/>
          </a:prstGeom>
        </p:spPr>
      </p:pic>
    </p:spTree>
    <p:extLst>
      <p:ext uri="{BB962C8B-B14F-4D97-AF65-F5344CB8AC3E}">
        <p14:creationId xmlns:p14="http://schemas.microsoft.com/office/powerpoint/2010/main" val="965874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72526" y="2573309"/>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CD48657-7184-44F2-B78B-C35A070AAAFC}"/>
              </a:ext>
            </a:extLst>
          </p:cNvPr>
          <p:cNvSpPr/>
          <p:nvPr/>
        </p:nvSpPr>
        <p:spPr>
          <a:xfrm>
            <a:off x="2887435" y="2491722"/>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C5FA4F-A978-87AE-34C8-21635D5C9AB2}"/>
              </a:ext>
            </a:extLst>
          </p:cNvPr>
          <p:cNvGrpSpPr/>
          <p:nvPr/>
        </p:nvGrpSpPr>
        <p:grpSpPr>
          <a:xfrm>
            <a:off x="685800" y="2724150"/>
            <a:ext cx="3696144" cy="2626384"/>
            <a:chOff x="-591423" y="1707337"/>
            <a:chExt cx="7679682" cy="5787085"/>
          </a:xfrm>
        </p:grpSpPr>
        <p:pic>
          <p:nvPicPr>
            <p:cNvPr id="43" name="图片 12">
              <a:extLst>
                <a:ext uri="{FF2B5EF4-FFF2-40B4-BE49-F238E27FC236}">
                  <a16:creationId xmlns:a16="http://schemas.microsoft.com/office/drawing/2014/main" id="{8F8DAF2C-5160-611E-46B6-4A0E4AC85A2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44" name="图片 13">
              <a:extLst>
                <a:ext uri="{FF2B5EF4-FFF2-40B4-BE49-F238E27FC236}">
                  <a16:creationId xmlns:a16="http://schemas.microsoft.com/office/drawing/2014/main" id="{EA1A7B6E-C511-6B17-E242-094414B6BDB2}"/>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5" name="Rectangle: Rounded Corners 44">
            <a:extLst>
              <a:ext uri="{FF2B5EF4-FFF2-40B4-BE49-F238E27FC236}">
                <a16:creationId xmlns:a16="http://schemas.microsoft.com/office/drawing/2014/main" id="{295DCAC4-F52F-BDB4-DD79-4DB6BA677C73}"/>
              </a:ext>
            </a:extLst>
          </p:cNvPr>
          <p:cNvSpPr/>
          <p:nvPr/>
        </p:nvSpPr>
        <p:spPr>
          <a:xfrm>
            <a:off x="3727057" y="140017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Bài hát nói về điều gì? Ngoài sao trên bầu trời ban ngày và ban đêm còn có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id="{43FAD87F-29AD-671B-D9BB-C4C767B0DFEF}"/>
              </a:ext>
            </a:extLst>
          </p:cNvPr>
          <p:cNvSpPr/>
          <p:nvPr/>
        </p:nvSpPr>
        <p:spPr>
          <a:xfrm>
            <a:off x="4346182" y="2895599"/>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Nêu những hiểu biết về Mặt Trời và Mặt Trăng.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9114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CD48657-7184-44F2-B78B-C35A070AAAFC}"/>
              </a:ext>
            </a:extLst>
          </p:cNvPr>
          <p:cNvSpPr/>
          <p:nvPr/>
        </p:nvSpPr>
        <p:spPr>
          <a:xfrm>
            <a:off x="2906097" y="2467947"/>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761</Words>
  <Application>Microsoft Office PowerPoint</Application>
  <PresentationFormat>Widescreen</PresentationFormat>
  <Paragraphs>65</Paragraphs>
  <Slides>22</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等线</vt:lpstr>
      <vt:lpstr>微软雅黑</vt:lpstr>
      <vt:lpstr>Arial</vt:lpstr>
      <vt:lpstr>Baloo 2 ExtraBold</vt:lpstr>
      <vt:lpstr>Calibri</vt:lpstr>
      <vt:lpstr>Cambria</vt:lpstr>
      <vt:lpstr>inpin heiti</vt:lpstr>
      <vt:lpstr>Tahoma</vt:lpstr>
      <vt:lpstr>Wingdings</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Cao Nam</cp:lastModifiedBy>
  <cp:revision>44</cp:revision>
  <dcterms:created xsi:type="dcterms:W3CDTF">2023-01-25T05:47:41Z</dcterms:created>
  <dcterms:modified xsi:type="dcterms:W3CDTF">2025-05-13T02:29:57Z</dcterms:modified>
</cp:coreProperties>
</file>