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10" r:id="rId3"/>
    <p:sldId id="281" r:id="rId4"/>
    <p:sldId id="282" r:id="rId5"/>
    <p:sldId id="283" r:id="rId6"/>
    <p:sldId id="284" r:id="rId7"/>
    <p:sldId id="285" r:id="rId8"/>
    <p:sldId id="286" r:id="rId9"/>
    <p:sldId id="311" r:id="rId10"/>
    <p:sldId id="287" r:id="rId11"/>
    <p:sldId id="313" r:id="rId12"/>
    <p:sldId id="314" r:id="rId13"/>
    <p:sldId id="315" r:id="rId14"/>
    <p:sldId id="289" r:id="rId15"/>
    <p:sldId id="288" r:id="rId16"/>
    <p:sldId id="316" r:id="rId17"/>
    <p:sldId id="305" r:id="rId1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5"/>
    <a:srgbClr val="ED9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86" y="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852"/>
          <a:stretch/>
        </p:blipFill>
        <p:spPr>
          <a:xfrm rot="127448">
            <a:off x="-795281" y="-716292"/>
            <a:ext cx="19606554" cy="3320059"/>
          </a:xfrm>
          <a:prstGeom prst="rect">
            <a:avLst/>
          </a:prstGeom>
        </p:spPr>
      </p:pic>
      <p:grpSp>
        <p:nvGrpSpPr>
          <p:cNvPr id="12" name="Group 11"/>
          <p:cNvGrpSpPr/>
          <p:nvPr userDrawn="1"/>
        </p:nvGrpSpPr>
        <p:grpSpPr>
          <a:xfrm>
            <a:off x="405468" y="230572"/>
            <a:ext cx="3210568" cy="3246913"/>
            <a:chOff x="6659972" y="4046921"/>
            <a:chExt cx="3627120" cy="3627120"/>
          </a:xfrm>
        </p:grpSpPr>
        <p:sp>
          <p:nvSpPr>
            <p:cNvPr id="10" name="Oval 9"/>
            <p:cNvSpPr/>
            <p:nvPr userDrawn="1"/>
          </p:nvSpPr>
          <p:spPr>
            <a:xfrm>
              <a:off x="6659972" y="4046921"/>
              <a:ext cx="3627120" cy="3627120"/>
            </a:xfrm>
            <a:prstGeom prst="ellipse">
              <a:avLst/>
            </a:prstGeom>
            <a:solidFill>
              <a:schemeClr val="bg1"/>
            </a:solidFill>
            <a:ln w="76200">
              <a:solidFill>
                <a:schemeClr val="accent4">
                  <a:lumMod val="20000"/>
                  <a:lumOff val="80000"/>
                </a:schemeClr>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659972" y="4046921"/>
              <a:ext cx="3627120" cy="362712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4"/>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42770" y="943737"/>
            <a:ext cx="2645230" cy="1957470"/>
          </a:xfrm>
          <a:prstGeom prst="rect">
            <a:avLst/>
          </a:prstGeom>
        </p:spPr>
      </p:pic>
    </p:spTree>
    <p:extLst>
      <p:ext uri="{BB962C8B-B14F-4D97-AF65-F5344CB8AC3E}">
        <p14:creationId xmlns:p14="http://schemas.microsoft.com/office/powerpoint/2010/main" val="289846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6927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55377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6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307" y="124090"/>
            <a:ext cx="17738893" cy="10071469"/>
          </a:xfrm>
          <a:prstGeom prst="rect">
            <a:avLst/>
          </a:prstGeom>
        </p:spPr>
      </p:pic>
      <p:pic>
        <p:nvPicPr>
          <p:cNvPr id="8" name="Picture 3"/>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77456" y="7846661"/>
            <a:ext cx="2729593" cy="2580707"/>
          </a:xfrm>
          <a:prstGeom prst="rect">
            <a:avLst/>
          </a:prstGeom>
        </p:spPr>
      </p:pic>
      <p:pic>
        <p:nvPicPr>
          <p:cNvPr id="9" name="Picture 4"/>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9050"/>
            <a:ext cx="2694214" cy="1665514"/>
          </a:xfrm>
          <a:prstGeom prst="rect">
            <a:avLst/>
          </a:prstGeom>
        </p:spPr>
      </p:pic>
    </p:spTree>
    <p:extLst>
      <p:ext uri="{BB962C8B-B14F-4D97-AF65-F5344CB8AC3E}">
        <p14:creationId xmlns:p14="http://schemas.microsoft.com/office/powerpoint/2010/main" val="25411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pic>
        <p:nvPicPr>
          <p:cNvPr id="7" name="Picture 2"/>
          <p:cNvPicPr>
            <a:picLocks noChangeAspect="1"/>
          </p:cNvPicPr>
          <p:nvPr userDrawn="1"/>
        </p:nvPicPr>
        <p:blipFill rotWithShape="1">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852"/>
          <a:stretch/>
        </p:blipFill>
        <p:spPr>
          <a:xfrm rot="127448">
            <a:off x="-795281" y="-716292"/>
            <a:ext cx="19606554" cy="3320059"/>
          </a:xfrm>
          <a:prstGeom prst="rect">
            <a:avLst/>
          </a:prstGeom>
        </p:spPr>
      </p:pic>
      <p:pic>
        <p:nvPicPr>
          <p:cNvPr id="11" name="Picture 4"/>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42770" y="943737"/>
            <a:ext cx="2645230" cy="1957470"/>
          </a:xfrm>
          <a:prstGeom prst="rect">
            <a:avLst/>
          </a:prstGeom>
        </p:spPr>
      </p:pic>
      <p:grpSp>
        <p:nvGrpSpPr>
          <p:cNvPr id="12" name="Group 11"/>
          <p:cNvGrpSpPr/>
          <p:nvPr userDrawn="1"/>
        </p:nvGrpSpPr>
        <p:grpSpPr>
          <a:xfrm>
            <a:off x="405468" y="230572"/>
            <a:ext cx="3210568" cy="3246913"/>
            <a:chOff x="6659972" y="4046921"/>
            <a:chExt cx="3627120" cy="3627120"/>
          </a:xfrm>
        </p:grpSpPr>
        <p:sp>
          <p:nvSpPr>
            <p:cNvPr id="13" name="Oval 12"/>
            <p:cNvSpPr/>
            <p:nvPr userDrawn="1"/>
          </p:nvSpPr>
          <p:spPr>
            <a:xfrm>
              <a:off x="6659972" y="4046921"/>
              <a:ext cx="3627120" cy="3627120"/>
            </a:xfrm>
            <a:prstGeom prst="ellipse">
              <a:avLst/>
            </a:prstGeom>
            <a:solidFill>
              <a:schemeClr val="bg1"/>
            </a:solidFill>
            <a:ln w="76200">
              <a:solidFill>
                <a:schemeClr val="accent4">
                  <a:lumMod val="20000"/>
                  <a:lumOff val="80000"/>
                </a:schemeClr>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6659972" y="4046921"/>
              <a:ext cx="3627120" cy="362712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1045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215954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6360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27510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4414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63139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a:prstGeom prst="rect">
            <a:avLst/>
          </a:prstGeo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5/13/2025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404922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2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22.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5.wdp"/><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3368"/>
            <a:ext cx="12172950" cy="723899"/>
          </a:xfrm>
        </p:spPr>
        <p:txBody>
          <a:bodyPr/>
          <a:lstStyle/>
          <a:p>
            <a:pPr marL="0" indent="0" algn="ctr">
              <a:buNone/>
            </a:pPr>
            <a:r>
              <a:rPr lang="en-US" sz="5000" b="1" dirty="0" err="1">
                <a:latin typeface="Times New Roman" panose="02020603050405020304" pitchFamily="18" charset="0"/>
                <a:cs typeface="Times New Roman" panose="02020603050405020304" pitchFamily="18" charset="0"/>
              </a:rPr>
              <a:t>Chủ</a:t>
            </a:r>
            <a:r>
              <a:rPr lang="en-US" sz="5000" b="1" dirty="0">
                <a:latin typeface="Times New Roman" panose="02020603050405020304" pitchFamily="18" charset="0"/>
                <a:cs typeface="Times New Roman" panose="02020603050405020304" pitchFamily="18" charset="0"/>
              </a:rPr>
              <a:t> </a:t>
            </a:r>
            <a:r>
              <a:rPr lang="en-US" sz="5000" b="1" dirty="0" err="1">
                <a:latin typeface="Times New Roman" panose="02020603050405020304" pitchFamily="18" charset="0"/>
                <a:cs typeface="Times New Roman" panose="02020603050405020304" pitchFamily="18" charset="0"/>
              </a:rPr>
              <a:t>đề</a:t>
            </a:r>
            <a:r>
              <a:rPr lang="en-US" sz="5000" b="1" dirty="0">
                <a:latin typeface="Times New Roman" panose="02020603050405020304" pitchFamily="18" charset="0"/>
                <a:cs typeface="Times New Roman" panose="02020603050405020304" pitchFamily="18" charset="0"/>
              </a:rPr>
              <a:t> 7: XỬ LÍ BẤT HÒA VỚI BẠN BÈ</a:t>
            </a:r>
          </a:p>
          <a:p>
            <a:pPr marL="0" indent="0" algn="ctr">
              <a:buNone/>
            </a:pPr>
            <a:endParaRPr lang="en-US" sz="50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9353550" y="2705101"/>
            <a:ext cx="8934450" cy="7436605"/>
            <a:chOff x="5710581" y="135467"/>
            <a:chExt cx="10160000" cy="10620028"/>
          </a:xfrm>
        </p:grpSpPr>
        <p:sp>
          <p:nvSpPr>
            <p:cNvPr id="8" name="Oval 7"/>
            <p:cNvSpPr/>
            <p:nvPr/>
          </p:nvSpPr>
          <p:spPr>
            <a:xfrm>
              <a:off x="5854515" y="135467"/>
              <a:ext cx="9872134" cy="9872134"/>
            </a:xfrm>
            <a:prstGeom prst="ellipse">
              <a:avLst/>
            </a:prstGeom>
            <a:solidFill>
              <a:schemeClr val="bg1"/>
            </a:solidFill>
            <a:ln w="19050">
              <a:solidFill>
                <a:srgbClr val="FFF8E5"/>
              </a:solidFill>
            </a:ln>
            <a:effectLst>
              <a:glow rad="228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11656"/>
            <a:stretch/>
          </p:blipFill>
          <p:spPr>
            <a:xfrm>
              <a:off x="6864998" y="2167467"/>
              <a:ext cx="7851167" cy="7022130"/>
            </a:xfrm>
            <a:prstGeom prst="ellipse">
              <a:avLst/>
            </a:prstGeom>
            <a:ln>
              <a:noFill/>
            </a:ln>
            <a:effectLst>
              <a:softEdge rad="112500"/>
            </a:effectLst>
          </p:spPr>
        </p:pic>
        <p:sp>
          <p:nvSpPr>
            <p:cNvPr id="10" name="TextBox 9"/>
            <p:cNvSpPr txBox="1"/>
            <p:nvPr/>
          </p:nvSpPr>
          <p:spPr>
            <a:xfrm>
              <a:off x="5710581" y="1100666"/>
              <a:ext cx="10160000" cy="9654829"/>
            </a:xfrm>
            <a:prstGeom prst="rect">
              <a:avLst/>
            </a:prstGeom>
            <a:noFill/>
          </p:spPr>
          <p:txBody>
            <a:bodyPr wrap="square" rtlCol="0">
              <a:prstTxWarp prst="textArchUp">
                <a:avLst/>
              </a:prstTxWarp>
              <a:spAutoFit/>
            </a:bodyPr>
            <a:lstStyle/>
            <a:p>
              <a:pPr algn="ctr"/>
              <a:r>
                <a:rPr lang="en-US" sz="4800" b="1" dirty="0">
                  <a:solidFill>
                    <a:srgbClr val="00B0F0"/>
                  </a:solidFill>
                  <a:latin typeface="UTM Avo" panose="02040603050506020204" pitchFamily="18" charset="0"/>
                </a:rPr>
                <a:t>XỬ LÍ BẤT HÒA VỚI BẠN BÈ</a:t>
              </a:r>
            </a:p>
          </p:txBody>
        </p:sp>
      </p:grpSp>
      <p:sp>
        <p:nvSpPr>
          <p:cNvPr id="6" name="Content Placeholder 1"/>
          <p:cNvSpPr txBox="1">
            <a:spLocks/>
          </p:cNvSpPr>
          <p:nvPr/>
        </p:nvSpPr>
        <p:spPr>
          <a:xfrm>
            <a:off x="-38754" y="3552355"/>
            <a:ext cx="9265734" cy="1529854"/>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5000" b="1" dirty="0">
                <a:solidFill>
                  <a:srgbClr val="FF0000"/>
                </a:solidFill>
                <a:latin typeface="Times New Roman" panose="02020603050405020304" pitchFamily="18" charset="0"/>
                <a:cs typeface="Times New Roman" panose="02020603050405020304" pitchFamily="18" charset="0"/>
              </a:rPr>
              <a:t>BÀI 8: XỬ LÍ BẤT HÒA VỚI BẠN BÈ</a:t>
            </a:r>
          </a:p>
        </p:txBody>
      </p:sp>
    </p:spTree>
    <p:extLst>
      <p:ext uri="{BB962C8B-B14F-4D97-AF65-F5344CB8AC3E}">
        <p14:creationId xmlns:p14="http://schemas.microsoft.com/office/powerpoint/2010/main" val="18131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7" y="2170440"/>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81234" y="2437778"/>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3" name="TextBox 12"/>
          <p:cNvSpPr txBox="1"/>
          <p:nvPr/>
        </p:nvSpPr>
        <p:spPr>
          <a:xfrm>
            <a:off x="1934756" y="2948284"/>
            <a:ext cx="10219144" cy="1266372"/>
          </a:xfrm>
          <a:prstGeom prst="rect">
            <a:avLst/>
          </a:prstGeom>
          <a:noFill/>
        </p:spPr>
        <p:txBody>
          <a:bodyPr wrap="square" rtlCol="0">
            <a:spAutoFit/>
          </a:bodyPr>
          <a:lstStyle/>
          <a:p>
            <a:pPr>
              <a:lnSpc>
                <a:spcPct val="200000"/>
              </a:lnSpc>
            </a:pPr>
            <a:r>
              <a:rPr lang="en-US" sz="4500" dirty="0" err="1">
                <a:latin typeface="Times New Roman" panose="02020603050405020304" pitchFamily="18" charset="0"/>
                <a:cs typeface="Times New Roman" panose="02020603050405020304" pitchFamily="18" charset="0"/>
              </a:rPr>
              <a:t>Đọc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trường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hợp</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sau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lời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câu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hỏi</a:t>
            </a:r>
            <a:r>
              <a:rPr lang="en-US" sz="4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31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7"/>
            <a:ext cx="3305684" cy="1096530"/>
          </a:xfrm>
          <a:prstGeom prst="rect">
            <a:avLst/>
          </a:prstGeom>
        </p:spPr>
      </p:pic>
      <p:sp>
        <p:nvSpPr>
          <p:cNvPr id="3" name="TextBox 2"/>
          <p:cNvSpPr txBox="1"/>
          <p:nvPr/>
        </p:nvSpPr>
        <p:spPr>
          <a:xfrm>
            <a:off x="1264394" y="1406136"/>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485985" y="1794332"/>
            <a:ext cx="942766" cy="996799"/>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0" y="2791132"/>
            <a:ext cx="8901643" cy="7362518"/>
          </a:xfrm>
          <a:prstGeom prst="rect">
            <a:avLst/>
          </a:prstGeom>
        </p:spPr>
      </p:pic>
      <p:sp>
        <p:nvSpPr>
          <p:cNvPr id="16" name="TextBox 15"/>
          <p:cNvSpPr txBox="1"/>
          <p:nvPr/>
        </p:nvSpPr>
        <p:spPr>
          <a:xfrm>
            <a:off x="8901643" y="3048000"/>
            <a:ext cx="9355857" cy="6589946"/>
          </a:xfrm>
          <a:prstGeom prst="rect">
            <a:avLst/>
          </a:prstGeom>
          <a:noFill/>
        </p:spPr>
        <p:txBody>
          <a:bodyPr wrap="square" rtlCol="0">
            <a:spAutoFit/>
          </a:bodyPr>
          <a:lstStyle/>
          <a:p>
            <a:pPr algn="just">
              <a:lnSpc>
                <a:spcPct val="105000"/>
              </a:lnSpc>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Nghi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ngờ</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lấy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bút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xấu</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trong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lớp</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Dù</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rất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tức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giận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nhưng</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kiềm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chế</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giữ</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tĩnh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để</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chuyện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lắng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nghe</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bày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tỏ</a:t>
            </a:r>
            <a:r>
              <a:rPr lang="en-US" sz="4500" dirty="0">
                <a:latin typeface="Times New Roman" panose="02020603050405020304" pitchFamily="18" charset="0"/>
                <a:cs typeface="Times New Roman" panose="02020603050405020304" pitchFamily="18" charset="0"/>
              </a:rPr>
              <a:t> ý </a:t>
            </a:r>
            <a:r>
              <a:rPr lang="en-US" sz="4500" dirty="0" err="1">
                <a:latin typeface="Times New Roman" panose="02020603050405020304" pitchFamily="18" charset="0"/>
                <a:cs typeface="Times New Roman" panose="02020603050405020304" pitchFamily="18" charset="0"/>
              </a:rPr>
              <a:t>kiến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ngày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sau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tìm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chiếc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bút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đó</a:t>
            </a:r>
            <a:r>
              <a:rPr lang="en-US" sz="4500" dirty="0">
                <a:latin typeface="Times New Roman" panose="02020603050405020304" pitchFamily="18" charset="0"/>
                <a:cs typeface="Times New Roman" panose="02020603050405020304" pitchFamily="18" charset="0"/>
              </a:rPr>
              <a:t> ở </a:t>
            </a:r>
            <a:r>
              <a:rPr lang="en-US" sz="4500" dirty="0" err="1">
                <a:latin typeface="Times New Roman" panose="02020603050405020304" pitchFamily="18" charset="0"/>
                <a:cs typeface="Times New Roman" panose="02020603050405020304" pitchFamily="18" charset="0"/>
              </a:rPr>
              <a:t>nhà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rất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hối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xin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lỗi</a:t>
            </a:r>
            <a:r>
              <a:rPr lang="en-US" sz="4500" dirty="0">
                <a:latin typeface="Times New Roman" panose="02020603050405020304" pitchFamily="18" charset="0"/>
                <a:cs typeface="Times New Roman" panose="02020603050405020304" pitchFamily="18" charset="0"/>
              </a:rPr>
              <a:t> An. An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bỏ</a:t>
            </a:r>
            <a:r>
              <a:rPr lang="en-US" sz="4500" dirty="0">
                <a:latin typeface="Times New Roman" panose="02020603050405020304" pitchFamily="18" charset="0"/>
                <a:cs typeface="Times New Roman" panose="02020603050405020304" pitchFamily="18" charset="0"/>
              </a:rPr>
              <a:t> qua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hai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vui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vẻ</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nhau</a:t>
            </a:r>
            <a:endParaRPr lang="en-US" sz="45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9205034" y="2791131"/>
            <a:ext cx="900345" cy="900345"/>
            <a:chOff x="4239491" y="7727238"/>
            <a:chExt cx="1111962" cy="1111962"/>
          </a:xfrm>
        </p:grpSpPr>
        <p:sp>
          <p:nvSpPr>
            <p:cNvPr id="15" name="Diamond 14"/>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7" name="TextBox 16"/>
            <p:cNvSpPr txBox="1"/>
            <p:nvPr/>
          </p:nvSpPr>
          <p:spPr>
            <a:xfrm>
              <a:off x="4495364" y="7847427"/>
              <a:ext cx="665020" cy="723391"/>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3122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17568" y="1125293"/>
            <a:ext cx="3305684" cy="1118234"/>
          </a:xfrm>
          <a:prstGeom prst="rect">
            <a:avLst/>
          </a:prstGeom>
        </p:spPr>
      </p:pic>
      <p:sp>
        <p:nvSpPr>
          <p:cNvPr id="3" name="TextBox 2"/>
          <p:cNvSpPr txBox="1"/>
          <p:nvPr/>
        </p:nvSpPr>
        <p:spPr>
          <a:xfrm>
            <a:off x="1157189" y="1971509"/>
            <a:ext cx="11591700"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60110" y="1986497"/>
            <a:ext cx="1097082" cy="1021014"/>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1" name="TextBox 10"/>
          <p:cNvSpPr txBox="1"/>
          <p:nvPr/>
        </p:nvSpPr>
        <p:spPr>
          <a:xfrm>
            <a:off x="10124927" y="2619418"/>
            <a:ext cx="8163073" cy="6324808"/>
          </a:xfrm>
          <a:prstGeom prst="rect">
            <a:avLst/>
          </a:prstGeom>
          <a:noFill/>
        </p:spPr>
        <p:txBody>
          <a:bodyPr wrap="square" rtlCol="0">
            <a:spAutoFit/>
          </a:bodyPr>
          <a:lstStyle/>
          <a:p>
            <a:pPr algn="just">
              <a:lnSpc>
                <a:spcPct val="150000"/>
              </a:lnSpc>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chơi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thân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Gần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đây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hay </a:t>
            </a:r>
            <a:r>
              <a:rPr lang="en-US" sz="4500" dirty="0" err="1">
                <a:latin typeface="Times New Roman" panose="02020603050405020304" pitchFamily="18" charset="0"/>
                <a:cs typeface="Times New Roman" panose="02020603050405020304" pitchFamily="18" charset="0"/>
              </a:rPr>
              <a:t>trò</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chuyện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Hiền</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cảm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như</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bị</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bỏ</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không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rủ</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học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nữa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chủ</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động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gặp</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làm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hòa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gắn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kết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ba</a:t>
            </a:r>
            <a:r>
              <a:rPr lang="en-US" sz="45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9791701" y="2619418"/>
            <a:ext cx="1233572" cy="1210057"/>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62962" y="7857434"/>
              <a:ext cx="665020" cy="874267"/>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a:t>
              </a:r>
            </a:p>
          </p:txBody>
        </p:sp>
      </p:gr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rcRect l="17575" r="1862"/>
          <a:stretch/>
        </p:blipFill>
        <p:spPr>
          <a:xfrm>
            <a:off x="60109" y="3089742"/>
            <a:ext cx="9731591" cy="6930557"/>
          </a:xfrm>
          <a:prstGeom prst="rect">
            <a:avLst/>
          </a:prstGeom>
        </p:spPr>
      </p:pic>
    </p:spTree>
    <p:extLst>
      <p:ext uri="{BB962C8B-B14F-4D97-AF65-F5344CB8AC3E}">
        <p14:creationId xmlns:p14="http://schemas.microsoft.com/office/powerpoint/2010/main" val="19910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8" y="2241102"/>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99543" y="2543061"/>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657022" y="3815629"/>
            <a:ext cx="1148097" cy="9895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34757" y="3404424"/>
            <a:ext cx="12363134" cy="2246769"/>
          </a:xfrm>
          <a:prstGeom prst="rect">
            <a:avLst/>
          </a:prstGeom>
          <a:noFill/>
        </p:spPr>
        <p:txBody>
          <a:bodyPr wrap="square" rtlCol="0">
            <a:spAutoFit/>
          </a:bodyPr>
          <a:lstStyle/>
          <a:p>
            <a:pPr>
              <a:lnSpc>
                <a:spcPct val="20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620556" y="6224009"/>
            <a:ext cx="6277851" cy="3248478"/>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Effect>
                      <a14:brightnessContrast contrast="20000"/>
                    </a14:imgEffect>
                  </a14:imgLayer>
                </a14:imgProps>
              </a:ext>
            </a:extLst>
          </a:blip>
          <a:stretch>
            <a:fillRect/>
          </a:stretch>
        </p:blipFill>
        <p:spPr>
          <a:xfrm>
            <a:off x="9377086" y="6224009"/>
            <a:ext cx="7442332" cy="3248478"/>
          </a:xfrm>
          <a:prstGeom prst="rect">
            <a:avLst/>
          </a:prstGeom>
        </p:spPr>
      </p:pic>
    </p:spTree>
    <p:extLst>
      <p:ext uri="{BB962C8B-B14F-4D97-AF65-F5344CB8AC3E}">
        <p14:creationId xmlns:p14="http://schemas.microsoft.com/office/powerpoint/2010/main" val="6201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819150"/>
            <a:ext cx="2762250" cy="1285491"/>
          </a:xfrm>
          <a:prstGeom prst="rect">
            <a:avLst/>
          </a:prstGeom>
        </p:spPr>
      </p:pic>
      <p:sp>
        <p:nvSpPr>
          <p:cNvPr id="3" name="TextBox 2"/>
          <p:cNvSpPr txBox="1"/>
          <p:nvPr/>
        </p:nvSpPr>
        <p:spPr>
          <a:xfrm>
            <a:off x="1559121" y="1878039"/>
            <a:ext cx="13115766"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360112" y="1832398"/>
            <a:ext cx="1044302" cy="878080"/>
            <a:chOff x="3231906" y="5650566"/>
            <a:chExt cx="1021013" cy="1076991"/>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3" y="5650566"/>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0" y="2807794"/>
            <a:ext cx="7712943" cy="4589912"/>
          </a:xfrm>
          <a:prstGeom prst="rect">
            <a:avLst/>
          </a:prstGeom>
        </p:spPr>
      </p:pic>
      <p:sp>
        <p:nvSpPr>
          <p:cNvPr id="11" name="TextBox 10"/>
          <p:cNvSpPr txBox="1"/>
          <p:nvPr/>
        </p:nvSpPr>
        <p:spPr>
          <a:xfrm>
            <a:off x="7867650" y="2710480"/>
            <a:ext cx="10420350" cy="4575291"/>
          </a:xfrm>
          <a:prstGeom prst="rect">
            <a:avLst/>
          </a:prstGeom>
          <a:noFill/>
        </p:spPr>
        <p:txBody>
          <a:bodyPr wrap="square" rtlCol="0">
            <a:spAutoFit/>
          </a:bodyPr>
          <a:lstStyle/>
          <a:p>
            <a:pPr algn="just">
              <a:lnSpc>
                <a:spcPct val="105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ngờ</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lấy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xấu</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tỏ</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lỗi</a:t>
            </a:r>
            <a:r>
              <a:rPr lang="en-US" sz="4000" dirty="0">
                <a:latin typeface="Times New Roman" panose="02020603050405020304" pitchFamily="18" charset="0"/>
                <a:cs typeface="Times New Roman" panose="02020603050405020304" pitchFamily="18" charset="0"/>
              </a:rPr>
              <a:t> An. An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8117004" y="2585197"/>
            <a:ext cx="900345" cy="900345"/>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95364" y="7847427"/>
              <a:ext cx="665020" cy="723391"/>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p:txBody>
        </p:sp>
      </p:grpSp>
      <p:sp>
        <p:nvSpPr>
          <p:cNvPr id="17" name="TextBox 16"/>
          <p:cNvSpPr txBox="1"/>
          <p:nvPr/>
        </p:nvSpPr>
        <p:spPr>
          <a:xfrm>
            <a:off x="0" y="7588797"/>
            <a:ext cx="18288000" cy="2636299"/>
          </a:xfrm>
          <a:prstGeom prst="rect">
            <a:avLst/>
          </a:prstGeom>
          <a:noFill/>
        </p:spPr>
        <p:txBody>
          <a:bodyPr wrap="square" rtlCol="0">
            <a:spAutoFit/>
          </a:bodyPr>
          <a:lstStyle/>
          <a:p>
            <a:pPr algn="just">
              <a:lnSpc>
                <a:spcPct val="105000"/>
              </a:lnSpc>
            </a:pPr>
            <a:r>
              <a:rPr lang="en-US" sz="4000" dirty="0">
                <a:solidFill>
                  <a:srgbClr val="FF0000"/>
                </a:solidFill>
                <a:latin typeface="Times New Roman" panose="02020603050405020304" pitchFamily="18" charset="0"/>
                <a:cs typeface="Times New Roman" panose="02020603050405020304" pitchFamily="18" charset="0"/>
              </a:rPr>
              <a:t>=&gt; An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kiềm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mình</a:t>
            </a:r>
            <a:endParaRPr lang="en-US" sz="4000" dirty="0">
              <a:solidFill>
                <a:srgbClr val="FF0000"/>
              </a:solidFill>
              <a:latin typeface="Times New Roman" panose="02020603050405020304" pitchFamily="18" charset="0"/>
              <a:cs typeface="Times New Roman" panose="02020603050405020304" pitchFamily="18" charset="0"/>
            </a:endParaRPr>
          </a:p>
          <a:p>
            <a:pPr algn="just">
              <a:lnSpc>
                <a:spcPct val="105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Nếu</a:t>
            </a:r>
            <a:r>
              <a:rPr lang="en-US" sz="4000" dirty="0">
                <a:solidFill>
                  <a:srgbClr val="FF0000"/>
                </a:solidFill>
                <a:latin typeface="Times New Roman" panose="02020603050405020304" pitchFamily="18" charset="0"/>
                <a:cs typeface="Times New Roman" panose="02020603050405020304" pitchFamily="18" charset="0"/>
              </a:rPr>
              <a:t> An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vậy</a:t>
            </a:r>
            <a:r>
              <a:rPr lang="en-US" sz="4000" dirty="0">
                <a:solidFill>
                  <a:srgbClr val="FF0000"/>
                </a:solidFill>
                <a:latin typeface="Times New Roman" panose="02020603050405020304" pitchFamily="18" charset="0"/>
                <a:cs typeface="Times New Roman" panose="02020603050405020304" pitchFamily="18" charset="0"/>
              </a:rPr>
              <a:t> An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thấy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tổn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vẻ</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nữa</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51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16015"/>
            <a:ext cx="3305684" cy="856110"/>
          </a:xfrm>
          <a:prstGeom prst="rect">
            <a:avLst/>
          </a:prstGeom>
        </p:spPr>
      </p:pic>
      <p:sp>
        <p:nvSpPr>
          <p:cNvPr id="3" name="TextBox 2"/>
          <p:cNvSpPr txBox="1"/>
          <p:nvPr/>
        </p:nvSpPr>
        <p:spPr>
          <a:xfrm>
            <a:off x="1389889" y="1650349"/>
            <a:ext cx="12747913"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315399" y="1548649"/>
            <a:ext cx="916246" cy="871995"/>
            <a:chOff x="3231906" y="5613906"/>
            <a:chExt cx="1021013" cy="1113651"/>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8244" y="5613906"/>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1" name="TextBox 10"/>
          <p:cNvSpPr txBox="1"/>
          <p:nvPr/>
        </p:nvSpPr>
        <p:spPr>
          <a:xfrm>
            <a:off x="8111400" y="2420644"/>
            <a:ext cx="10176600" cy="3785652"/>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Hiền</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gặp</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a:t>
            </a:r>
            <a:r>
              <a:rPr lang="en-US" sz="40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7904222" y="2573174"/>
            <a:ext cx="900345" cy="900345"/>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95364" y="7847425"/>
              <a:ext cx="665020" cy="874267"/>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a:t>
              </a:r>
            </a:p>
          </p:txBody>
        </p:sp>
      </p:grpSp>
      <p:sp>
        <p:nvSpPr>
          <p:cNvPr id="17" name="TextBox 16"/>
          <p:cNvSpPr txBox="1"/>
          <p:nvPr/>
        </p:nvSpPr>
        <p:spPr>
          <a:xfrm>
            <a:off x="0" y="6858176"/>
            <a:ext cx="18288000" cy="3477875"/>
          </a:xfrm>
          <a:prstGeom prst="rect">
            <a:avLst/>
          </a:prstGeom>
          <a:noFill/>
        </p:spPr>
        <p:txBody>
          <a:bodyPr wrap="square" rtlCol="0">
            <a:spAutoFit/>
          </a:bodyPr>
          <a:lstStyle/>
          <a:p>
            <a:pPr marL="571500" indent="-571500" algn="just">
              <a:lnSpc>
                <a:spcPct val="110000"/>
              </a:lnSpc>
              <a:buFont typeface="Symbol" panose="05050102010706020507" pitchFamily="18" charset="2"/>
              <a:buChar char="Þ"/>
            </a:pP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để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a:t>
            </a:r>
          </a:p>
          <a:p>
            <a:pPr algn="just">
              <a:lnSpc>
                <a:spcPct val="11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Nếu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hiểu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còn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nữa</a:t>
            </a:r>
            <a:r>
              <a:rPr lang="en-US" sz="4000" dirty="0">
                <a:solidFill>
                  <a:srgbClr val="FF0000"/>
                </a:solidFill>
                <a:latin typeface="Times New Roman" panose="02020603050405020304" pitchFamily="18" charset="0"/>
                <a:cs typeface="Times New Roman" panose="02020603050405020304" pitchFamily="18" charset="0"/>
              </a:rPr>
              <a:t>. </a:t>
            </a:r>
          </a:p>
          <a:p>
            <a:pPr algn="just">
              <a:lnSpc>
                <a:spcPct val="11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khéo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léo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vấn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thêm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tốt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Hiền</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rcRect l="17575" r="1862"/>
          <a:stretch/>
        </p:blipFill>
        <p:spPr>
          <a:xfrm>
            <a:off x="0" y="2420644"/>
            <a:ext cx="7904222" cy="4437532"/>
          </a:xfrm>
          <a:prstGeom prst="rect">
            <a:avLst/>
          </a:prstGeom>
        </p:spPr>
      </p:pic>
    </p:spTree>
    <p:extLst>
      <p:ext uri="{BB962C8B-B14F-4D97-AF65-F5344CB8AC3E}">
        <p14:creationId xmlns:p14="http://schemas.microsoft.com/office/powerpoint/2010/main" val="23511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7" y="2170440"/>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81234" y="2437778"/>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3" name="TextBox 12"/>
          <p:cNvSpPr txBox="1"/>
          <p:nvPr/>
        </p:nvSpPr>
        <p:spPr>
          <a:xfrm>
            <a:off x="0" y="3604276"/>
            <a:ext cx="18288000" cy="4524315"/>
          </a:xfrm>
          <a:prstGeom prst="rect">
            <a:avLst/>
          </a:prstGeom>
          <a:noFill/>
        </p:spPr>
        <p:txBody>
          <a:bodyPr wrap="square" rtlCol="0">
            <a:spAutoFit/>
          </a:bodyPr>
          <a:lstStyle/>
          <a:p>
            <a:pPr algn="just">
              <a:lnSpc>
                <a:spcPct val="200000"/>
              </a:lnSpc>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hòa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bè</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Nếu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hòa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đẹp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dẫn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hậu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lớn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hơn</a:t>
            </a:r>
            <a:r>
              <a:rPr lang="en-US" sz="48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7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233" t="17730"/>
          <a:stretch/>
        </p:blipFill>
        <p:spPr>
          <a:xfrm>
            <a:off x="0" y="1905466"/>
            <a:ext cx="3464062" cy="1510756"/>
          </a:xfrm>
          <a:prstGeom prst="rect">
            <a:avLst/>
          </a:prstGeom>
        </p:spPr>
      </p:pic>
      <p:sp>
        <p:nvSpPr>
          <p:cNvPr id="3" name="TextBox 2"/>
          <p:cNvSpPr txBox="1"/>
          <p:nvPr/>
        </p:nvSpPr>
        <p:spPr>
          <a:xfrm>
            <a:off x="1212588" y="5765352"/>
            <a:ext cx="16214697" cy="1785104"/>
          </a:xfrm>
          <a:prstGeom prst="rect">
            <a:avLst/>
          </a:prstGeom>
          <a:noFill/>
        </p:spPr>
        <p:txBody>
          <a:bodyPr wrap="square" rtlCol="0">
            <a:spAutoFit/>
          </a:bodyPr>
          <a:lstStyle/>
          <a:p>
            <a:r>
              <a:rPr lang="nl-NL" sz="5500" b="1" dirty="0">
                <a:solidFill>
                  <a:srgbClr val="00B050"/>
                </a:solidFill>
                <a:latin typeface="Times New Roman" panose="02020603050405020304" pitchFamily="18" charset="0"/>
                <a:cs typeface="Times New Roman" panose="02020603050405020304" pitchFamily="18" charset="0"/>
              </a:rPr>
              <a:t>- Chia sẻ việc em đã từng bất hòa với bạn bè và cách giải quyết sự bất hòa đó.</a:t>
            </a:r>
            <a:endParaRPr lang="en-US" sz="5500" b="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12588" y="3609257"/>
            <a:ext cx="14188475" cy="1785104"/>
          </a:xfrm>
          <a:prstGeom prst="rect">
            <a:avLst/>
          </a:prstGeom>
          <a:noFill/>
        </p:spPr>
        <p:txBody>
          <a:bodyPr wrap="square" rtlCol="0">
            <a:spAutoFit/>
          </a:bodyPr>
          <a:lstStyle/>
          <a:p>
            <a:pPr>
              <a:lnSpc>
                <a:spcPct val="200000"/>
              </a:lnSpc>
            </a:pPr>
            <a:r>
              <a:rPr lang="en-US" sz="5500" b="1" dirty="0">
                <a:solidFill>
                  <a:srgbClr val="00B050"/>
                </a:solidFill>
                <a:latin typeface="Times New Roman" panose="02020603050405020304" pitchFamily="18" charset="0"/>
                <a:cs typeface="Times New Roman" panose="02020603050405020304" pitchFamily="18" charset="0"/>
              </a:rPr>
              <a:t>- Qua </a:t>
            </a:r>
            <a:r>
              <a:rPr lang="en-US" sz="5500" b="1" dirty="0" err="1">
                <a:solidFill>
                  <a:srgbClr val="00B050"/>
                </a:solidFill>
                <a:latin typeface="Times New Roman" panose="02020603050405020304" pitchFamily="18" charset="0"/>
                <a:cs typeface="Times New Roman" panose="02020603050405020304" pitchFamily="18" charset="0"/>
              </a:rPr>
              <a:t>tiết</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học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hôm</a:t>
            </a:r>
            <a:r>
              <a:rPr lang="en-US" sz="5500" b="1" dirty="0">
                <a:solidFill>
                  <a:srgbClr val="00B050"/>
                </a:solidFill>
                <a:latin typeface="Times New Roman" panose="02020603050405020304" pitchFamily="18" charset="0"/>
                <a:cs typeface="Times New Roman" panose="02020603050405020304" pitchFamily="18" charset="0"/>
              </a:rPr>
              <a:t> nay </a:t>
            </a:r>
            <a:r>
              <a:rPr lang="en-US" sz="5500" b="1" dirty="0" err="1">
                <a:solidFill>
                  <a:srgbClr val="00B050"/>
                </a:solidFill>
                <a:latin typeface="Times New Roman" panose="02020603050405020304" pitchFamily="18" charset="0"/>
                <a:cs typeface="Times New Roman" panose="02020603050405020304" pitchFamily="18" charset="0"/>
              </a:rPr>
              <a:t>em</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học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được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điều</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gì</a:t>
            </a:r>
            <a:r>
              <a:rPr lang="en-US" sz="55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93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864241" y="1871808"/>
            <a:ext cx="9229116"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0" y="3110421"/>
            <a:ext cx="10363200" cy="2169825"/>
          </a:xfrm>
          <a:prstGeom prst="rect">
            <a:avLst/>
          </a:prstGeom>
          <a:noFill/>
        </p:spPr>
        <p:txBody>
          <a:bodyPr wrap="square" rtlCol="0">
            <a:spAutoFit/>
          </a:bodyPr>
          <a:lstStyle/>
          <a:p>
            <a:pPr algn="just">
              <a:lnSpc>
                <a:spcPct val="150000"/>
              </a:lnSpc>
            </a:pP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Quan</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sát</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tranh</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và</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nêu</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biểu</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hiện</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của</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sự</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bất</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hòa</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trong</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các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tranh</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sau</a:t>
            </a:r>
            <a:r>
              <a:rPr lang="en-US" sz="45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0" y="6055614"/>
            <a:ext cx="5156653" cy="409803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tretch>
            <a:fillRect/>
          </a:stretch>
        </p:blipFill>
        <p:spPr>
          <a:xfrm>
            <a:off x="5156654" y="6039151"/>
            <a:ext cx="4748774" cy="4114497"/>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0400708" y="1528434"/>
            <a:ext cx="3766645" cy="4626492"/>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14191679" y="1528435"/>
            <a:ext cx="4096321" cy="4678064"/>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Effect>
                      <a14:brightnessContrast contrast="20000"/>
                    </a14:imgEffect>
                  </a14:imgLayer>
                </a14:imgProps>
              </a:ext>
            </a:extLst>
          </a:blip>
          <a:stretch>
            <a:fillRect/>
          </a:stretch>
        </p:blipFill>
        <p:spPr>
          <a:xfrm>
            <a:off x="9942936" y="6154926"/>
            <a:ext cx="8345064" cy="4132074"/>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rcRect l="7143" t="14237"/>
          <a:stretch/>
        </p:blipFill>
        <p:spPr>
          <a:xfrm>
            <a:off x="0" y="871033"/>
            <a:ext cx="3305684" cy="1523971"/>
          </a:xfrm>
          <a:prstGeom prst="rect">
            <a:avLst/>
          </a:prstGeom>
        </p:spPr>
      </p:pic>
      <p:pic>
        <p:nvPicPr>
          <p:cNvPr id="8" name="Picture 7"/>
          <p:cNvPicPr>
            <a:picLocks noChangeAspect="1"/>
          </p:cNvPicPr>
          <p:nvPr/>
        </p:nvPicPr>
        <p:blipFill>
          <a:blip r:embed="rId14"/>
          <a:stretch>
            <a:fillRect/>
          </a:stretch>
        </p:blipFill>
        <p:spPr>
          <a:xfrm>
            <a:off x="341572" y="2141624"/>
            <a:ext cx="1021013" cy="1028748"/>
          </a:xfrm>
          <a:prstGeom prst="rect">
            <a:avLst/>
          </a:prstGeom>
        </p:spPr>
      </p:pic>
    </p:spTree>
    <p:extLst>
      <p:ext uri="{BB962C8B-B14F-4D97-AF65-F5344CB8AC3E}">
        <p14:creationId xmlns:p14="http://schemas.microsoft.com/office/powerpoint/2010/main" val="30037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4577" y="650856"/>
            <a:ext cx="3305684" cy="1755155"/>
          </a:xfrm>
          <a:prstGeom prst="rect">
            <a:avLst/>
          </a:prstGeom>
        </p:spPr>
      </p:pic>
      <p:sp>
        <p:nvSpPr>
          <p:cNvPr id="6" name="TextBox 5"/>
          <p:cNvSpPr txBox="1"/>
          <p:nvPr/>
        </p:nvSpPr>
        <p:spPr>
          <a:xfrm>
            <a:off x="1137758" y="1880031"/>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55802" y="2035710"/>
            <a:ext cx="1021013" cy="1028748"/>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064458"/>
            <a:ext cx="9383383" cy="7222542"/>
          </a:xfrm>
          <a:prstGeom prst="rect">
            <a:avLst/>
          </a:prstGeom>
        </p:spPr>
      </p:pic>
      <p:sp>
        <p:nvSpPr>
          <p:cNvPr id="14" name="TextBox 13"/>
          <p:cNvSpPr txBox="1"/>
          <p:nvPr/>
        </p:nvSpPr>
        <p:spPr>
          <a:xfrm>
            <a:off x="9383383" y="2820828"/>
            <a:ext cx="8901473" cy="7709803"/>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Hai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đang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tranh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luận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nhau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nam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yêu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cầu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phải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theo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những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gì</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mình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đồng</a:t>
            </a:r>
            <a:r>
              <a:rPr lang="en-US" sz="5500" dirty="0">
                <a:solidFill>
                  <a:srgbClr val="002060"/>
                </a:solidFill>
                <a:latin typeface="Times New Roman" panose="02020603050405020304" pitchFamily="18" charset="0"/>
                <a:cs typeface="Times New Roman" panose="02020603050405020304" pitchFamily="18" charset="0"/>
              </a:rPr>
              <a:t> ý. </a:t>
            </a:r>
            <a:r>
              <a:rPr lang="en-US" sz="5500" dirty="0" err="1">
                <a:solidFill>
                  <a:srgbClr val="002060"/>
                </a:solidFill>
                <a:latin typeface="Times New Roman" panose="02020603050405020304" pitchFamily="18" charset="0"/>
                <a:cs typeface="Times New Roman" panose="02020603050405020304" pitchFamily="18" charset="0"/>
              </a:rPr>
              <a:t>Việc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đó</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thể</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hiện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bất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hòa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giữa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hai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73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868260"/>
            <a:ext cx="3305684" cy="1755155"/>
          </a:xfrm>
          <a:prstGeom prst="rect">
            <a:avLst/>
          </a:prstGeom>
        </p:spPr>
      </p:pic>
      <p:sp>
        <p:nvSpPr>
          <p:cNvPr id="6" name="TextBox 5"/>
          <p:cNvSpPr txBox="1"/>
          <p:nvPr/>
        </p:nvSpPr>
        <p:spPr>
          <a:xfrm>
            <a:off x="1137758" y="2031201"/>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55802" y="2207912"/>
            <a:ext cx="1021013" cy="1028748"/>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413370"/>
            <a:ext cx="9353550" cy="6873629"/>
          </a:xfrm>
          <a:prstGeom prst="rect">
            <a:avLst/>
          </a:prstGeom>
        </p:spPr>
      </p:pic>
      <p:sp>
        <p:nvSpPr>
          <p:cNvPr id="15" name="TextBox 14"/>
          <p:cNvSpPr txBox="1"/>
          <p:nvPr/>
        </p:nvSpPr>
        <p:spPr>
          <a:xfrm>
            <a:off x="9353550" y="3392338"/>
            <a:ext cx="8934450" cy="6440225"/>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ngắn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yêu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cầu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dài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được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chơi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Hoa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Nhưng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dài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đồng</a:t>
            </a:r>
            <a:r>
              <a:rPr lang="en-US" sz="5500" dirty="0">
                <a:solidFill>
                  <a:srgbClr val="002060"/>
                </a:solidFill>
                <a:latin typeface="Times New Roman" panose="02020603050405020304" pitchFamily="18" charset="0"/>
                <a:cs typeface="Times New Roman" panose="02020603050405020304" pitchFamily="18" charset="0"/>
              </a:rPr>
              <a:t> ý </a:t>
            </a:r>
            <a:r>
              <a:rPr lang="en-US" sz="5500" dirty="0" err="1">
                <a:solidFill>
                  <a:srgbClr val="002060"/>
                </a:solidFill>
                <a:latin typeface="Times New Roman" panose="02020603050405020304" pitchFamily="18" charset="0"/>
                <a:cs typeface="Times New Roman" panose="02020603050405020304" pitchFamily="18" charset="0"/>
              </a:rPr>
              <a:t>và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vẫn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muốn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chơi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Hoa</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48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07191"/>
            <a:ext cx="3305684" cy="1755155"/>
          </a:xfrm>
          <a:prstGeom prst="rect">
            <a:avLst/>
          </a:prstGeom>
        </p:spPr>
      </p:pic>
      <p:sp>
        <p:nvSpPr>
          <p:cNvPr id="6" name="TextBox 5"/>
          <p:cNvSpPr txBox="1"/>
          <p:nvPr/>
        </p:nvSpPr>
        <p:spPr>
          <a:xfrm>
            <a:off x="1241673" y="2090113"/>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05486" y="2352838"/>
            <a:ext cx="1021013" cy="1028748"/>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0" y="3296933"/>
            <a:ext cx="9154760" cy="6990067"/>
          </a:xfrm>
          <a:prstGeom prst="rect">
            <a:avLst/>
          </a:prstGeom>
        </p:spPr>
      </p:pic>
      <p:sp>
        <p:nvSpPr>
          <p:cNvPr id="14" name="TextBox 13"/>
          <p:cNvSpPr txBox="1"/>
          <p:nvPr/>
        </p:nvSpPr>
        <p:spPr>
          <a:xfrm>
            <a:off x="9154760" y="3269694"/>
            <a:ext cx="8951358" cy="7017306"/>
          </a:xfrm>
          <a:prstGeom prst="rect">
            <a:avLst/>
          </a:prstGeom>
          <a:noFill/>
        </p:spPr>
        <p:txBody>
          <a:bodyPr wrap="square" rtlCol="0">
            <a:spAutoFit/>
          </a:bodyPr>
          <a:lstStyle/>
          <a:p>
            <a:pPr algn="just">
              <a:lnSpc>
                <a:spcPct val="150000"/>
              </a:lnSpc>
            </a:pPr>
            <a:r>
              <a:rPr lang="en-US" sz="6000" dirty="0">
                <a:solidFill>
                  <a:srgbClr val="002060"/>
                </a:solidFill>
                <a:latin typeface="Times New Roman" panose="02020603050405020304" pitchFamily="18" charset="0"/>
                <a:cs typeface="Times New Roman" panose="02020603050405020304" pitchFamily="18" charset="0"/>
              </a:rPr>
              <a:t>=&gt;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nữ</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cho</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rằng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nam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nói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dối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nhưng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nam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khẳng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định</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mình</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không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nói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dối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dẫn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tới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việc</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hai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bất</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hòa</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với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nhau</a:t>
            </a:r>
            <a:r>
              <a:rPr lang="en-US" sz="6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90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20737"/>
            <a:ext cx="3305684" cy="1755155"/>
          </a:xfrm>
          <a:prstGeom prst="rect">
            <a:avLst/>
          </a:prstGeom>
        </p:spPr>
      </p:pic>
      <p:sp>
        <p:nvSpPr>
          <p:cNvPr id="6" name="TextBox 5"/>
          <p:cNvSpPr txBox="1"/>
          <p:nvPr/>
        </p:nvSpPr>
        <p:spPr>
          <a:xfrm>
            <a:off x="1251338" y="1916283"/>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0" y="3136650"/>
            <a:ext cx="10153650" cy="7150350"/>
          </a:xfrm>
          <a:prstGeom prst="rect">
            <a:avLst/>
          </a:prstGeom>
        </p:spPr>
      </p:pic>
      <p:sp>
        <p:nvSpPr>
          <p:cNvPr id="14" name="TextBox 13"/>
          <p:cNvSpPr txBox="1"/>
          <p:nvPr/>
        </p:nvSpPr>
        <p:spPr>
          <a:xfrm>
            <a:off x="10382250" y="3771028"/>
            <a:ext cx="7753350" cy="5170646"/>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bảo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ghét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vì</a:t>
            </a:r>
            <a:r>
              <a:rPr lang="en-US" sz="5500" dirty="0">
                <a:solidFill>
                  <a:srgbClr val="002060"/>
                </a:solidFill>
                <a:latin typeface="Times New Roman" panose="02020603050405020304" pitchFamily="18" charset="0"/>
                <a:cs typeface="Times New Roman" panose="02020603050405020304" pitchFamily="18" charset="0"/>
              </a:rPr>
              <a:t> hay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xấu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ấy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Việc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đó</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thể</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hiện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bất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hòa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giữ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Nga</a:t>
            </a:r>
            <a:r>
              <a:rPr lang="en-US" sz="5500" dirty="0">
                <a:solidFill>
                  <a:srgbClr val="00206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6"/>
          <a:stretch>
            <a:fillRect/>
          </a:stretch>
        </p:blipFill>
        <p:spPr>
          <a:xfrm>
            <a:off x="631829" y="2234371"/>
            <a:ext cx="1021013" cy="1028748"/>
          </a:xfrm>
          <a:prstGeom prst="rect">
            <a:avLst/>
          </a:prstGeom>
        </p:spPr>
      </p:pic>
    </p:spTree>
    <p:extLst>
      <p:ext uri="{BB962C8B-B14F-4D97-AF65-F5344CB8AC3E}">
        <p14:creationId xmlns:p14="http://schemas.microsoft.com/office/powerpoint/2010/main" val="169697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406239"/>
            <a:ext cx="3305684" cy="968485"/>
          </a:xfrm>
          <a:prstGeom prst="rect">
            <a:avLst/>
          </a:prstGeom>
        </p:spPr>
      </p:pic>
      <p:sp>
        <p:nvSpPr>
          <p:cNvPr id="6" name="TextBox 5"/>
          <p:cNvSpPr txBox="1"/>
          <p:nvPr/>
        </p:nvSpPr>
        <p:spPr>
          <a:xfrm>
            <a:off x="983989" y="1701558"/>
            <a:ext cx="9074411"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49120" y="2057805"/>
            <a:ext cx="1021013" cy="1028748"/>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232586"/>
            <a:ext cx="10706100" cy="7054415"/>
          </a:xfrm>
          <a:prstGeom prst="rect">
            <a:avLst/>
          </a:prstGeom>
        </p:spPr>
      </p:pic>
      <p:sp>
        <p:nvSpPr>
          <p:cNvPr id="14" name="TextBox 13"/>
          <p:cNvSpPr txBox="1"/>
          <p:nvPr/>
        </p:nvSpPr>
        <p:spPr>
          <a:xfrm>
            <a:off x="10859576" y="2394055"/>
            <a:ext cx="7159729" cy="7709803"/>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nam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đeo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cặp</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vàng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muốn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còn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ra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thật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mình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gãy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thước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kẻ</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của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Huệ</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Đây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hành</a:t>
            </a:r>
            <a:r>
              <a:rPr lang="en-US" sz="5500" dirty="0">
                <a:solidFill>
                  <a:srgbClr val="002060"/>
                </a:solidFill>
                <a:latin typeface="Times New Roman" panose="02020603050405020304" pitchFamily="18" charset="0"/>
                <a:cs typeface="Times New Roman" panose="02020603050405020304" pitchFamily="18" charset="0"/>
              </a:rPr>
              <a:t> vi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dối</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50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4577" y="1555525"/>
            <a:ext cx="3305684" cy="1376777"/>
          </a:xfrm>
          <a:prstGeom prst="rect">
            <a:avLst/>
          </a:prstGeom>
        </p:spPr>
      </p:pic>
      <p:sp>
        <p:nvSpPr>
          <p:cNvPr id="6" name="TextBox 5"/>
          <p:cNvSpPr txBox="1"/>
          <p:nvPr/>
        </p:nvSpPr>
        <p:spPr>
          <a:xfrm>
            <a:off x="1250689" y="2718614"/>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12688" y="2932303"/>
            <a:ext cx="1021013" cy="1028748"/>
          </a:xfrm>
          <a:prstGeom prst="rect">
            <a:avLst/>
          </a:prstGeom>
        </p:spPr>
      </p:pic>
      <p:sp>
        <p:nvSpPr>
          <p:cNvPr id="9" name="TextBox 8">
            <a:extLst>
              <a:ext uri="{FF2B5EF4-FFF2-40B4-BE49-F238E27FC236}">
                <a16:creationId xmlns:a16="http://schemas.microsoft.com/office/drawing/2014/main" id="{B600F577-F819-4602-BCEB-985221633540}"/>
              </a:ext>
            </a:extLst>
          </p:cNvPr>
          <p:cNvSpPr txBox="1"/>
          <p:nvPr/>
        </p:nvSpPr>
        <p:spPr>
          <a:xfrm>
            <a:off x="3062600" y="4989799"/>
            <a:ext cx="12897836" cy="2123658"/>
          </a:xfrm>
          <a:prstGeom prst="rect">
            <a:avLst/>
          </a:prstGeom>
          <a:noFill/>
        </p:spPr>
        <p:txBody>
          <a:bodyPr wrap="square" rtlCol="0">
            <a:spAutoFit/>
          </a:bodyPr>
          <a:lstStyle/>
          <a:p>
            <a:pPr algn="just">
              <a:lnSpc>
                <a:spcPct val="150000"/>
              </a:lnSpc>
            </a:pPr>
            <a:r>
              <a:rPr lang="en-US" sz="4400" b="1" dirty="0" err="1">
                <a:solidFill>
                  <a:schemeClr val="accent5">
                    <a:lumMod val="50000"/>
                  </a:schemeClr>
                </a:solidFill>
                <a:latin typeface="Arial" panose="020B0604020202020204" pitchFamily="34" charset="0"/>
                <a:cs typeface="Arial" panose="020B0604020202020204" pitchFamily="34" charset="0"/>
              </a:rPr>
              <a:t>Ngoài</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ra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em</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còn</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biết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những</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biểu</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hiện</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bất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hòa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nào</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khác</a:t>
            </a:r>
            <a:r>
              <a:rPr lang="en-US" sz="4400" b="1" dirty="0">
                <a:solidFill>
                  <a:schemeClr val="accent5">
                    <a:lumMod val="50000"/>
                  </a:schemeClr>
                </a:solidFill>
                <a:latin typeface="Arial" panose="020B0604020202020204" pitchFamily="34" charset="0"/>
                <a:cs typeface="Arial" panose="020B0604020202020204" pitchFamily="34" charset="0"/>
              </a:rPr>
              <a:t>?</a:t>
            </a:r>
            <a:endParaRPr lang="vi-VN"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2" descr="Tổng hợp những câu hỏi test sự sáng tạo siêu hay - BYTUO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1" t="7273" r="51306" b="6909"/>
          <a:stretch/>
        </p:blipFill>
        <p:spPr bwMode="auto">
          <a:xfrm>
            <a:off x="923195" y="4989799"/>
            <a:ext cx="1655245" cy="186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67547"/>
            <a:ext cx="3305684" cy="1376777"/>
          </a:xfrm>
          <a:prstGeom prst="rect">
            <a:avLst/>
          </a:prstGeom>
        </p:spPr>
      </p:pic>
      <p:sp>
        <p:nvSpPr>
          <p:cNvPr id="6" name="TextBox 5"/>
          <p:cNvSpPr txBox="1"/>
          <p:nvPr/>
        </p:nvSpPr>
        <p:spPr>
          <a:xfrm>
            <a:off x="1288789" y="1752110"/>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69838" y="2041848"/>
            <a:ext cx="1021013" cy="1028748"/>
          </a:xfrm>
          <a:prstGeom prst="rect">
            <a:avLst/>
          </a:prstGeom>
        </p:spPr>
      </p:pic>
      <p:sp>
        <p:nvSpPr>
          <p:cNvPr id="9" name="TextBox 8">
            <a:extLst>
              <a:ext uri="{FF2B5EF4-FFF2-40B4-BE49-F238E27FC236}">
                <a16:creationId xmlns:a16="http://schemas.microsoft.com/office/drawing/2014/main" id="{B600F577-F819-4602-BCEB-985221633540}"/>
              </a:ext>
            </a:extLst>
          </p:cNvPr>
          <p:cNvSpPr txBox="1"/>
          <p:nvPr/>
        </p:nvSpPr>
        <p:spPr>
          <a:xfrm>
            <a:off x="0" y="3095474"/>
            <a:ext cx="18288000" cy="7432804"/>
          </a:xfrm>
          <a:prstGeom prst="rect">
            <a:avLst/>
          </a:prstGeom>
          <a:solidFill>
            <a:schemeClr val="accent6">
              <a:lumMod val="60000"/>
              <a:lumOff val="40000"/>
            </a:schemeClr>
          </a:solidFill>
        </p:spPr>
        <p:txBody>
          <a:bodyPr wrap="square" rtlCol="0">
            <a:spAutoFit/>
          </a:bodyPr>
          <a:lstStyle/>
          <a:p>
            <a:pPr algn="just">
              <a:lnSpc>
                <a:spcPct val="150000"/>
              </a:lnSpc>
            </a:pPr>
            <a:r>
              <a:rPr lang="nl-NL" sz="5300" dirty="0">
                <a:latin typeface="Times New Roman" panose="02020603050405020304" pitchFamily="18" charset="0"/>
                <a:cs typeface="Times New Roman" panose="02020603050405020304" pitchFamily="18" charset="0"/>
              </a:rPr>
              <a:t>Kết luận: Có nhiều biểu hiện bất hòa giữa bạn bè đa dạng như: không nhường nhịn nhau, gây áp lực lên bạn, nói dối hoặc lập nhóm tẩy chay bạn bè của mình,... </a:t>
            </a:r>
          </a:p>
          <a:p>
            <a:pPr algn="just">
              <a:lnSpc>
                <a:spcPct val="150000"/>
              </a:lnSpc>
            </a:pPr>
            <a:r>
              <a:rPr lang="nl-NL" sz="5300" dirty="0">
                <a:latin typeface="Times New Roman" panose="02020603050405020304" pitchFamily="18" charset="0"/>
                <a:cs typeface="Times New Roman" panose="02020603050405020304" pitchFamily="18" charset="0"/>
              </a:rPr>
              <a:t>			Nguyên nhân của sự bất hòa là khi mỗi người đều khăng khăng giữ quan điểm của riêng mình. Chúng ta cần nhận ra các biểu hiện của bất hòa để có cách xử lí tốt nhất.</a:t>
            </a:r>
            <a:endParaRPr lang="vi-VN" sz="53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4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1005</Words>
  <Application>Microsoft Office PowerPoint</Application>
  <PresentationFormat>Custom</PresentationFormat>
  <Paragraphs>53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Symbol</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Cao Nam</cp:lastModifiedBy>
  <cp:revision>80</cp:revision>
  <dcterms:created xsi:type="dcterms:W3CDTF">2022-06-02T13:51:01Z</dcterms:created>
  <dcterms:modified xsi:type="dcterms:W3CDTF">2025-05-13T10:45:26Z</dcterms:modified>
</cp:coreProperties>
</file>