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94" r:id="rId2"/>
    <p:sldId id="286" r:id="rId3"/>
    <p:sldId id="270" r:id="rId4"/>
    <p:sldId id="271" r:id="rId5"/>
    <p:sldId id="272" r:id="rId6"/>
    <p:sldId id="273" r:id="rId7"/>
    <p:sldId id="289" r:id="rId8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00FF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835" y="58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2861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964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3032919" y="1240851"/>
            <a:ext cx="9429816" cy="2454538"/>
          </a:xfrm>
          <a:prstGeom prst="rect">
            <a:avLst/>
          </a:prstGeom>
        </p:spPr>
        <p:txBody>
          <a:bodyPr wrap="none" lIns="68492" tIns="34247" rIns="68492" bIns="34247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22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57. CHIA  SỐ CÓ BỐN CHỮ SỐ</a:t>
            </a:r>
          </a:p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22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 SỐ CÓ MỘT CHỮ SỐ (TIẾT 3)</a:t>
            </a:r>
          </a:p>
        </p:txBody>
      </p:sp>
    </p:spTree>
    <p:extLst>
      <p:ext uri="{BB962C8B-B14F-4D97-AF65-F5344CB8AC3E}">
        <p14:creationId xmlns:p14="http://schemas.microsoft.com/office/powerpoint/2010/main" val="1017108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A3862D86-0037-7A04-AF86-53DE148076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-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1803"/>
          <a:stretch/>
        </p:blipFill>
        <p:spPr>
          <a:xfrm>
            <a:off x="10319" y="5796"/>
            <a:ext cx="16256001" cy="9132408"/>
          </a:xfrm>
          <a:prstGeom prst="rect">
            <a:avLst/>
          </a:prstGeom>
        </p:spPr>
      </p:pic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C070AF2D-236C-1337-3F69-BAEA1FCAFD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8384" y="2010078"/>
            <a:ext cx="739232" cy="1349060"/>
          </a:xfrm>
          <a:prstGeom prst="rect">
            <a:avLst/>
          </a:prstGeom>
        </p:spPr>
      </p:pic>
      <p:pic>
        <p:nvPicPr>
          <p:cNvPr id="6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1B974A38-0CC6-B3A9-5B71-A8A981BF1F8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7"/>
          <a:stretch/>
        </p:blipFill>
        <p:spPr>
          <a:xfrm>
            <a:off x="0" y="0"/>
            <a:ext cx="16266320" cy="913820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33025F6-03E4-F7FE-A115-15A451327F80}"/>
              </a:ext>
            </a:extLst>
          </p:cNvPr>
          <p:cNvSpPr txBox="1"/>
          <p:nvPr/>
        </p:nvSpPr>
        <p:spPr>
          <a:xfrm>
            <a:off x="4114100" y="2032990"/>
            <a:ext cx="4296978" cy="1106427"/>
          </a:xfrm>
          <a:prstGeom prst="rect">
            <a:avLst/>
          </a:prstGeom>
          <a:noFill/>
        </p:spPr>
        <p:txBody>
          <a:bodyPr wrap="square" lIns="91396" tIns="45699" rIns="91396" bIns="45699" rtlCol="0">
            <a:spAutoFit/>
          </a:bodyPr>
          <a:lstStyle/>
          <a:p>
            <a:pPr>
              <a:defRPr/>
            </a:pPr>
            <a:r>
              <a:rPr lang="en-US" sz="6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6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66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624681" y="246426"/>
            <a:ext cx="16276638" cy="707844"/>
          </a:xfrm>
          <a:prstGeom prst="rect">
            <a:avLst/>
          </a:prstGeom>
          <a:noFill/>
        </p:spPr>
        <p:txBody>
          <a:bodyPr wrap="square" lIns="91396" tIns="45699" rIns="91396" bIns="45699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00CC"/>
                </a:solidFill>
                <a:latin typeface="HP001 4 hang 1 ô ly" panose="020B0603050302020204" pitchFamily="34" charset="0"/>
                <a:cs typeface="Times New Roman" pitchFamily="18" charset="0"/>
              </a:rPr>
              <a:t>Thứ</a:t>
            </a:r>
            <a:r>
              <a:rPr lang="en-US" sz="4000" b="1" dirty="0">
                <a:solidFill>
                  <a:srgbClr val="0000CC"/>
                </a:solidFill>
                <a:latin typeface="HP001 4 hang 1 ô ly" panose="020B0603050302020204" pitchFamily="34" charset="0"/>
                <a:cs typeface="Times New Roman" pitchFamily="18" charset="0"/>
              </a:rPr>
              <a:t>  </a:t>
            </a:r>
            <a:r>
              <a:rPr lang="en-US" sz="4000" b="1" dirty="0" err="1">
                <a:solidFill>
                  <a:srgbClr val="0000CC"/>
                </a:solidFill>
                <a:latin typeface="HP001 4 hang 1 ô ly" panose="020B0603050302020204" pitchFamily="34" charset="0"/>
                <a:cs typeface="Times New Roman" pitchFamily="18" charset="0"/>
              </a:rPr>
              <a:t>ba</a:t>
            </a:r>
            <a:r>
              <a:rPr lang="en-US" sz="4000" b="1" dirty="0">
                <a:solidFill>
                  <a:srgbClr val="0000CC"/>
                </a:solidFill>
                <a:latin typeface="HP001 4 hang 1 ô ly" panose="020B0603050302020204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HP001 4 hang 1 ô ly" panose="020B0603050302020204" pitchFamily="34" charset="0"/>
                <a:cs typeface="Times New Roman" pitchFamily="18" charset="0"/>
              </a:rPr>
              <a:t>ngày</a:t>
            </a:r>
            <a:r>
              <a:rPr lang="en-US" sz="4000" b="1" dirty="0">
                <a:solidFill>
                  <a:srgbClr val="0000CC"/>
                </a:solidFill>
                <a:latin typeface="HP001 4 hang 1 ô ly" panose="020B0603050302020204" pitchFamily="34" charset="0"/>
                <a:cs typeface="Times New Roman" pitchFamily="18" charset="0"/>
              </a:rPr>
              <a:t> 11 </a:t>
            </a:r>
            <a:r>
              <a:rPr lang="en-US" sz="4000" b="1" dirty="0" err="1">
                <a:solidFill>
                  <a:srgbClr val="0000CC"/>
                </a:solidFill>
                <a:latin typeface="HP001 4 hang 1 ô ly" panose="020B0603050302020204" pitchFamily="34" charset="0"/>
                <a:cs typeface="Times New Roman" pitchFamily="18" charset="0"/>
              </a:rPr>
              <a:t>tháng</a:t>
            </a:r>
            <a:r>
              <a:rPr lang="en-US" sz="4000" b="1" dirty="0">
                <a:solidFill>
                  <a:srgbClr val="0000CC"/>
                </a:solidFill>
                <a:latin typeface="HP001 4 hang 1 ô ly" panose="020B0603050302020204" pitchFamily="34" charset="0"/>
                <a:cs typeface="Times New Roman" pitchFamily="18" charset="0"/>
              </a:rPr>
              <a:t> 03 </a:t>
            </a:r>
            <a:r>
              <a:rPr lang="en-US" sz="4000" b="1" dirty="0" err="1">
                <a:solidFill>
                  <a:srgbClr val="0000CC"/>
                </a:solidFill>
                <a:latin typeface="HP001 4 hang 1 ô ly" panose="020B0603050302020204" pitchFamily="34" charset="0"/>
                <a:cs typeface="Times New Roman" pitchFamily="18" charset="0"/>
              </a:rPr>
              <a:t>năm</a:t>
            </a:r>
            <a:r>
              <a:rPr lang="en-US" sz="4000" b="1" dirty="0">
                <a:solidFill>
                  <a:srgbClr val="0000CC"/>
                </a:solidFill>
                <a:latin typeface="HP001 4 hang 1 ô ly" panose="020B0603050302020204" pitchFamily="34" charset="0"/>
                <a:cs typeface="Times New Roman" pitchFamily="18" charset="0"/>
              </a:rPr>
              <a:t> 2025</a:t>
            </a:r>
            <a:endParaRPr lang="vi-VN" sz="4000" b="1" dirty="0">
              <a:solidFill>
                <a:srgbClr val="0000CC"/>
              </a:solidFill>
              <a:latin typeface="HP001 4 hang 1 ô ly" panose="020B0603050302020204" pitchFamily="34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624681" y="941889"/>
            <a:ext cx="16276638" cy="707844"/>
          </a:xfrm>
          <a:prstGeom prst="rect">
            <a:avLst/>
          </a:prstGeom>
          <a:noFill/>
        </p:spPr>
        <p:txBody>
          <a:bodyPr wrap="square" lIns="91396" tIns="45699" rIns="91396" bIns="45699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00CC"/>
                </a:solidFill>
                <a:latin typeface="HP001 4 hang 1 ô ly" panose="020B0603050302020204" pitchFamily="34" charset="0"/>
                <a:cs typeface="Times New Roman" pitchFamily="18" charset="0"/>
              </a:rPr>
              <a:t>Toán</a:t>
            </a:r>
            <a:endParaRPr lang="vi-VN" sz="4000" b="1" dirty="0">
              <a:solidFill>
                <a:srgbClr val="0000CC"/>
              </a:solidFill>
              <a:latin typeface="HP001 4 hang 1 ô ly" panose="020B060305030202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62818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204663" y="2161259"/>
            <a:ext cx="4349354" cy="681454"/>
            <a:chOff x="1470819" y="1943100"/>
            <a:chExt cx="4349354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3701654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Đặt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rồi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8750" t="41852" r="1667" b="40371"/>
          <a:stretch/>
        </p:blipFill>
        <p:spPr>
          <a:xfrm>
            <a:off x="1280319" y="2800496"/>
            <a:ext cx="13944600" cy="1556606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1393795" y="4326622"/>
            <a:ext cx="2705924" cy="3262635"/>
            <a:chOff x="1393795" y="4326622"/>
            <a:chExt cx="2705924" cy="3262635"/>
          </a:xfrm>
        </p:grpSpPr>
        <p:grpSp>
          <p:nvGrpSpPr>
            <p:cNvPr id="53" name="Group 52"/>
            <p:cNvGrpSpPr/>
            <p:nvPr/>
          </p:nvGrpSpPr>
          <p:grpSpPr>
            <a:xfrm>
              <a:off x="1411314" y="4326622"/>
              <a:ext cx="2618988" cy="1290054"/>
              <a:chOff x="1846491" y="3784866"/>
              <a:chExt cx="2618988" cy="1290054"/>
            </a:xfrm>
          </p:grpSpPr>
          <p:sp>
            <p:nvSpPr>
              <p:cNvPr id="59" name="TextBox 58"/>
              <p:cNvSpPr txBox="1"/>
              <p:nvPr/>
            </p:nvSpPr>
            <p:spPr>
              <a:xfrm>
                <a:off x="1846491" y="3787914"/>
                <a:ext cx="133882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5 025</a:t>
                </a:r>
              </a:p>
            </p:txBody>
          </p:sp>
          <p:cxnSp>
            <p:nvCxnSpPr>
              <p:cNvPr id="60" name="Straight Connector 59"/>
              <p:cNvCxnSpPr/>
              <p:nvPr/>
            </p:nvCxnSpPr>
            <p:spPr>
              <a:xfrm>
                <a:off x="3182270" y="3886200"/>
                <a:ext cx="0" cy="1188720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rot="5400000">
                <a:off x="3825399" y="3779520"/>
                <a:ext cx="0" cy="1280160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TextBox 61"/>
              <p:cNvSpPr txBox="1"/>
              <p:nvPr/>
            </p:nvSpPr>
            <p:spPr>
              <a:xfrm>
                <a:off x="3566319" y="3784866"/>
                <a:ext cx="44114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5</a:t>
                </a:r>
              </a:p>
            </p:txBody>
          </p:sp>
        </p:grpSp>
        <p:grpSp>
          <p:nvGrpSpPr>
            <p:cNvPr id="63" name="Group 62"/>
            <p:cNvGrpSpPr/>
            <p:nvPr/>
          </p:nvGrpSpPr>
          <p:grpSpPr>
            <a:xfrm>
              <a:off x="1393795" y="5008225"/>
              <a:ext cx="2705924" cy="2581032"/>
              <a:chOff x="3933539" y="4037934"/>
              <a:chExt cx="2705924" cy="2581032"/>
            </a:xfrm>
          </p:grpSpPr>
          <p:sp>
            <p:nvSpPr>
              <p:cNvPr id="64" name="TextBox 63"/>
              <p:cNvSpPr txBox="1"/>
              <p:nvPr/>
            </p:nvSpPr>
            <p:spPr>
              <a:xfrm>
                <a:off x="5300635" y="4037934"/>
                <a:ext cx="133882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1 005</a:t>
                </a: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3933539" y="4037934"/>
                <a:ext cx="82586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0 0</a:t>
                </a: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4343818" y="4646385"/>
                <a:ext cx="69762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02</a:t>
                </a:r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4570271" y="5275021"/>
                <a:ext cx="69762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25</a:t>
                </a:r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4584069" y="5911080"/>
                <a:ext cx="69762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 0</a:t>
                </a: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5045581" y="4326622"/>
            <a:ext cx="2636171" cy="2604453"/>
            <a:chOff x="5045581" y="4326622"/>
            <a:chExt cx="2636171" cy="2604453"/>
          </a:xfrm>
        </p:grpSpPr>
        <p:grpSp>
          <p:nvGrpSpPr>
            <p:cNvPr id="54" name="Group 53"/>
            <p:cNvGrpSpPr/>
            <p:nvPr/>
          </p:nvGrpSpPr>
          <p:grpSpPr>
            <a:xfrm>
              <a:off x="5062764" y="4326622"/>
              <a:ext cx="2618988" cy="1290054"/>
              <a:chOff x="1846491" y="3784866"/>
              <a:chExt cx="2618988" cy="1290054"/>
            </a:xfrm>
          </p:grpSpPr>
          <p:sp>
            <p:nvSpPr>
              <p:cNvPr id="55" name="TextBox 54"/>
              <p:cNvSpPr txBox="1"/>
              <p:nvPr/>
            </p:nvSpPr>
            <p:spPr>
              <a:xfrm>
                <a:off x="1846491" y="3787914"/>
                <a:ext cx="133882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3 296</a:t>
                </a:r>
              </a:p>
            </p:txBody>
          </p:sp>
          <p:cxnSp>
            <p:nvCxnSpPr>
              <p:cNvPr id="56" name="Straight Connector 55"/>
              <p:cNvCxnSpPr/>
              <p:nvPr/>
            </p:nvCxnSpPr>
            <p:spPr>
              <a:xfrm>
                <a:off x="3182270" y="3886200"/>
                <a:ext cx="0" cy="1188720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rot="5400000">
                <a:off x="3825399" y="3779520"/>
                <a:ext cx="0" cy="1280160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TextBox 57"/>
              <p:cNvSpPr txBox="1"/>
              <p:nvPr/>
            </p:nvSpPr>
            <p:spPr>
              <a:xfrm>
                <a:off x="3566319" y="3784866"/>
                <a:ext cx="44114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</p:grpSp>
        <p:grpSp>
          <p:nvGrpSpPr>
            <p:cNvPr id="71" name="Group 70"/>
            <p:cNvGrpSpPr/>
            <p:nvPr/>
          </p:nvGrpSpPr>
          <p:grpSpPr>
            <a:xfrm>
              <a:off x="5045581" y="4986102"/>
              <a:ext cx="2449444" cy="1944973"/>
              <a:chOff x="3933539" y="4037934"/>
              <a:chExt cx="2449444" cy="1944973"/>
            </a:xfrm>
          </p:grpSpPr>
          <p:sp>
            <p:nvSpPr>
              <p:cNvPr id="72" name="TextBox 71"/>
              <p:cNvSpPr txBox="1"/>
              <p:nvPr/>
            </p:nvSpPr>
            <p:spPr>
              <a:xfrm>
                <a:off x="5300635" y="4037934"/>
                <a:ext cx="108234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824</a:t>
                </a:r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>
                <a:off x="3933539" y="4037934"/>
                <a:ext cx="108234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  09</a:t>
                </a:r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4343818" y="4646385"/>
                <a:ext cx="95410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 16</a:t>
                </a:r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4570271" y="5275021"/>
                <a:ext cx="69762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 0</a:t>
                </a:r>
              </a:p>
            </p:txBody>
          </p:sp>
        </p:grpSp>
      </p:grpSp>
      <p:grpSp>
        <p:nvGrpSpPr>
          <p:cNvPr id="16" name="Group 15"/>
          <p:cNvGrpSpPr/>
          <p:nvPr/>
        </p:nvGrpSpPr>
        <p:grpSpPr>
          <a:xfrm>
            <a:off x="8727534" y="4326622"/>
            <a:ext cx="2705924" cy="3262635"/>
            <a:chOff x="8727534" y="4326622"/>
            <a:chExt cx="2705924" cy="3262635"/>
          </a:xfrm>
        </p:grpSpPr>
        <p:sp>
          <p:nvSpPr>
            <p:cNvPr id="78" name="TextBox 77"/>
            <p:cNvSpPr txBox="1"/>
            <p:nvPr/>
          </p:nvSpPr>
          <p:spPr>
            <a:xfrm>
              <a:off x="8745053" y="4329670"/>
              <a:ext cx="133882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2 487</a:t>
              </a:r>
            </a:p>
          </p:txBody>
        </p:sp>
        <p:cxnSp>
          <p:nvCxnSpPr>
            <p:cNvPr id="79" name="Straight Connector 78"/>
            <p:cNvCxnSpPr/>
            <p:nvPr/>
          </p:nvCxnSpPr>
          <p:spPr>
            <a:xfrm>
              <a:off x="10080832" y="4427956"/>
              <a:ext cx="0" cy="118872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10723961" y="4321276"/>
              <a:ext cx="0" cy="128016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TextBox 80"/>
            <p:cNvSpPr txBox="1"/>
            <p:nvPr/>
          </p:nvSpPr>
          <p:spPr>
            <a:xfrm>
              <a:off x="10464881" y="4326622"/>
              <a:ext cx="44114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10094630" y="5008225"/>
              <a:ext cx="133882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1 243</a:t>
              </a: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8727534" y="5008225"/>
              <a:ext cx="82586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0 4</a:t>
              </a: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9137813" y="5616676"/>
              <a:ext cx="69762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08</a:t>
              </a: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9364266" y="6245312"/>
              <a:ext cx="69762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07</a:t>
              </a: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9378064" y="6881371"/>
              <a:ext cx="69762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 1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2432201" y="4326622"/>
            <a:ext cx="2636171" cy="2604453"/>
            <a:chOff x="12432201" y="4326622"/>
            <a:chExt cx="2636171" cy="2604453"/>
          </a:xfrm>
        </p:grpSpPr>
        <p:grpSp>
          <p:nvGrpSpPr>
            <p:cNvPr id="88" name="Group 87"/>
            <p:cNvGrpSpPr/>
            <p:nvPr/>
          </p:nvGrpSpPr>
          <p:grpSpPr>
            <a:xfrm>
              <a:off x="12449384" y="4326622"/>
              <a:ext cx="2618988" cy="1290054"/>
              <a:chOff x="1846491" y="3784866"/>
              <a:chExt cx="2618988" cy="1290054"/>
            </a:xfrm>
          </p:grpSpPr>
          <p:sp>
            <p:nvSpPr>
              <p:cNvPr id="89" name="TextBox 88"/>
              <p:cNvSpPr txBox="1"/>
              <p:nvPr/>
            </p:nvSpPr>
            <p:spPr>
              <a:xfrm>
                <a:off x="1846491" y="3787914"/>
                <a:ext cx="133882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7 369</a:t>
                </a:r>
              </a:p>
            </p:txBody>
          </p:sp>
          <p:cxnSp>
            <p:nvCxnSpPr>
              <p:cNvPr id="90" name="Straight Connector 89"/>
              <p:cNvCxnSpPr/>
              <p:nvPr/>
            </p:nvCxnSpPr>
            <p:spPr>
              <a:xfrm>
                <a:off x="3182270" y="3886200"/>
                <a:ext cx="0" cy="1188720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 rot="5400000">
                <a:off x="3825399" y="3779520"/>
                <a:ext cx="0" cy="1280160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2" name="TextBox 91"/>
              <p:cNvSpPr txBox="1"/>
              <p:nvPr/>
            </p:nvSpPr>
            <p:spPr>
              <a:xfrm>
                <a:off x="3566319" y="3784866"/>
                <a:ext cx="44114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8</a:t>
                </a:r>
              </a:p>
            </p:txBody>
          </p:sp>
        </p:grpSp>
        <p:grpSp>
          <p:nvGrpSpPr>
            <p:cNvPr id="93" name="Group 92"/>
            <p:cNvGrpSpPr/>
            <p:nvPr/>
          </p:nvGrpSpPr>
          <p:grpSpPr>
            <a:xfrm>
              <a:off x="12432201" y="4986102"/>
              <a:ext cx="2449444" cy="1944973"/>
              <a:chOff x="3933539" y="4037934"/>
              <a:chExt cx="2449444" cy="1944973"/>
            </a:xfrm>
          </p:grpSpPr>
          <p:sp>
            <p:nvSpPr>
              <p:cNvPr id="94" name="TextBox 93"/>
              <p:cNvSpPr txBox="1"/>
              <p:nvPr/>
            </p:nvSpPr>
            <p:spPr>
              <a:xfrm>
                <a:off x="5300635" y="4037934"/>
                <a:ext cx="108234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921</a:t>
                </a:r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>
                <a:off x="3933539" y="4037934"/>
                <a:ext cx="108234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  16</a:t>
                </a:r>
              </a:p>
            </p:txBody>
          </p:sp>
          <p:sp>
            <p:nvSpPr>
              <p:cNvPr id="96" name="TextBox 95"/>
              <p:cNvSpPr txBox="1"/>
              <p:nvPr/>
            </p:nvSpPr>
            <p:spPr>
              <a:xfrm>
                <a:off x="4343818" y="4646385"/>
                <a:ext cx="95410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 09</a:t>
                </a:r>
              </a:p>
            </p:txBody>
          </p:sp>
          <p:sp>
            <p:nvSpPr>
              <p:cNvPr id="97" name="TextBox 96"/>
              <p:cNvSpPr txBox="1"/>
              <p:nvPr/>
            </p:nvSpPr>
            <p:spPr>
              <a:xfrm>
                <a:off x="4570271" y="5275021"/>
                <a:ext cx="69762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 1</a:t>
                </a:r>
              </a:p>
            </p:txBody>
          </p:sp>
        </p:grpSp>
      </p:grpSp>
      <p:sp>
        <p:nvSpPr>
          <p:cNvPr id="69" name="TextBox 68"/>
          <p:cNvSpPr txBox="1"/>
          <p:nvPr/>
        </p:nvSpPr>
        <p:spPr>
          <a:xfrm>
            <a:off x="204663" y="129323"/>
            <a:ext cx="16276638" cy="646288"/>
          </a:xfrm>
          <a:prstGeom prst="rect">
            <a:avLst/>
          </a:prstGeom>
          <a:noFill/>
        </p:spPr>
        <p:txBody>
          <a:bodyPr wrap="square" lIns="91396" tIns="45699" rIns="91396" bIns="45699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00CC"/>
                </a:solidFill>
                <a:latin typeface="HP001 4 hang 1 ô ly" panose="020B0603050302020204" pitchFamily="34" charset="0"/>
                <a:cs typeface="Times New Roman" pitchFamily="18" charset="0"/>
              </a:rPr>
              <a:t>Thứ</a:t>
            </a:r>
            <a:r>
              <a:rPr lang="en-US" sz="3600" b="1" dirty="0">
                <a:solidFill>
                  <a:srgbClr val="0000CC"/>
                </a:solidFill>
                <a:latin typeface="HP001 4 hang 1 ô ly" panose="020B060305030202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HP001 4 hang 1 ô ly" panose="020B0603050302020204" pitchFamily="34" charset="0"/>
                <a:cs typeface="Times New Roman" pitchFamily="18" charset="0"/>
              </a:rPr>
              <a:t>ba</a:t>
            </a:r>
            <a:r>
              <a:rPr lang="en-US" sz="3600" b="1" dirty="0">
                <a:solidFill>
                  <a:srgbClr val="0000CC"/>
                </a:solidFill>
                <a:latin typeface="HP001 4 hang 1 ô ly" panose="020B060305030202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HP001 4 hang 1 ô ly" panose="020B0603050302020204" pitchFamily="34" charset="0"/>
                <a:cs typeface="Times New Roman" pitchFamily="18" charset="0"/>
              </a:rPr>
              <a:t>ngày</a:t>
            </a:r>
            <a:r>
              <a:rPr lang="en-US" sz="3600" b="1" dirty="0">
                <a:solidFill>
                  <a:srgbClr val="0000CC"/>
                </a:solidFill>
                <a:latin typeface="HP001 4 hang 1 ô ly" panose="020B0603050302020204" pitchFamily="34" charset="0"/>
                <a:cs typeface="Times New Roman" pitchFamily="18" charset="0"/>
              </a:rPr>
              <a:t> 11 </a:t>
            </a:r>
            <a:r>
              <a:rPr lang="en-US" sz="3600" b="1" dirty="0" err="1">
                <a:solidFill>
                  <a:srgbClr val="0000CC"/>
                </a:solidFill>
                <a:latin typeface="HP001 4 hang 1 ô ly" panose="020B0603050302020204" pitchFamily="34" charset="0"/>
                <a:cs typeface="Times New Roman" pitchFamily="18" charset="0"/>
              </a:rPr>
              <a:t>tháng</a:t>
            </a:r>
            <a:r>
              <a:rPr lang="en-US" sz="3600" b="1" dirty="0">
                <a:solidFill>
                  <a:srgbClr val="0000CC"/>
                </a:solidFill>
                <a:latin typeface="HP001 4 hang 1 ô ly" panose="020B0603050302020204" pitchFamily="34" charset="0"/>
                <a:cs typeface="Times New Roman" pitchFamily="18" charset="0"/>
              </a:rPr>
              <a:t> 03 </a:t>
            </a:r>
            <a:r>
              <a:rPr lang="en-US" sz="3600" b="1" dirty="0" err="1">
                <a:solidFill>
                  <a:srgbClr val="0000CC"/>
                </a:solidFill>
                <a:latin typeface="HP001 4 hang 1 ô ly" panose="020B0603050302020204" pitchFamily="34" charset="0"/>
                <a:cs typeface="Times New Roman" pitchFamily="18" charset="0"/>
              </a:rPr>
              <a:t>năm</a:t>
            </a:r>
            <a:r>
              <a:rPr lang="en-US" sz="3600" b="1" dirty="0">
                <a:solidFill>
                  <a:srgbClr val="0000CC"/>
                </a:solidFill>
                <a:latin typeface="HP001 4 hang 1 ô ly" panose="020B0603050302020204" pitchFamily="34" charset="0"/>
                <a:cs typeface="Times New Roman" pitchFamily="18" charset="0"/>
              </a:rPr>
              <a:t> 2025</a:t>
            </a:r>
            <a:endParaRPr lang="vi-VN" sz="3600" b="1" dirty="0">
              <a:solidFill>
                <a:srgbClr val="0000CC"/>
              </a:solidFill>
              <a:latin typeface="HP001 4 hang 1 ô ly" panose="020B0603050302020204" pitchFamily="34" charset="0"/>
              <a:cs typeface="Times New Roman" pitchFamily="18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31403" y="702731"/>
            <a:ext cx="16276638" cy="646288"/>
          </a:xfrm>
          <a:prstGeom prst="rect">
            <a:avLst/>
          </a:prstGeom>
          <a:noFill/>
        </p:spPr>
        <p:txBody>
          <a:bodyPr wrap="square" lIns="91396" tIns="45699" rIns="91396" bIns="45699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00CC"/>
                </a:solidFill>
                <a:latin typeface="HP001 4 hang 1 ô ly" panose="020B0603050302020204" pitchFamily="34" charset="0"/>
                <a:cs typeface="Times New Roman" pitchFamily="18" charset="0"/>
              </a:rPr>
              <a:t>Toán</a:t>
            </a:r>
            <a:endParaRPr lang="vi-VN" sz="3600" b="1" dirty="0">
              <a:solidFill>
                <a:srgbClr val="0000CC"/>
              </a:solidFill>
              <a:latin typeface="HP001 4 hang 1 ô ly" panose="020B0603050302020204" pitchFamily="34" charset="0"/>
              <a:cs typeface="Times New Roman" pitchFamily="18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424493" y="1308892"/>
            <a:ext cx="16276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 57. Chia </a:t>
            </a:r>
            <a:r>
              <a:rPr lang="en-US" sz="3600" b="1" dirty="0" err="1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bốn</a:t>
            </a:r>
            <a:r>
              <a:rPr lang="en-US" sz="3600" b="1" dirty="0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chữ</a:t>
            </a:r>
            <a:r>
              <a:rPr lang="en-US" sz="3600" b="1" dirty="0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cho</a:t>
            </a:r>
            <a:r>
              <a:rPr lang="en-US" sz="3600" b="1" dirty="0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một</a:t>
            </a:r>
            <a:r>
              <a:rPr lang="en-US" sz="3600" b="1" dirty="0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chữ</a:t>
            </a:r>
            <a:r>
              <a:rPr lang="en-US" sz="3600" b="1" dirty="0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 (</a:t>
            </a:r>
            <a:r>
              <a:rPr lang="en-US" sz="3600" b="1" dirty="0" err="1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tiết</a:t>
            </a:r>
            <a:r>
              <a:rPr lang="en-US" sz="3600" b="1" dirty="0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 3)</a:t>
            </a:r>
            <a:endParaRPr lang="vi-VN" sz="3600" b="1" dirty="0">
              <a:solidFill>
                <a:srgbClr val="FF0000"/>
              </a:solidFill>
              <a:latin typeface="HP001 4 hang 1 ô ly" panose="020B0603050302020204" pitchFamily="34" charset="0"/>
              <a:cs typeface="Times New Roman" pitchFamily="18" charset="0"/>
            </a:endParaRPr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008CB88C-4708-49CE-BDBF-9D59A5CD6B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065" y="1025875"/>
            <a:ext cx="1690932" cy="1194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46807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623219" y="2252597"/>
            <a:ext cx="5649390" cy="681454"/>
            <a:chOff x="1470819" y="1943100"/>
            <a:chExt cx="5649390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5001690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nhẩm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(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theo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mẫu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).</a:t>
              </a: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2016088" y="6205121"/>
            <a:ext cx="31935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indent="-742950">
              <a:buAutoNum type="alphaLcParenR"/>
            </a:pP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7 000 : 7 =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l="27498" t="35185" r="26252" b="34445"/>
          <a:stretch/>
        </p:blipFill>
        <p:spPr>
          <a:xfrm>
            <a:off x="4709319" y="3143388"/>
            <a:ext cx="6858000" cy="253313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157119" y="7620000"/>
            <a:ext cx="29706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c)  8000 : 4 =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897816" y="6205121"/>
            <a:ext cx="31566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b)  9 000 : 3 =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209591" y="6205121"/>
            <a:ext cx="13388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1 000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3054449" y="6205121"/>
            <a:ext cx="13388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3 000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078491" y="7620000"/>
            <a:ext cx="13388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2 000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37319" y="132234"/>
            <a:ext cx="16276638" cy="646288"/>
          </a:xfrm>
          <a:prstGeom prst="rect">
            <a:avLst/>
          </a:prstGeom>
          <a:noFill/>
        </p:spPr>
        <p:txBody>
          <a:bodyPr wrap="square" lIns="91396" tIns="45699" rIns="91396" bIns="45699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00CC"/>
                </a:solidFill>
                <a:latin typeface="HP001 4 hang 1 ô ly" panose="020B0603050302020204" pitchFamily="34" charset="0"/>
                <a:cs typeface="Times New Roman" pitchFamily="18" charset="0"/>
              </a:rPr>
              <a:t>Thứ</a:t>
            </a:r>
            <a:r>
              <a:rPr lang="en-US" sz="3600" b="1" dirty="0">
                <a:solidFill>
                  <a:srgbClr val="0000CC"/>
                </a:solidFill>
                <a:latin typeface="HP001 4 hang 1 ô ly" panose="020B060305030202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HP001 4 hang 1 ô ly" panose="020B0603050302020204" pitchFamily="34" charset="0"/>
                <a:cs typeface="Times New Roman" pitchFamily="18" charset="0"/>
              </a:rPr>
              <a:t>ba</a:t>
            </a:r>
            <a:r>
              <a:rPr lang="en-US" sz="3600" b="1" dirty="0">
                <a:solidFill>
                  <a:srgbClr val="0000CC"/>
                </a:solidFill>
                <a:latin typeface="HP001 4 hang 1 ô ly" panose="020B060305030202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HP001 4 hang 1 ô ly" panose="020B0603050302020204" pitchFamily="34" charset="0"/>
                <a:cs typeface="Times New Roman" pitchFamily="18" charset="0"/>
              </a:rPr>
              <a:t>ngày</a:t>
            </a:r>
            <a:r>
              <a:rPr lang="en-US" sz="3600" b="1" dirty="0">
                <a:solidFill>
                  <a:srgbClr val="0000CC"/>
                </a:solidFill>
                <a:latin typeface="HP001 4 hang 1 ô ly" panose="020B0603050302020204" pitchFamily="34" charset="0"/>
                <a:cs typeface="Times New Roman" pitchFamily="18" charset="0"/>
              </a:rPr>
              <a:t> 11 </a:t>
            </a:r>
            <a:r>
              <a:rPr lang="en-US" sz="3600" b="1" dirty="0" err="1">
                <a:solidFill>
                  <a:srgbClr val="0000CC"/>
                </a:solidFill>
                <a:latin typeface="HP001 4 hang 1 ô ly" panose="020B0603050302020204" pitchFamily="34" charset="0"/>
                <a:cs typeface="Times New Roman" pitchFamily="18" charset="0"/>
              </a:rPr>
              <a:t>tháng</a:t>
            </a:r>
            <a:r>
              <a:rPr lang="en-US" sz="3600" b="1" dirty="0">
                <a:solidFill>
                  <a:srgbClr val="0000CC"/>
                </a:solidFill>
                <a:latin typeface="HP001 4 hang 1 ô ly" panose="020B0603050302020204" pitchFamily="34" charset="0"/>
                <a:cs typeface="Times New Roman" pitchFamily="18" charset="0"/>
              </a:rPr>
              <a:t> 03 </a:t>
            </a:r>
            <a:r>
              <a:rPr lang="en-US" sz="3600" b="1" dirty="0" err="1">
                <a:solidFill>
                  <a:srgbClr val="0000CC"/>
                </a:solidFill>
                <a:latin typeface="HP001 4 hang 1 ô ly" panose="020B0603050302020204" pitchFamily="34" charset="0"/>
                <a:cs typeface="Times New Roman" pitchFamily="18" charset="0"/>
              </a:rPr>
              <a:t>năm</a:t>
            </a:r>
            <a:r>
              <a:rPr lang="en-US" sz="3600" b="1" dirty="0">
                <a:solidFill>
                  <a:srgbClr val="0000CC"/>
                </a:solidFill>
                <a:latin typeface="HP001 4 hang 1 ô ly" panose="020B0603050302020204" pitchFamily="34" charset="0"/>
                <a:cs typeface="Times New Roman" pitchFamily="18" charset="0"/>
              </a:rPr>
              <a:t> 2025</a:t>
            </a:r>
            <a:endParaRPr lang="vi-VN" sz="3600" b="1" dirty="0">
              <a:solidFill>
                <a:srgbClr val="0000CC"/>
              </a:solidFill>
              <a:latin typeface="HP001 4 hang 1 ô ly" panose="020B0603050302020204" pitchFamily="34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0" y="719677"/>
            <a:ext cx="16276638" cy="646288"/>
          </a:xfrm>
          <a:prstGeom prst="rect">
            <a:avLst/>
          </a:prstGeom>
          <a:noFill/>
        </p:spPr>
        <p:txBody>
          <a:bodyPr wrap="square" lIns="91396" tIns="45699" rIns="91396" bIns="45699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00CC"/>
                </a:solidFill>
                <a:latin typeface="HP001 4 hang 1 ô ly" panose="020B0603050302020204" pitchFamily="34" charset="0"/>
                <a:cs typeface="Times New Roman" pitchFamily="18" charset="0"/>
              </a:rPr>
              <a:t>Toán</a:t>
            </a:r>
            <a:endParaRPr lang="vi-VN" sz="3600" b="1" dirty="0">
              <a:solidFill>
                <a:srgbClr val="0000CC"/>
              </a:solidFill>
              <a:latin typeface="HP001 4 hang 1 ô ly" panose="020B0603050302020204" pitchFamily="34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42119" y="1346469"/>
            <a:ext cx="16276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 57. Chia </a:t>
            </a:r>
            <a:r>
              <a:rPr lang="en-US" sz="3600" b="1" dirty="0" err="1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bốn</a:t>
            </a:r>
            <a:r>
              <a:rPr lang="en-US" sz="3600" b="1" dirty="0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chữ</a:t>
            </a:r>
            <a:r>
              <a:rPr lang="en-US" sz="3600" b="1" dirty="0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cho</a:t>
            </a:r>
            <a:r>
              <a:rPr lang="en-US" sz="3600" b="1" dirty="0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một</a:t>
            </a:r>
            <a:r>
              <a:rPr lang="en-US" sz="3600" b="1" dirty="0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chữ</a:t>
            </a:r>
            <a:r>
              <a:rPr lang="en-US" sz="3600" b="1" dirty="0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 (</a:t>
            </a:r>
            <a:r>
              <a:rPr lang="en-US" sz="3600" b="1" dirty="0" err="1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tiết</a:t>
            </a:r>
            <a:r>
              <a:rPr lang="en-US" sz="3600" b="1" dirty="0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 3)</a:t>
            </a:r>
            <a:endParaRPr lang="vi-VN" sz="3600" b="1" dirty="0">
              <a:solidFill>
                <a:srgbClr val="FF0000"/>
              </a:solidFill>
              <a:latin typeface="HP001 4 hang 1 ô ly" panose="020B0603050302020204" pitchFamily="34" charset="0"/>
              <a:cs typeface="Times New Roman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60AFE7F-F29E-47CC-B3DA-87B9375FD4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319" y="1081926"/>
            <a:ext cx="1690932" cy="1194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947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1" grpId="0"/>
      <p:bldP spid="22" grpId="0"/>
      <p:bldP spid="25" grpId="0"/>
      <p:bldP spid="26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638680" y="2442746"/>
            <a:ext cx="2475444" cy="681454"/>
            <a:chOff x="1470819" y="1943100"/>
            <a:chExt cx="2475444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827744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&gt; ; &lt; ; =</a:t>
              </a: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/>
          <a:srcRect l="30833" t="22592" r="35833" b="43333"/>
          <a:stretch/>
        </p:blipFill>
        <p:spPr>
          <a:xfrm>
            <a:off x="4171092" y="3307080"/>
            <a:ext cx="7904922" cy="459105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419704" y="3581400"/>
            <a:ext cx="480615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419703" y="5149111"/>
            <a:ext cx="480615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419703" y="6716822"/>
            <a:ext cx="480615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563" y="83964"/>
            <a:ext cx="16276638" cy="646288"/>
          </a:xfrm>
          <a:prstGeom prst="rect">
            <a:avLst/>
          </a:prstGeom>
          <a:noFill/>
        </p:spPr>
        <p:txBody>
          <a:bodyPr wrap="square" lIns="91396" tIns="45699" rIns="91396" bIns="45699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00CC"/>
                </a:solidFill>
                <a:latin typeface="HP001 4 hang 1 ô ly" panose="020B0603050302020204" pitchFamily="34" charset="0"/>
                <a:cs typeface="Times New Roman" pitchFamily="18" charset="0"/>
              </a:rPr>
              <a:t>Thứ</a:t>
            </a:r>
            <a:r>
              <a:rPr lang="en-US" sz="3600" b="1" dirty="0">
                <a:solidFill>
                  <a:srgbClr val="0000CC"/>
                </a:solidFill>
                <a:latin typeface="HP001 4 hang 1 ô ly" panose="020B060305030202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HP001 4 hang 1 ô ly" panose="020B0603050302020204" pitchFamily="34" charset="0"/>
                <a:cs typeface="Times New Roman" pitchFamily="18" charset="0"/>
              </a:rPr>
              <a:t>ba</a:t>
            </a:r>
            <a:r>
              <a:rPr lang="en-US" sz="3600" b="1" dirty="0">
                <a:solidFill>
                  <a:srgbClr val="0000CC"/>
                </a:solidFill>
                <a:latin typeface="HP001 4 hang 1 ô ly" panose="020B060305030202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HP001 4 hang 1 ô ly" panose="020B0603050302020204" pitchFamily="34" charset="0"/>
                <a:cs typeface="Times New Roman" pitchFamily="18" charset="0"/>
              </a:rPr>
              <a:t>ngày</a:t>
            </a:r>
            <a:r>
              <a:rPr lang="en-US" sz="3600" b="1" dirty="0">
                <a:solidFill>
                  <a:srgbClr val="0000CC"/>
                </a:solidFill>
                <a:latin typeface="HP001 4 hang 1 ô ly" panose="020B0603050302020204" pitchFamily="34" charset="0"/>
                <a:cs typeface="Times New Roman" pitchFamily="18" charset="0"/>
              </a:rPr>
              <a:t> 11 </a:t>
            </a:r>
            <a:r>
              <a:rPr lang="en-US" sz="3600" b="1" dirty="0" err="1">
                <a:solidFill>
                  <a:srgbClr val="0000CC"/>
                </a:solidFill>
                <a:latin typeface="HP001 4 hang 1 ô ly" panose="020B0603050302020204" pitchFamily="34" charset="0"/>
                <a:cs typeface="Times New Roman" pitchFamily="18" charset="0"/>
              </a:rPr>
              <a:t>tháng</a:t>
            </a:r>
            <a:r>
              <a:rPr lang="en-US" sz="3600" b="1" dirty="0">
                <a:solidFill>
                  <a:srgbClr val="0000CC"/>
                </a:solidFill>
                <a:latin typeface="HP001 4 hang 1 ô ly" panose="020B0603050302020204" pitchFamily="34" charset="0"/>
                <a:cs typeface="Times New Roman" pitchFamily="18" charset="0"/>
              </a:rPr>
              <a:t> 03 </a:t>
            </a:r>
            <a:r>
              <a:rPr lang="en-US" sz="3600" b="1" dirty="0" err="1">
                <a:solidFill>
                  <a:srgbClr val="0000CC"/>
                </a:solidFill>
                <a:latin typeface="HP001 4 hang 1 ô ly" panose="020B0603050302020204" pitchFamily="34" charset="0"/>
                <a:cs typeface="Times New Roman" pitchFamily="18" charset="0"/>
              </a:rPr>
              <a:t>năm</a:t>
            </a:r>
            <a:r>
              <a:rPr lang="en-US" sz="3600" b="1" dirty="0">
                <a:solidFill>
                  <a:srgbClr val="0000CC"/>
                </a:solidFill>
                <a:latin typeface="HP001 4 hang 1 ô ly" panose="020B0603050302020204" pitchFamily="34" charset="0"/>
                <a:cs typeface="Times New Roman" pitchFamily="18" charset="0"/>
              </a:rPr>
              <a:t> 2025</a:t>
            </a:r>
            <a:endParaRPr lang="vi-VN" sz="3600" b="1" dirty="0">
              <a:solidFill>
                <a:srgbClr val="0000CC"/>
              </a:solidFill>
              <a:latin typeface="HP001 4 hang 1 ô ly" panose="020B0603050302020204" pitchFamily="34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-14766" y="688623"/>
            <a:ext cx="16276638" cy="646288"/>
          </a:xfrm>
          <a:prstGeom prst="rect">
            <a:avLst/>
          </a:prstGeom>
          <a:noFill/>
        </p:spPr>
        <p:txBody>
          <a:bodyPr wrap="square" lIns="91396" tIns="45699" rIns="91396" bIns="45699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00CC"/>
                </a:solidFill>
                <a:latin typeface="HP001 4 hang 1 ô ly" panose="020B0603050302020204" pitchFamily="34" charset="0"/>
                <a:cs typeface="Times New Roman" pitchFamily="18" charset="0"/>
              </a:rPr>
              <a:t>Toán</a:t>
            </a:r>
            <a:endParaRPr lang="vi-VN" sz="3600" b="1" dirty="0">
              <a:solidFill>
                <a:srgbClr val="0000CC"/>
              </a:solidFill>
              <a:latin typeface="HP001 4 hang 1 ô ly" panose="020B0603050302020204" pitchFamily="34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21691" y="1274765"/>
            <a:ext cx="16276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 57. Chia </a:t>
            </a:r>
            <a:r>
              <a:rPr lang="en-US" sz="3600" b="1" dirty="0" err="1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bốn</a:t>
            </a:r>
            <a:r>
              <a:rPr lang="en-US" sz="3600" b="1" dirty="0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chữ</a:t>
            </a:r>
            <a:r>
              <a:rPr lang="en-US" sz="3600" b="1" dirty="0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cho</a:t>
            </a:r>
            <a:r>
              <a:rPr lang="en-US" sz="3600" b="1" dirty="0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một</a:t>
            </a:r>
            <a:r>
              <a:rPr lang="en-US" sz="3600" b="1" dirty="0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chữ</a:t>
            </a:r>
            <a:r>
              <a:rPr lang="en-US" sz="3600" b="1" dirty="0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 (</a:t>
            </a:r>
            <a:r>
              <a:rPr lang="en-US" sz="3600" b="1" dirty="0" err="1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tiết</a:t>
            </a:r>
            <a:r>
              <a:rPr lang="en-US" sz="3600" b="1" dirty="0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 3)</a:t>
            </a:r>
            <a:endParaRPr lang="vi-VN" sz="3600" b="1" dirty="0">
              <a:solidFill>
                <a:srgbClr val="FF0000"/>
              </a:solidFill>
              <a:latin typeface="HP001 4 hang 1 ô ly" panose="020B0603050302020204" pitchFamily="34" charset="0"/>
              <a:cs typeface="Times New Roman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FBA7647-A990-4D8C-B8C9-8A0A6E09DE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448" y="1030547"/>
            <a:ext cx="1690932" cy="1194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995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5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959132" y="2102898"/>
            <a:ext cx="14363700" cy="681454"/>
            <a:chOff x="1470819" y="1943100"/>
            <a:chExt cx="14363700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20" y="1947446"/>
              <a:ext cx="13715999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?</a:t>
              </a: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55000" t="20370" r="8333" b="10741"/>
          <a:stretch/>
        </p:blipFill>
        <p:spPr>
          <a:xfrm>
            <a:off x="10538620" y="2256608"/>
            <a:ext cx="5531802" cy="5846109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1110202" y="2941981"/>
            <a:ext cx="9398097" cy="4401205"/>
            <a:chOff x="1110202" y="2941981"/>
            <a:chExt cx="9398097" cy="4401205"/>
          </a:xfrm>
        </p:grpSpPr>
        <p:sp>
          <p:nvSpPr>
            <p:cNvPr id="16" name="TextBox 15"/>
            <p:cNvSpPr txBox="1"/>
            <p:nvPr/>
          </p:nvSpPr>
          <p:spPr>
            <a:xfrm>
              <a:off x="1110202" y="2941981"/>
              <a:ext cx="9398097" cy="44012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ba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vệ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tinh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bay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quanh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thiên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thể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Vệ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tinh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B bay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vòng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1 527 km,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dài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gấp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3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lần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vòng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vệ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tinh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A.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Vậy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vệ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tinh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A bay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vòng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             km.</a:t>
              </a:r>
            </a:p>
            <a:p>
              <a:pPr algn="just"/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Vệ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tinh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C bay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vòng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dài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gấp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4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lần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vòng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vệ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tinh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A.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vậy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vệ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tinh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C bay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vòng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            km.</a:t>
              </a: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7097270" y="4813902"/>
              <a:ext cx="1371600" cy="640080"/>
            </a:xfrm>
            <a:prstGeom prst="roundRect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3642519" y="6629400"/>
              <a:ext cx="1371600" cy="640080"/>
            </a:xfrm>
            <a:prstGeom prst="roundRect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7287770" y="4779999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509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722608" y="6629400"/>
            <a:ext cx="12114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2036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102727"/>
            <a:ext cx="16276638" cy="646288"/>
          </a:xfrm>
          <a:prstGeom prst="rect">
            <a:avLst/>
          </a:prstGeom>
          <a:noFill/>
        </p:spPr>
        <p:txBody>
          <a:bodyPr wrap="square" lIns="91396" tIns="45699" rIns="91396" bIns="45699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00CC"/>
                </a:solidFill>
                <a:latin typeface="HP001 4 hang 1 ô ly" panose="020B0603050302020204" pitchFamily="34" charset="0"/>
                <a:cs typeface="Times New Roman" pitchFamily="18" charset="0"/>
              </a:rPr>
              <a:t>Thứ</a:t>
            </a:r>
            <a:r>
              <a:rPr lang="en-US" sz="3600" b="1" dirty="0">
                <a:solidFill>
                  <a:srgbClr val="0000CC"/>
                </a:solidFill>
                <a:latin typeface="HP001 4 hang 1 ô ly" panose="020B060305030202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HP001 4 hang 1 ô ly" panose="020B0603050302020204" pitchFamily="34" charset="0"/>
                <a:cs typeface="Times New Roman" pitchFamily="18" charset="0"/>
              </a:rPr>
              <a:t>ba</a:t>
            </a:r>
            <a:r>
              <a:rPr lang="en-US" sz="3600" b="1" dirty="0">
                <a:solidFill>
                  <a:srgbClr val="0000CC"/>
                </a:solidFill>
                <a:latin typeface="HP001 4 hang 1 ô ly" panose="020B060305030202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HP001 4 hang 1 ô ly" panose="020B0603050302020204" pitchFamily="34" charset="0"/>
                <a:cs typeface="Times New Roman" pitchFamily="18" charset="0"/>
              </a:rPr>
              <a:t>ngày</a:t>
            </a:r>
            <a:r>
              <a:rPr lang="en-US" sz="3600" b="1" dirty="0">
                <a:solidFill>
                  <a:srgbClr val="0000CC"/>
                </a:solidFill>
                <a:latin typeface="HP001 4 hang 1 ô ly" panose="020B0603050302020204" pitchFamily="34" charset="0"/>
                <a:cs typeface="Times New Roman" pitchFamily="18" charset="0"/>
              </a:rPr>
              <a:t> 11 </a:t>
            </a:r>
            <a:r>
              <a:rPr lang="en-US" sz="3600" b="1" dirty="0" err="1">
                <a:solidFill>
                  <a:srgbClr val="0000CC"/>
                </a:solidFill>
                <a:latin typeface="HP001 4 hang 1 ô ly" panose="020B0603050302020204" pitchFamily="34" charset="0"/>
                <a:cs typeface="Times New Roman" pitchFamily="18" charset="0"/>
              </a:rPr>
              <a:t>tháng</a:t>
            </a:r>
            <a:r>
              <a:rPr lang="en-US" sz="3600" b="1" dirty="0">
                <a:solidFill>
                  <a:srgbClr val="0000CC"/>
                </a:solidFill>
                <a:latin typeface="HP001 4 hang 1 ô ly" panose="020B0603050302020204" pitchFamily="34" charset="0"/>
                <a:cs typeface="Times New Roman" pitchFamily="18" charset="0"/>
              </a:rPr>
              <a:t> 03 </a:t>
            </a:r>
            <a:r>
              <a:rPr lang="en-US" sz="3600" b="1" dirty="0" err="1">
                <a:solidFill>
                  <a:srgbClr val="0000CC"/>
                </a:solidFill>
                <a:latin typeface="HP001 4 hang 1 ô ly" panose="020B0603050302020204" pitchFamily="34" charset="0"/>
                <a:cs typeface="Times New Roman" pitchFamily="18" charset="0"/>
              </a:rPr>
              <a:t>năm</a:t>
            </a:r>
            <a:r>
              <a:rPr lang="en-US" sz="3600" b="1" dirty="0">
                <a:solidFill>
                  <a:srgbClr val="0000CC"/>
                </a:solidFill>
                <a:latin typeface="HP001 4 hang 1 ô ly" panose="020B0603050302020204" pitchFamily="34" charset="0"/>
                <a:cs typeface="Times New Roman" pitchFamily="18" charset="0"/>
              </a:rPr>
              <a:t> 2025</a:t>
            </a:r>
            <a:endParaRPr lang="vi-VN" sz="3600" b="1" dirty="0">
              <a:solidFill>
                <a:srgbClr val="0000CC"/>
              </a:solidFill>
              <a:latin typeface="HP001 4 hang 1 ô ly" panose="020B0603050302020204" pitchFamily="34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721507"/>
            <a:ext cx="16276638" cy="646288"/>
          </a:xfrm>
          <a:prstGeom prst="rect">
            <a:avLst/>
          </a:prstGeom>
          <a:noFill/>
        </p:spPr>
        <p:txBody>
          <a:bodyPr wrap="square" lIns="91396" tIns="45699" rIns="91396" bIns="45699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00CC"/>
                </a:solidFill>
                <a:latin typeface="HP001 4 hang 1 ô ly" panose="020B0603050302020204" pitchFamily="34" charset="0"/>
                <a:cs typeface="Times New Roman" pitchFamily="18" charset="0"/>
              </a:rPr>
              <a:t>Toán</a:t>
            </a:r>
            <a:endParaRPr lang="vi-VN" sz="3600" b="1" dirty="0">
              <a:solidFill>
                <a:srgbClr val="0000CC"/>
              </a:solidFill>
              <a:latin typeface="HP001 4 hang 1 ô ly" panose="020B0603050302020204" pitchFamily="34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94519" y="1319332"/>
            <a:ext cx="16276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 57. Chia </a:t>
            </a:r>
            <a:r>
              <a:rPr lang="en-US" sz="3600" b="1" dirty="0" err="1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bốn</a:t>
            </a:r>
            <a:r>
              <a:rPr lang="en-US" sz="3600" b="1" dirty="0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chữ</a:t>
            </a:r>
            <a:r>
              <a:rPr lang="en-US" sz="3600" b="1" dirty="0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cho</a:t>
            </a:r>
            <a:r>
              <a:rPr lang="en-US" sz="3600" b="1" dirty="0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một</a:t>
            </a:r>
            <a:r>
              <a:rPr lang="en-US" sz="3600" b="1" dirty="0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chữ</a:t>
            </a:r>
            <a:r>
              <a:rPr lang="en-US" sz="3600" b="1" dirty="0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 (</a:t>
            </a:r>
            <a:r>
              <a:rPr lang="en-US" sz="3600" b="1" dirty="0" err="1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tiết</a:t>
            </a:r>
            <a:r>
              <a:rPr lang="en-US" sz="3600" b="1" dirty="0">
                <a:solidFill>
                  <a:srgbClr val="FF0000"/>
                </a:solidFill>
                <a:latin typeface="HP001 4 hang 1 ô ly" panose="020B0603050302020204" pitchFamily="34" charset="0"/>
                <a:cs typeface="Times New Roman" pitchFamily="18" charset="0"/>
              </a:rPr>
              <a:t> 3)</a:t>
            </a:r>
            <a:endParaRPr lang="vi-VN" sz="3600" b="1" dirty="0">
              <a:solidFill>
                <a:srgbClr val="FF0000"/>
              </a:solidFill>
              <a:latin typeface="HP001 4 hang 1 ô ly" panose="020B0603050302020204" pitchFamily="34" charset="0"/>
              <a:cs typeface="Times New Roman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4AE712C-32AE-460D-BDE6-662F7A93CD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666" y="894713"/>
            <a:ext cx="1690932" cy="1194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328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276638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3261519" y="3214678"/>
            <a:ext cx="9906000" cy="202566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CHÀO CÁC EM!</a:t>
            </a:r>
            <a:endParaRPr lang="en-US" sz="5700" b="1" kern="1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008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54515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1722</TotalTime>
  <Words>312</Words>
  <Application>Microsoft Office PowerPoint</Application>
  <PresentationFormat>Custom</PresentationFormat>
  <Paragraphs>67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HP001 4 hang 1 ô ly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Cao Nam</cp:lastModifiedBy>
  <cp:revision>225</cp:revision>
  <dcterms:created xsi:type="dcterms:W3CDTF">2022-07-10T01:37:20Z</dcterms:created>
  <dcterms:modified xsi:type="dcterms:W3CDTF">2025-03-10T07:21:43Z</dcterms:modified>
</cp:coreProperties>
</file>