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331" r:id="rId3"/>
    <p:sldId id="274" r:id="rId4"/>
    <p:sldId id="309" r:id="rId5"/>
    <p:sldId id="311" r:id="rId6"/>
    <p:sldId id="266" r:id="rId7"/>
    <p:sldId id="312" r:id="rId8"/>
    <p:sldId id="313" r:id="rId9"/>
    <p:sldId id="314" r:id="rId10"/>
    <p:sldId id="270" r:id="rId11"/>
    <p:sldId id="315" r:id="rId12"/>
    <p:sldId id="316" r:id="rId13"/>
    <p:sldId id="317" r:id="rId14"/>
    <p:sldId id="318" r:id="rId15"/>
    <p:sldId id="319" r:id="rId16"/>
    <p:sldId id="271" r:id="rId17"/>
    <p:sldId id="272" r:id="rId18"/>
    <p:sldId id="275" r:id="rId19"/>
    <p:sldId id="321" r:id="rId20"/>
    <p:sldId id="322" r:id="rId21"/>
    <p:sldId id="323" r:id="rId22"/>
    <p:sldId id="324" r:id="rId23"/>
    <p:sldId id="325" r:id="rId24"/>
    <p:sldId id="32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EB5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03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16T21:49:03.033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484B1-056C-40C9-BEEC-A25FCB7BE573}" type="datetimeFigureOut">
              <a:rPr lang="en-US" smtClean="0"/>
              <a:pPr/>
              <a:t>23-Feb-25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26456-3917-4E62-A4F9-3B0AB21C8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69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1D13E054-0A74-F215-3727-DF3171FAF2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BAEA5E0B-897F-819E-F358-731AFBB23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2951439C-6633-855C-2A34-48E6093D4D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9097A9-F626-4271-B912-35870E76207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307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1D13E054-0A74-F215-3727-DF3171FAF2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BAEA5E0B-897F-819E-F358-731AFBB23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2951439C-6633-855C-2A34-48E6093D4D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9097A9-F626-4271-B912-35870E76207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85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47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7AB2A9-48F8-4104-924F-B4E82386199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179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2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B3DCB-05AA-3F15-2630-9C11BDB15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E023E-468A-EBB9-1017-98275C38D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09D70-862C-1F29-DCA4-1472BFC7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70BB0-018C-441E-AFAD-D4EBEF840FE7}" type="datetimeFigureOut">
              <a:rPr lang="en-US" smtClean="0"/>
              <a:pPr>
                <a:defRPr/>
              </a:pPr>
              <a:t>23-Feb-25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F3A72-840C-5717-51B0-8B67C2FC7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BD4A3-09C3-E42A-5FD9-D78750A8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B0FEE-D289-45C9-889F-EA1B28458EB4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6941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FFEEC-5D36-66AA-FE0E-E26D56463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58A925-5C1E-23F2-7000-E8B81144E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0B833-B7DC-42E0-DDAC-E79DCA6E5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A4026D-5FF2-4443-BB28-46B79FEACC46}" type="datetimeFigureOut">
              <a:rPr lang="en-US" smtClean="0"/>
              <a:pPr>
                <a:defRPr/>
              </a:pPr>
              <a:t>23-Feb-25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8E2B0-C194-1CC5-6D87-7B10932AF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4C7C6-7B10-1E5D-A884-0F4AF424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B3F83-2F76-44A6-B350-5D4F2BCCA081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7682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328C70-2605-DD9C-BBF0-AF21B73CB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0AA42-6FCD-3E3E-1B3F-C0005A29E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11E46-A144-EE32-190A-EFD5C8149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98734-F4A1-4802-9261-FF0631A52F94}" type="datetimeFigureOut">
              <a:rPr lang="en-US" smtClean="0"/>
              <a:pPr>
                <a:defRPr/>
              </a:pPr>
              <a:t>23-Feb-25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340A7-A7DB-1012-CD40-E408B5AB5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D314-CDD1-8B44-250F-980D73AE0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04DC5-AA07-4DCA-910F-BA6DA752AC31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85862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E12873-F4DF-4111-95ED-82CC25600C7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34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BCE10D-D1D6-4BC7-9B70-8AC9873B983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67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12C34D-BCF9-4ED8-9434-F9793F4A1B5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81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4A100A-85F3-43B2-AE31-BDD5AF151C7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42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74A1AF-1E39-4651-894E-BEA33AFDBFF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5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AD84D1-F187-4BE1-A7DC-49C278111BE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F183D6-D385-4809-9A52-C98FB98A979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35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382CD9-E4D9-47E8-B77C-C296A3B03BB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3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6D81B-9BD0-E161-8D28-DADF2C68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BD36F-205F-27FD-F604-C092F305A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0B11C-8C46-1D30-4DFD-D49D8B9B6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68A0B8-6560-44D5-B02A-55039F95BB10}" type="datetimeFigureOut">
              <a:rPr lang="en-US" smtClean="0"/>
              <a:pPr>
                <a:defRPr/>
              </a:pPr>
              <a:t>23-Feb-25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B6885-88F9-6F2D-B038-DE1170079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D0EEF-5EE0-1C37-85B7-62F7CC295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7F87B-B288-4589-8404-98382426121E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56199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542C3F-807C-446A-951D-50DC3AEE1CA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54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7F4ABD-0F67-4357-9135-AC8404C1098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59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70066C-3CE2-48E2-9BA7-1D54F177D09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969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154596-A27D-44C5-9E5A-150E40CFA26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4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32B24-6A30-15D4-C279-28C24A2F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3E714-EF0C-D691-3C0E-FEC285C11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214C5-BD8C-50B4-3FC6-AAF6F9E51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664861-BE75-4F08-96D9-6CF2E006990D}" type="datetimeFigureOut">
              <a:rPr lang="en-US" smtClean="0"/>
              <a:pPr>
                <a:defRPr/>
              </a:pPr>
              <a:t>23-Feb-25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21F45-7162-5734-23BB-3616A0A0A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944CD-B78C-6455-AA24-C460E6D6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15C41-CB09-4BC4-BEDC-784B1E7CC66A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4606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1DA3F-9046-8B35-D5E7-C3727CCF8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6DEB9-CCCD-27B3-C4E0-59C7BEFFD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3D897-E65C-3DEC-1AF3-A10602BC0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4F07B-12C6-8A01-BE10-C424FA8CA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21FD7F-32B4-40C6-A422-E50178AAF962}" type="datetimeFigureOut">
              <a:rPr lang="en-US" smtClean="0"/>
              <a:pPr>
                <a:defRPr/>
              </a:pPr>
              <a:t>23-Feb-25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408DF-0548-6BE0-A9B0-C56FFB2B7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1EFEC-F867-0ABC-ABAC-4E3CBD90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DF06C-7A0F-40F5-860A-CCF92E0975A3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647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E7AE0-CE56-652D-70D0-67CDEDAA0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424CE-740E-8B17-82E3-126105EA0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4E679-BCCD-2C43-C88A-7B89DAF32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DB9AD5-B471-12D9-B970-60C1C54A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DF854D-0A31-184C-AF03-8A08F095F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B2894E-13C8-5430-3975-95327EAAF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241EEE-54D5-4708-AF27-7C2821236C57}" type="datetimeFigureOut">
              <a:rPr lang="en-US" smtClean="0"/>
              <a:pPr>
                <a:defRPr/>
              </a:pPr>
              <a:t>23-Feb-25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066B5C-FE18-867C-91E0-093FC813A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864F8-5DA0-1430-32FA-36FCF3E0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3DFF5-E311-4DB1-8A22-29264B97EA3A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7659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07F50-0C0A-FBB0-B462-FA69B1BAB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BA0115-EF16-AFFC-B5D1-479C0ED27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080FDD-1165-4E61-82AC-CA4243FE1EDA}" type="datetimeFigureOut">
              <a:rPr lang="en-US" smtClean="0"/>
              <a:pPr>
                <a:defRPr/>
              </a:pPr>
              <a:t>23-Feb-25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48E996-CF69-C742-D8CC-1B547B41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B16B8-B4EC-F343-A1E2-750B02675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31FF8-6695-4CD8-A3BD-3AAD188D0B38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2975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04FDF5-DE77-B3E4-14E9-4E91C4027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AF56E5-8B61-4483-A33F-D3C61EBCBF7F}" type="datetimeFigureOut">
              <a:rPr lang="en-US" smtClean="0"/>
              <a:pPr>
                <a:defRPr/>
              </a:pPr>
              <a:t>23-Feb-25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D2CB81-50B0-A355-08A6-AB9330276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0F5B5-1491-7263-1B08-956FAFCA1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7DCA8-0FE6-4B2D-8FA9-50373AFBD924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0968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8E302-4334-C3DE-C8A7-2E022EEA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C0B2F-8077-2907-C52C-A58A95530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5344F-AB34-C1E2-89D2-811D6DE2A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B52AA-AA40-CA40-ADB1-67DE7E037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6851E5-4AD4-4E49-8767-71BCB4C18C4B}" type="datetimeFigureOut">
              <a:rPr lang="en-US" smtClean="0"/>
              <a:pPr>
                <a:defRPr/>
              </a:pPr>
              <a:t>23-Feb-25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E178F-500C-ED84-313F-9C074D4A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F7D681-CC09-7770-FCA6-3D203921A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8CCDC-FA8F-4A74-9E9D-6F823883D491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2254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A929B-6D89-2563-162C-686FF3B63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B954E5-580E-E084-8CF2-7B099E2A8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2C57F-568C-C431-7F7D-BD621A130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53052-ABE3-A188-F07F-155450DDE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B4C8F8-6FC2-4635-B28C-A283E6741148}" type="datetimeFigureOut">
              <a:rPr lang="en-US" smtClean="0"/>
              <a:pPr>
                <a:defRPr/>
              </a:pPr>
              <a:t>23-Feb-25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FBDEB-CC8B-EA22-8AC8-D31F4E688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332ED-023C-12A6-32E6-63019862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94673-DA20-4604-B41C-74104F2A612F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4572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5495CE-33ED-8415-464C-1A60BF8CB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689B2-3B5C-E74D-AA20-E1C0BE7C5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B50A0-8154-8510-98CA-7AD110E62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202EA-64BA-4536-92C8-86F8D4670CBB}" type="datetimeFigureOut">
              <a:rPr lang="en-US" smtClean="0"/>
              <a:pPr/>
              <a:t>23-Feb-25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D2F0C-4507-9E4A-D718-4148E228C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5550C-45EB-1D30-E2A2-35CC5BFF7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9278A-739A-42EE-988E-7A6EF2E4E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2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0C469A-CAE0-4527-BB1A-7FED36F66BD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1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37.jpeg"/><Relationship Id="rId18" Type="http://schemas.openxmlformats.org/officeDocument/2006/relationships/image" Target="../media/image41.jpeg"/><Relationship Id="rId3" Type="http://schemas.openxmlformats.org/officeDocument/2006/relationships/image" Target="../media/image29.jpeg"/><Relationship Id="rId21" Type="http://schemas.openxmlformats.org/officeDocument/2006/relationships/image" Target="../media/image43.jpeg"/><Relationship Id="rId7" Type="http://schemas.openxmlformats.org/officeDocument/2006/relationships/image" Target="../media/image32.jpeg"/><Relationship Id="rId12" Type="http://schemas.openxmlformats.org/officeDocument/2006/relationships/image" Target="../media/image36.jpeg"/><Relationship Id="rId17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9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35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45.jpeg"/><Relationship Id="rId10" Type="http://schemas.openxmlformats.org/officeDocument/2006/relationships/image" Target="../media/image34.png"/><Relationship Id="rId19" Type="http://schemas.openxmlformats.org/officeDocument/2006/relationships/image" Target="../media/image42.jpeg"/><Relationship Id="rId4" Type="http://schemas.openxmlformats.org/officeDocument/2006/relationships/image" Target="../media/image30.jpeg"/><Relationship Id="rId9" Type="http://schemas.openxmlformats.org/officeDocument/2006/relationships/image" Target="../media/image33.png"/><Relationship Id="rId14" Type="http://schemas.openxmlformats.org/officeDocument/2006/relationships/image" Target="../media/image38.jpeg"/><Relationship Id="rId22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gif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gif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gif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37.jpeg"/><Relationship Id="rId18" Type="http://schemas.openxmlformats.org/officeDocument/2006/relationships/image" Target="../media/image41.jpeg"/><Relationship Id="rId3" Type="http://schemas.openxmlformats.org/officeDocument/2006/relationships/image" Target="../media/image29.jpeg"/><Relationship Id="rId21" Type="http://schemas.openxmlformats.org/officeDocument/2006/relationships/image" Target="../media/image43.jpeg"/><Relationship Id="rId7" Type="http://schemas.openxmlformats.org/officeDocument/2006/relationships/image" Target="../media/image32.jpeg"/><Relationship Id="rId12" Type="http://schemas.openxmlformats.org/officeDocument/2006/relationships/image" Target="../media/image36.jpeg"/><Relationship Id="rId17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9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35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45.jpeg"/><Relationship Id="rId10" Type="http://schemas.openxmlformats.org/officeDocument/2006/relationships/image" Target="../media/image34.png"/><Relationship Id="rId19" Type="http://schemas.openxmlformats.org/officeDocument/2006/relationships/image" Target="../media/image42.jpeg"/><Relationship Id="rId4" Type="http://schemas.openxmlformats.org/officeDocument/2006/relationships/image" Target="../media/image30.jpeg"/><Relationship Id="rId9" Type="http://schemas.openxmlformats.org/officeDocument/2006/relationships/image" Target="../media/image33.png"/><Relationship Id="rId14" Type="http://schemas.openxmlformats.org/officeDocument/2006/relationships/image" Target="../media/image38.jpeg"/><Relationship Id="rId22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slide" Target="slide9.xml"/><Relationship Id="rId3" Type="http://schemas.openxmlformats.org/officeDocument/2006/relationships/slide" Target="slide7.xml"/><Relationship Id="rId7" Type="http://schemas.openxmlformats.org/officeDocument/2006/relationships/image" Target="../media/image18.gif"/><Relationship Id="rId12" Type="http://schemas.openxmlformats.org/officeDocument/2006/relationships/image" Target="../media/image21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gif"/><Relationship Id="rId11" Type="http://schemas.openxmlformats.org/officeDocument/2006/relationships/slide" Target="slide5.xml"/><Relationship Id="rId5" Type="http://schemas.openxmlformats.org/officeDocument/2006/relationships/slide" Target="slide8.xml"/><Relationship Id="rId15" Type="http://schemas.openxmlformats.org/officeDocument/2006/relationships/image" Target="../media/image23.gif"/><Relationship Id="rId10" Type="http://schemas.openxmlformats.org/officeDocument/2006/relationships/image" Target="../media/image20.gif"/><Relationship Id="rId4" Type="http://schemas.openxmlformats.org/officeDocument/2006/relationships/image" Target="../media/image16.gif"/><Relationship Id="rId9" Type="http://schemas.openxmlformats.org/officeDocument/2006/relationships/slide" Target="slide10.xml"/><Relationship Id="rId1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gif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6745"/>
            <a:ext cx="2187972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340" y="-77976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624845" y="2299905"/>
            <a:ext cx="2713407" cy="1183338"/>
          </a:xfrm>
          <a:prstGeom prst="rect">
            <a:avLst/>
          </a:prstGeom>
        </p:spPr>
        <p:txBody>
          <a:bodyPr wrap="none" lIns="57479" tIns="28740" rIns="57479" bIns="2874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96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496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3A1.</a:t>
            </a:r>
          </a:p>
        </p:txBody>
      </p: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4611984" y="3540717"/>
            <a:ext cx="2968032" cy="1997278"/>
            <a:chOff x="5225" y="9335"/>
            <a:chExt cx="2520" cy="1750"/>
          </a:xfrm>
        </p:grpSpPr>
        <p:sp>
          <p:nvSpPr>
            <p:cNvPr id="21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2604" tIns="51304" rIns="102604" bIns="51304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297" dirty="0">
                <a:latin typeface="VNI-Times" pitchFamily="2" charset="0"/>
              </a:endParaRPr>
            </a:p>
          </p:txBody>
        </p:sp>
        <p:pic>
          <p:nvPicPr>
            <p:cNvPr id="22" name="Picture 26" descr="cosmo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5" descr="BOOK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 descr="BOOK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3" descr="QUILLP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604" tIns="51304" rIns="102604" bIns="51304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99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395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604" tIns="51304" rIns="102604" bIns="51304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395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298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604" tIns="51304" rIns="102604" bIns="51304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395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WordArt 3"/>
          <p:cNvSpPr>
            <a:spLocks noChangeArrowheads="1" noChangeShapeType="1" noTextEdit="1"/>
          </p:cNvSpPr>
          <p:nvPr/>
        </p:nvSpPr>
        <p:spPr bwMode="auto">
          <a:xfrm>
            <a:off x="4386342" y="1538785"/>
            <a:ext cx="7077615" cy="1522241"/>
          </a:xfrm>
          <a:prstGeom prst="rect">
            <a:avLst/>
          </a:prstGeom>
        </p:spPr>
        <p:txBody>
          <a:bodyPr wrap="none" lIns="57479" tIns="28740" rIns="57479" bIns="2874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9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53 :  LUYỆN TẬP CHUNG</a:t>
            </a:r>
          </a:p>
          <a:p>
            <a:pPr algn="ctr"/>
            <a:r>
              <a:rPr lang="en-US" sz="249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2).</a:t>
            </a:r>
          </a:p>
        </p:txBody>
      </p:sp>
    </p:spTree>
    <p:extLst>
      <p:ext uri="{BB962C8B-B14F-4D97-AF65-F5344CB8AC3E}">
        <p14:creationId xmlns:p14="http://schemas.microsoft.com/office/powerpoint/2010/main" val="22146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42828" y="439203"/>
            <a:ext cx="955646" cy="415050"/>
            <a:chOff x="7022643" y="641502"/>
            <a:chExt cx="1254285" cy="554103"/>
          </a:xfrm>
        </p:grpSpPr>
        <p:sp>
          <p:nvSpPr>
            <p:cNvPr id="6" name="TextBox 5"/>
            <p:cNvSpPr txBox="1"/>
            <p:nvPr/>
          </p:nvSpPr>
          <p:spPr>
            <a:xfrm>
              <a:off x="7022643" y="641502"/>
              <a:ext cx="1254285" cy="554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7940">
                <a:defRPr/>
              </a:pPr>
              <a:r>
                <a:rPr lang="en-US" sz="2097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926461" y="877228"/>
            <a:ext cx="4938748" cy="43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lang="en-US" sz="209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53: LUYỆN TẬP CHUNG (TIẾT 2)</a:t>
            </a:r>
            <a:endParaRPr lang="en-US" sz="209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0763" y="1305312"/>
            <a:ext cx="11456432" cy="971469"/>
            <a:chOff x="1470819" y="1943100"/>
            <a:chExt cx="15294635" cy="129693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44749" cy="677112"/>
              <a:chOff x="1737519" y="1943100"/>
              <a:chExt cx="544749" cy="67711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7940">
                  <a:defRPr/>
                </a:pPr>
                <a:endParaRPr lang="en-US" sz="2172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77659" cy="677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7940">
                  <a:defRPr/>
                </a:pPr>
                <a:r>
                  <a:rPr lang="en-US" sz="2696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646935" cy="1292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7940">
                <a:defRPr/>
              </a:pP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a) Tính diện tích hình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9 cm.</a:t>
              </a:r>
            </a:p>
            <a:p>
              <a:pPr lvl="0" algn="ctr">
                <a:defRPr/>
              </a:pP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b)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 diện tích hình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9 cm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6 cm</a:t>
              </a:r>
              <a:r>
                <a:rPr lang="en-US" sz="2846" b="1" dirty="0">
                  <a:latin typeface=".VnAristoteH" panose="020B7200000000000000" pitchFamily="34" charset="0"/>
                  <a:cs typeface="Times New Roman" pitchFamily="18" charset="0"/>
                </a:rPr>
                <a:t>.</a:t>
              </a:r>
              <a:r>
                <a:rPr lang="en-US" sz="2696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301016" y="2580295"/>
            <a:ext cx="4425123" cy="175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              </a:t>
            </a:r>
            <a:r>
              <a:rPr lang="en-US" sz="269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96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2696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488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</a:t>
            </a:r>
            <a:r>
              <a:rPr lang="en-US" alt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</a:p>
          <a:p>
            <a:pPr algn="ctr" defTabSz="68488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9 = 81 (cm</a:t>
            </a:r>
            <a:r>
              <a:rPr lang="en-US" altLang="en-US" sz="2696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defTabSz="68488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Đáp </a:t>
            </a:r>
            <a:r>
              <a:rPr lang="en-US" alt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81 cm</a:t>
            </a:r>
            <a:r>
              <a:rPr lang="en-US" altLang="en-US" sz="2696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696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6908225" y="2582625"/>
            <a:ext cx="4376331" cy="175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            </a:t>
            </a:r>
            <a:r>
              <a:rPr lang="en-US" sz="269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96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2696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488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</a:t>
            </a:r>
            <a:r>
              <a:rPr lang="en-US" alt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là:</a:t>
            </a:r>
          </a:p>
          <a:p>
            <a:pPr algn="ctr" defTabSz="68488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6 =  54 (cm</a:t>
            </a:r>
            <a:r>
              <a:rPr lang="en-US" altLang="en-US" sz="2696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defTabSz="68488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Đáp </a:t>
            </a:r>
            <a:r>
              <a:rPr lang="en-US" alt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54 cm</a:t>
            </a:r>
            <a:r>
              <a:rPr lang="en-US" altLang="en-US" sz="2696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696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0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42821" y="439203"/>
            <a:ext cx="955646" cy="415050"/>
            <a:chOff x="7022642" y="641502"/>
            <a:chExt cx="1254286" cy="554102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254286" cy="554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7940">
                <a:defRPr/>
              </a:pPr>
              <a:r>
                <a:rPr lang="en-US" sz="2097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59936" y="1381255"/>
            <a:ext cx="11568608" cy="968214"/>
            <a:chOff x="1470819" y="1921758"/>
            <a:chExt cx="9995499" cy="129259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5220"/>
              <a:ext cx="533400" cy="677112"/>
              <a:chOff x="1737519" y="1945220"/>
              <a:chExt cx="533400" cy="67711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7940">
                  <a:defRPr/>
                </a:pPr>
                <a:endParaRPr lang="en-US" sz="2172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94164" y="1945220"/>
                <a:ext cx="376755" cy="677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7940">
                  <a:defRPr/>
                </a:pPr>
                <a:r>
                  <a:rPr lang="en-US" sz="2696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462099" cy="1292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hình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6 cm,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đôi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Tính diện tích hình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3318841" y="2417705"/>
            <a:ext cx="5868146" cy="351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69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96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2696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nl-NL" sz="26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 dài hình chữ nhật là:</a:t>
            </a:r>
            <a:endParaRPr lang="en-US" sz="2397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nl-NL" sz="26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x 2  = 12 (cm)</a:t>
            </a:r>
            <a:endParaRPr lang="en-US" sz="2397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nl-NL" sz="26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 tích hình chữ nhật là:</a:t>
            </a:r>
            <a:endParaRPr lang="en-US" sz="2397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nl-NL" sz="26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 x 6 = 72 (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en-US" sz="2696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6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397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buNone/>
            </a:pPr>
            <a:r>
              <a:rPr lang="nl-NL" sz="26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Đáp số: 240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cm</a:t>
            </a:r>
            <a:r>
              <a:rPr lang="en-US" sz="2696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altLang="en-US" sz="2696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71408" y="898102"/>
            <a:ext cx="4834465" cy="415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09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53: LUYỆN TẬP CHUNG (TIẾT 2)</a:t>
            </a:r>
            <a:endParaRPr lang="en-US" sz="209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90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42820" y="439203"/>
            <a:ext cx="955646" cy="415050"/>
            <a:chOff x="7022642" y="641502"/>
            <a:chExt cx="1254286" cy="554102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254286" cy="554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7940">
                <a:defRPr/>
              </a:pPr>
              <a:r>
                <a:rPr lang="en-US" sz="2097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81935" y="1311661"/>
            <a:ext cx="11568608" cy="968214"/>
            <a:chOff x="1470819" y="1921758"/>
            <a:chExt cx="9995499" cy="1292590"/>
          </a:xfrm>
        </p:grpSpPr>
        <p:grpSp>
          <p:nvGrpSpPr>
            <p:cNvPr id="28" name="Group 27"/>
            <p:cNvGrpSpPr/>
            <p:nvPr/>
          </p:nvGrpSpPr>
          <p:grpSpPr>
            <a:xfrm>
              <a:off x="1470819" y="1945220"/>
              <a:ext cx="533400" cy="677111"/>
              <a:chOff x="1737519" y="1945220"/>
              <a:chExt cx="533400" cy="677111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7940">
                  <a:defRPr/>
                </a:pPr>
                <a:endParaRPr lang="en-US" sz="2172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894164" y="1945220"/>
                <a:ext cx="376755" cy="677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7940">
                  <a:defRPr/>
                </a:pPr>
                <a:r>
                  <a:rPr lang="en-US" sz="2696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004219" y="1921758"/>
              <a:ext cx="9462099" cy="129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7940">
                <a:defRPr/>
              </a:pP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cắt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miếng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bìa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hình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Hai miếng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bìa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diện tích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866015" y="4171008"/>
            <a:ext cx="9417794" cy="230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9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9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 miếng bìa A, ta cắt bỏ hai bên mỗi bên 3 ô vuông ta được hình B và C. </a:t>
            </a:r>
          </a:p>
          <a:p>
            <a:pPr lvl="0" algn="just">
              <a:lnSpc>
                <a:spcPct val="120000"/>
              </a:lnSpc>
            </a:pPr>
            <a:r>
              <a:rPr lang="nl-NL" sz="29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hình B và C mỗi hình đều thiếu 4 ô vuông. </a:t>
            </a:r>
            <a:endParaRPr lang="en-US" sz="2996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29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 hình B và C có diện tích bằng nhau.</a:t>
            </a:r>
            <a:endParaRPr lang="en-US" sz="2996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6033" y="951818"/>
            <a:ext cx="4834465" cy="415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09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53: LUYỆN TẬP CHUNG (TIẾT 2)</a:t>
            </a:r>
            <a:endParaRPr lang="en-US" sz="209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0752" y="1947651"/>
            <a:ext cx="5950333" cy="200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9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42821" y="439203"/>
            <a:ext cx="955646" cy="415050"/>
            <a:chOff x="7022642" y="641502"/>
            <a:chExt cx="1254286" cy="554102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254286" cy="554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7940">
                <a:defRPr/>
              </a:pPr>
              <a:r>
                <a:rPr lang="en-US" sz="2097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2842" y="1182476"/>
            <a:ext cx="11568608" cy="530273"/>
            <a:chOff x="1470819" y="1921758"/>
            <a:chExt cx="9995499" cy="707928"/>
          </a:xfrm>
        </p:grpSpPr>
        <p:grpSp>
          <p:nvGrpSpPr>
            <p:cNvPr id="28" name="Group 27"/>
            <p:cNvGrpSpPr/>
            <p:nvPr/>
          </p:nvGrpSpPr>
          <p:grpSpPr>
            <a:xfrm>
              <a:off x="1470819" y="1945220"/>
              <a:ext cx="533400" cy="677111"/>
              <a:chOff x="1737519" y="1945220"/>
              <a:chExt cx="533400" cy="677111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7940">
                  <a:defRPr/>
                </a:pPr>
                <a:endParaRPr lang="en-US" sz="2172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894164" y="1945220"/>
                <a:ext cx="376755" cy="677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7940">
                  <a:defRPr/>
                </a:pPr>
                <a:r>
                  <a:rPr lang="en-US" sz="2696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004219" y="1921758"/>
              <a:ext cx="9462099" cy="707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7940">
                <a:defRPr/>
              </a:pP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võ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đài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hình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vi 36 cm. Tính diện tích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võ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đài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99640" y="4663198"/>
            <a:ext cx="271228" cy="5071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7940">
              <a:defRPr/>
            </a:pPr>
            <a:r>
              <a:rPr lang="en-US" sz="269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96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25242" y="892024"/>
            <a:ext cx="4834465" cy="415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09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53: LUYỆN TẬP CHUNG (TIẾT 2)</a:t>
            </a:r>
            <a:endParaRPr lang="en-US" sz="209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3167" y="1773692"/>
            <a:ext cx="5499894" cy="40168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4141" y="2268324"/>
            <a:ext cx="6095405" cy="34117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29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giải</a:t>
            </a:r>
            <a:endParaRPr lang="en-US" sz="2996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nl-NL" sz="29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 hình vuông là:</a:t>
            </a:r>
            <a:endParaRPr lang="en-US" sz="2996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nl-NL" sz="29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36 : 4 = 9 (cm)</a:t>
            </a:r>
            <a:endParaRPr lang="en-US" sz="2996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nl-NL" sz="29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 tích hình vuông là:</a:t>
            </a:r>
            <a:endParaRPr lang="en-US" sz="2996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nl-NL" sz="29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 x 9 = 81 (cm</a:t>
            </a:r>
            <a:r>
              <a:rPr lang="nl-NL" sz="2996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9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996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nl-NL" sz="29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Đáp số: 81 cm</a:t>
            </a:r>
            <a:r>
              <a:rPr lang="nl-NL" sz="2996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996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9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730711" y="2853494"/>
            <a:ext cx="1268856" cy="113676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8"/>
          </a:p>
        </p:txBody>
      </p:sp>
      <p:sp>
        <p:nvSpPr>
          <p:cNvPr id="103" name="Rounded Rectangle 102"/>
          <p:cNvSpPr/>
          <p:nvPr/>
        </p:nvSpPr>
        <p:spPr>
          <a:xfrm>
            <a:off x="6385578" y="4618117"/>
            <a:ext cx="1307123" cy="114155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8"/>
          </a:p>
        </p:txBody>
      </p:sp>
      <p:sp>
        <p:nvSpPr>
          <p:cNvPr id="101" name="Rounded Rectangle 100"/>
          <p:cNvSpPr/>
          <p:nvPr/>
        </p:nvSpPr>
        <p:spPr>
          <a:xfrm>
            <a:off x="4478803" y="1218314"/>
            <a:ext cx="1342030" cy="1065922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104" name="Rounded Rectangle 103"/>
          <p:cNvSpPr/>
          <p:nvPr/>
        </p:nvSpPr>
        <p:spPr>
          <a:xfrm>
            <a:off x="8322025" y="2891545"/>
            <a:ext cx="1215271" cy="113676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8"/>
          </a:p>
        </p:txBody>
      </p:sp>
      <p:grpSp>
        <p:nvGrpSpPr>
          <p:cNvPr id="2" name="Group 1"/>
          <p:cNvGrpSpPr/>
          <p:nvPr/>
        </p:nvGrpSpPr>
        <p:grpSpPr>
          <a:xfrm>
            <a:off x="5642820" y="439203"/>
            <a:ext cx="955646" cy="415050"/>
            <a:chOff x="7022642" y="641502"/>
            <a:chExt cx="1254286" cy="554102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254286" cy="554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97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70890" y="784407"/>
            <a:ext cx="6107297" cy="43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097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80" y="1293374"/>
            <a:ext cx="1021059" cy="88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52" y="1293374"/>
            <a:ext cx="1043831" cy="91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280" y="1254157"/>
            <a:ext cx="1029484" cy="95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924" y="1308668"/>
            <a:ext cx="985527" cy="86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876300" y="2966268"/>
            <a:ext cx="1043118" cy="9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03" y="2981760"/>
            <a:ext cx="1022273" cy="96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4720277" y="2985472"/>
            <a:ext cx="976180" cy="94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601" y="4759935"/>
            <a:ext cx="936794" cy="92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82" y="4721623"/>
            <a:ext cx="1034412" cy="99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16" y="4733283"/>
            <a:ext cx="976517" cy="92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007" y="4693088"/>
            <a:ext cx="1035252" cy="101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025" y="4676205"/>
            <a:ext cx="1025429" cy="97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580" y="4734546"/>
            <a:ext cx="949244" cy="9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6552621" y="2985473"/>
            <a:ext cx="944180" cy="94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8464637" y="2972379"/>
            <a:ext cx="976642" cy="96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0214234" y="2966268"/>
            <a:ext cx="961667" cy="93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8421815" y="1269650"/>
            <a:ext cx="1019463" cy="95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0193193" y="1260054"/>
            <a:ext cx="1051656" cy="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831716" y="2173294"/>
            <a:ext cx="1268857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98"/>
              <a:t>Đường </a:t>
            </a:r>
          </a:p>
          <a:p>
            <a:pPr algn="ctr"/>
            <a:r>
              <a:rPr lang="en-US" sz="1498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464212" y="2230372"/>
            <a:ext cx="1634074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98"/>
              <a:t>Giao nhau với</a:t>
            </a:r>
          </a:p>
          <a:p>
            <a:pPr algn="ctr"/>
            <a:r>
              <a:rPr lang="en-US" sz="1498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440752" y="2213828"/>
            <a:ext cx="1342030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98"/>
              <a:t>Có trẻ em </a:t>
            </a:r>
          </a:p>
          <a:p>
            <a:pPr algn="ctr"/>
            <a:r>
              <a:rPr lang="en-US" sz="1498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158418" y="2230372"/>
            <a:ext cx="1813811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98"/>
              <a:t>Có đường dành </a:t>
            </a:r>
          </a:p>
          <a:p>
            <a:pPr algn="ctr"/>
            <a:r>
              <a:rPr lang="en-US" sz="1498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751223" y="2173294"/>
            <a:ext cx="222604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98"/>
              <a:t>Giao nhau với </a:t>
            </a:r>
          </a:p>
          <a:p>
            <a:pPr algn="ctr"/>
            <a:r>
              <a:rPr lang="en-US" sz="1498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9806040" y="2212714"/>
            <a:ext cx="2054791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98"/>
              <a:t>Có đường dành </a:t>
            </a:r>
          </a:p>
          <a:p>
            <a:pPr algn="ctr"/>
            <a:r>
              <a:rPr lang="en-US" sz="1498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67887" y="4018028"/>
            <a:ext cx="914492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98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765981" y="3929702"/>
            <a:ext cx="1185716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98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658137" y="3952999"/>
            <a:ext cx="1152476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98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270986" y="3981775"/>
            <a:ext cx="1594418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98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317854" y="3981776"/>
            <a:ext cx="1152555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98"/>
              <a:t>Đường cấm</a:t>
            </a:r>
          </a:p>
          <a:p>
            <a:pPr algn="ctr"/>
            <a:r>
              <a:rPr lang="en-US" sz="1498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856595" y="3968336"/>
            <a:ext cx="1890081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98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91633" y="5712102"/>
            <a:ext cx="1370888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498"/>
              <a:t>Hướng đi trái </a:t>
            </a:r>
            <a:endParaRPr lang="en-US" sz="1498"/>
          </a:p>
          <a:p>
            <a:pPr algn="ctr"/>
            <a:r>
              <a:rPr lang="vi-VN" sz="1498"/>
              <a:t>phải theo</a:t>
            </a:r>
            <a:endParaRPr lang="en-US" sz="1498"/>
          </a:p>
        </p:txBody>
      </p:sp>
      <p:sp>
        <p:nvSpPr>
          <p:cNvPr id="96" name="TextBox 95"/>
          <p:cNvSpPr txBox="1"/>
          <p:nvPr/>
        </p:nvSpPr>
        <p:spPr>
          <a:xfrm>
            <a:off x="2577205" y="5712102"/>
            <a:ext cx="1497526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498"/>
              <a:t>Hướng đi </a:t>
            </a:r>
            <a:r>
              <a:rPr lang="en-US" sz="1498"/>
              <a:t>thẳng</a:t>
            </a:r>
          </a:p>
          <a:p>
            <a:pPr algn="ctr"/>
            <a:r>
              <a:rPr lang="vi-VN" sz="1498"/>
              <a:t>phải theo</a:t>
            </a:r>
            <a:endParaRPr lang="en-US" sz="1498"/>
          </a:p>
        </p:txBody>
      </p:sp>
      <p:sp>
        <p:nvSpPr>
          <p:cNvPr id="97" name="TextBox 96"/>
          <p:cNvSpPr txBox="1"/>
          <p:nvPr/>
        </p:nvSpPr>
        <p:spPr>
          <a:xfrm>
            <a:off x="4394827" y="5731128"/>
            <a:ext cx="1388522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498"/>
              <a:t>Hướng đi </a:t>
            </a:r>
            <a:r>
              <a:rPr lang="en-US" sz="1498"/>
              <a:t>phải</a:t>
            </a:r>
          </a:p>
          <a:p>
            <a:pPr algn="ctr"/>
            <a:r>
              <a:rPr lang="vi-VN" sz="1498"/>
              <a:t>phải theo</a:t>
            </a:r>
            <a:endParaRPr lang="en-US" sz="1498"/>
          </a:p>
        </p:txBody>
      </p:sp>
      <p:sp>
        <p:nvSpPr>
          <p:cNvPr id="98" name="TextBox 97"/>
          <p:cNvSpPr txBox="1"/>
          <p:nvPr/>
        </p:nvSpPr>
        <p:spPr>
          <a:xfrm>
            <a:off x="6354881" y="5783975"/>
            <a:ext cx="1444626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98"/>
              <a:t>Chỉ được rẽ trái </a:t>
            </a:r>
          </a:p>
          <a:p>
            <a:pPr algn="ctr"/>
            <a:r>
              <a:rPr lang="en-US" sz="1498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454255" y="5764949"/>
            <a:ext cx="933269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98"/>
              <a:t>Chỉ được </a:t>
            </a:r>
          </a:p>
          <a:p>
            <a:pPr algn="ctr"/>
            <a:r>
              <a:rPr lang="en-US" sz="1498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0168511" y="5769179"/>
            <a:ext cx="933269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98"/>
              <a:t>Chỉ được </a:t>
            </a:r>
          </a:p>
          <a:p>
            <a:pPr algn="ctr"/>
            <a:r>
              <a:rPr lang="en-US" sz="1498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51343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195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460876"/>
            <a:ext cx="10096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424114" y="0"/>
            <a:ext cx="5487434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h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ình vuông có chu vi là 36 dm. Hỏi cạnh của hình vuông đó dài bao nhiêu đề-xi-mét?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656139" y="3500439"/>
            <a:ext cx="3621087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 dm</a:t>
            </a:r>
          </a:p>
        </p:txBody>
      </p:sp>
    </p:spTree>
    <p:extLst>
      <p:ext uri="{BB962C8B-B14F-4D97-AF65-F5344CB8AC3E}">
        <p14:creationId xmlns:p14="http://schemas.microsoft.com/office/powerpoint/2010/main" val="1502562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219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63750" y="4941888"/>
            <a:ext cx="1817688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1192696" y="0"/>
            <a:ext cx="7484165" cy="3597965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hình chữ nhật có chiều rộng là 5 cm, chiều dài gấp đôi chiều rộng. Tính chu vi của hình chữ nhật đó.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656138" y="3500439"/>
            <a:ext cx="4840559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30 cm</a:t>
            </a:r>
          </a:p>
        </p:txBody>
      </p:sp>
    </p:spTree>
    <p:extLst>
      <p:ext uri="{BB962C8B-B14F-4D97-AF65-F5344CB8AC3E}">
        <p14:creationId xmlns:p14="http://schemas.microsoft.com/office/powerpoint/2010/main" val="4237321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6"/>
          <p:cNvSpPr>
            <a:spLocks noChangeArrowheads="1" noChangeShapeType="1" noTextEdit="1"/>
          </p:cNvSpPr>
          <p:nvPr/>
        </p:nvSpPr>
        <p:spPr bwMode="auto">
          <a:xfrm>
            <a:off x="3276600" y="762000"/>
            <a:ext cx="5715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0" cap="none" spc="0" normalizeH="0" baseline="0" noProof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3878263"/>
            <a:ext cx="4402138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575051" y="762001"/>
            <a:ext cx="3960813" cy="2811463"/>
          </a:xfrm>
          <a:prstGeom prst="cloudCallout">
            <a:avLst>
              <a:gd name="adj1" fmla="val -14066"/>
              <a:gd name="adj2" fmla="val 700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ảm ơn bạn vì đã giúp chúng mình. Tặng bạn viên ngọc trai tuyệt đẹp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này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5772401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42824" y="439204"/>
            <a:ext cx="955646" cy="415050"/>
            <a:chOff x="7022641" y="641502"/>
            <a:chExt cx="1254286" cy="554102"/>
          </a:xfrm>
        </p:grpSpPr>
        <p:sp>
          <p:nvSpPr>
            <p:cNvPr id="6" name="TextBox 5"/>
            <p:cNvSpPr txBox="1"/>
            <p:nvPr/>
          </p:nvSpPr>
          <p:spPr>
            <a:xfrm>
              <a:off x="7022641" y="641502"/>
              <a:ext cx="1254286" cy="554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7940">
                <a:defRPr/>
              </a:pPr>
              <a:r>
                <a:rPr lang="en-US" sz="2097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926461" y="877228"/>
            <a:ext cx="4938748" cy="43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lang="en-US" sz="209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53: LUYỆN TẬP CHUNG (TIẾT 3)</a:t>
            </a:r>
            <a:endParaRPr lang="en-US" sz="209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0763" y="1305312"/>
            <a:ext cx="11781302" cy="1409410"/>
            <a:chOff x="1470819" y="1943100"/>
            <a:chExt cx="15728345" cy="188159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44749" cy="677112"/>
              <a:chOff x="1737519" y="1943100"/>
              <a:chExt cx="544749" cy="67711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7940">
                  <a:defRPr/>
                </a:pPr>
                <a:endParaRPr lang="en-US" sz="2172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77659" cy="677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7940">
                  <a:defRPr/>
                </a:pPr>
                <a:r>
                  <a:rPr lang="en-US" sz="2696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5080644" cy="1877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7940">
                <a:defRPr/>
              </a:pP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sửa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chữa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mảng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nền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9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tấm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gỗ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lát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sàn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tấm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hình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45 cm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9cm.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diện tích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mảng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nền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sửa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chữa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là bao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xăng –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ti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2846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69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047704" y="2813459"/>
            <a:ext cx="6095405" cy="37441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32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giải</a:t>
            </a:r>
            <a:endParaRPr lang="en-US" sz="3296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nl-NL" sz="32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 tích một tấm gỗ là:</a:t>
            </a:r>
            <a:endParaRPr lang="en-US" sz="3296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nl-NL" sz="32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45 x 9 = 405 (cm</a:t>
            </a:r>
            <a:r>
              <a:rPr lang="nl-NL" sz="3296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32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296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nl-NL" sz="32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 tích mảng nền nhà là:</a:t>
            </a:r>
            <a:endParaRPr lang="en-US" sz="3296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nl-NL" sz="32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405 x 9 = 3645 (cm</a:t>
            </a:r>
            <a:r>
              <a:rPr lang="nl-NL" sz="3296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32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296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nl-NL" sz="32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Đáp số: 3645 cm</a:t>
            </a:r>
            <a:r>
              <a:rPr lang="nl-NL" sz="3296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3296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05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42821" y="439203"/>
            <a:ext cx="955646" cy="415050"/>
            <a:chOff x="7022642" y="641502"/>
            <a:chExt cx="1254286" cy="554102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254286" cy="554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7940">
                <a:defRPr/>
              </a:pPr>
              <a:r>
                <a:rPr lang="en-US" sz="2097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59936" y="1381256"/>
            <a:ext cx="11568608" cy="1844095"/>
            <a:chOff x="1470819" y="1921758"/>
            <a:chExt cx="9995499" cy="246191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5220"/>
              <a:ext cx="533400" cy="677112"/>
              <a:chOff x="1737519" y="1945220"/>
              <a:chExt cx="533400" cy="67711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7940">
                  <a:defRPr/>
                </a:pPr>
                <a:endParaRPr lang="en-US" sz="2172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94164" y="1945220"/>
                <a:ext cx="376755" cy="677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7940">
                  <a:defRPr/>
                </a:pPr>
                <a:r>
                  <a:rPr lang="en-US" sz="2696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462099" cy="2461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Hình </a:t>
              </a:r>
              <a:r>
                <a:rPr lang="en-US" sz="2846" b="1" dirty="0">
                  <a:solidFill>
                    <a:prstClr val="black"/>
                  </a:solidFill>
                  <a:latin typeface=".VnAristoteH" panose="020B7200000000000000" pitchFamily="34" charset="0"/>
                  <a:cs typeface="Times New Roman" pitchFamily="18" charset="0"/>
                </a:rPr>
                <a:t>H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hình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ABCD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hình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DMNP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hình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lvl="0">
                <a:defRPr/>
              </a:pP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a) Tính diện tích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hình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hình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lvl="0">
                <a:defRPr/>
              </a:pP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b) Tính diện tích hình </a:t>
              </a:r>
              <a:r>
                <a:rPr lang="en-US" sz="2846" b="1" dirty="0">
                  <a:solidFill>
                    <a:prstClr val="black"/>
                  </a:solidFill>
                  <a:latin typeface=".VnAristoteH" panose="020B7200000000000000" pitchFamily="34" charset="0"/>
                  <a:cs typeface="Times New Roman" pitchFamily="18" charset="0"/>
                </a:rPr>
                <a:t>H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471408" y="898102"/>
            <a:ext cx="4834465" cy="415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09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53: LUYỆN TẬP CHUNG (TIẾT 3)</a:t>
            </a:r>
            <a:endParaRPr lang="en-US" sz="209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4847" y="2752528"/>
            <a:ext cx="3025110" cy="389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5">
            <a:extLst>
              <a:ext uri="{FF2B5EF4-FFF2-40B4-BE49-F238E27FC236}">
                <a16:creationId xmlns:a16="http://schemas.microsoft.com/office/drawing/2014/main" id="{DAE437AB-4977-DF69-D999-D1462556EE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02225" y="2789087"/>
            <a:ext cx="6299579" cy="57606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978608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KHỞI</a:t>
            </a:r>
            <a:r>
              <a:rPr kumimoji="0" lang="en-US" sz="4000" b="1" i="0" u="none" strike="noStrike" kern="1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ĐỘNG</a:t>
            </a:r>
            <a:endParaRPr kumimoji="0" lang="vi-VN" sz="4000" b="1" i="0" u="none" strike="noStrike" kern="1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195620-9AF3-809B-6DEF-51908C2A0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92" y="3851422"/>
            <a:ext cx="20955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884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1.11111E-6 L -4.1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42821" y="439203"/>
            <a:ext cx="955646" cy="415050"/>
            <a:chOff x="7022642" y="641502"/>
            <a:chExt cx="1254286" cy="554102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254286" cy="554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7940">
                <a:defRPr/>
              </a:pPr>
              <a:r>
                <a:rPr lang="en-US" sz="2097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59936" y="1381254"/>
            <a:ext cx="11568608" cy="530273"/>
            <a:chOff x="1470819" y="1921758"/>
            <a:chExt cx="9995499" cy="70792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5220"/>
              <a:ext cx="533400" cy="677111"/>
              <a:chOff x="1737519" y="1945220"/>
              <a:chExt cx="533400" cy="67711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7940">
                  <a:defRPr/>
                </a:pPr>
                <a:endParaRPr lang="en-US" sz="2172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94164" y="1945220"/>
                <a:ext cx="376755" cy="677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7940">
                  <a:defRPr/>
                </a:pPr>
                <a:r>
                  <a:rPr lang="en-US" sz="2696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462099" cy="707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7940">
                <a:defRPr/>
              </a:pP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a) Tính diện tích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hình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hình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685021" y="1832895"/>
            <a:ext cx="6952073" cy="258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08794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96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2696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8794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nl-NL" sz="26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 tích hình chữ nhật ABCD là:</a:t>
            </a:r>
            <a:endParaRPr lang="en-US" sz="2397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108794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nl-NL" sz="26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x 8 = 48 (cm</a:t>
            </a:r>
            <a:r>
              <a:rPr lang="nl-NL" sz="2696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6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397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108794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nl-NL" sz="26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 tích hình chữ nhật DMNP là:</a:t>
            </a:r>
            <a:endParaRPr lang="en-US" sz="2397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108794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nl-NL" sz="26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 X 10 = 70 (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en-US" sz="2696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6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397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nl-NL" sz="26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Đáp số: 48 cm</a:t>
            </a:r>
            <a:r>
              <a:rPr lang="nl-NL" sz="2696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6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70 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en-US" sz="2696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397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71408" y="898102"/>
            <a:ext cx="4834465" cy="415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7940">
              <a:defRPr/>
            </a:pPr>
            <a:r>
              <a:rPr lang="en-US" sz="209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53: LUYỆN TẬP CHUNG (TIẾT 3)</a:t>
            </a:r>
            <a:endParaRPr lang="en-US" sz="209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92799" y="1899271"/>
            <a:ext cx="3025110" cy="38993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77284" y="4336339"/>
            <a:ext cx="4108625" cy="530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846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Tính diện tích hình </a:t>
            </a:r>
            <a:r>
              <a:rPr lang="en-US" sz="2846" b="1" dirty="0">
                <a:solidFill>
                  <a:prstClr val="black"/>
                </a:solidFill>
                <a:latin typeface=".VnAristoteH" panose="020B7200000000000000" pitchFamily="34" charset="0"/>
                <a:cs typeface="Times New Roman" pitchFamily="18" charset="0"/>
              </a:rPr>
              <a:t>H</a:t>
            </a:r>
            <a:r>
              <a:rPr lang="en-US" sz="2846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14414" y="4770462"/>
            <a:ext cx="4452361" cy="1774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69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96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2696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nl-NL" sz="26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 tích hình </a:t>
            </a:r>
            <a:r>
              <a:rPr lang="en-US" sz="2846" b="1" dirty="0">
                <a:solidFill>
                  <a:srgbClr val="0000FF"/>
                </a:solidFill>
                <a:latin typeface=".VnAristoteH" panose="020B7200000000000000" pitchFamily="34" charset="0"/>
                <a:cs typeface="Times New Roman" pitchFamily="18" charset="0"/>
              </a:rPr>
              <a:t>H </a:t>
            </a:r>
            <a:r>
              <a:rPr lang="nl-NL" sz="26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là:</a:t>
            </a:r>
            <a:endParaRPr lang="en-US" sz="2397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nl-NL" sz="26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48 + 70 = 118 (cm</a:t>
            </a:r>
            <a:r>
              <a:rPr lang="nl-NL" sz="2696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6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397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nl-NL" sz="26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Đáp số: 118 cm</a:t>
            </a:r>
            <a:r>
              <a:rPr lang="nl-NL" sz="2696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397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05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42821" y="439203"/>
            <a:ext cx="955646" cy="415050"/>
            <a:chOff x="7022642" y="641502"/>
            <a:chExt cx="1254286" cy="554102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254286" cy="554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7940">
                <a:defRPr/>
              </a:pPr>
              <a:r>
                <a:rPr lang="en-US" sz="2097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81935" y="1311661"/>
            <a:ext cx="11568608" cy="1844095"/>
            <a:chOff x="1470819" y="1921758"/>
            <a:chExt cx="9995499" cy="2461916"/>
          </a:xfrm>
        </p:grpSpPr>
        <p:grpSp>
          <p:nvGrpSpPr>
            <p:cNvPr id="28" name="Group 27"/>
            <p:cNvGrpSpPr/>
            <p:nvPr/>
          </p:nvGrpSpPr>
          <p:grpSpPr>
            <a:xfrm>
              <a:off x="1470819" y="1945220"/>
              <a:ext cx="533400" cy="677112"/>
              <a:chOff x="1737519" y="1945220"/>
              <a:chExt cx="533400" cy="677112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7940">
                  <a:defRPr/>
                </a:pPr>
                <a:endParaRPr lang="en-US" sz="2172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894164" y="1945220"/>
                <a:ext cx="376755" cy="677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7940">
                  <a:defRPr/>
                </a:pPr>
                <a:r>
                  <a:rPr lang="en-US" sz="2696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004219" y="1921758"/>
              <a:ext cx="9462099" cy="2461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7940">
                <a:defRPr/>
              </a:pP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Mai, Nam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cắt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tờ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kích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hình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tờ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chu vi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tờ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</a:t>
              </a:r>
              <a:r>
                <a:rPr lang="vi-VN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ng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diện tích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tờ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cắt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3432370" y="951818"/>
            <a:ext cx="4901791" cy="415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09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53: LUYỆN TẬP CHUNG  (TIẾT 3)</a:t>
            </a:r>
            <a:endParaRPr lang="en-US" sz="209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209" y="2858225"/>
            <a:ext cx="6976385" cy="368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6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17162" y="651812"/>
            <a:ext cx="11515357" cy="1865369"/>
            <a:chOff x="1328452" y="1040842"/>
            <a:chExt cx="9949485" cy="2490317"/>
          </a:xfrm>
        </p:grpSpPr>
        <p:grpSp>
          <p:nvGrpSpPr>
            <p:cNvPr id="28" name="Group 27"/>
            <p:cNvGrpSpPr/>
            <p:nvPr/>
          </p:nvGrpSpPr>
          <p:grpSpPr>
            <a:xfrm>
              <a:off x="1328452" y="1040842"/>
              <a:ext cx="533400" cy="677112"/>
              <a:chOff x="1595152" y="1040842"/>
              <a:chExt cx="533400" cy="677112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595152" y="1184555"/>
                <a:ext cx="533400" cy="533399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7940">
                  <a:defRPr/>
                </a:pPr>
                <a:endParaRPr lang="en-US" sz="2172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673475" y="1040842"/>
                <a:ext cx="376755" cy="677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7940">
                  <a:defRPr/>
                </a:pPr>
                <a:r>
                  <a:rPr lang="en-US" sz="2696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815842" y="1069243"/>
              <a:ext cx="9462095" cy="2461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7940">
                <a:defRPr/>
              </a:pP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Mai, Nam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cắt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tờ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kích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hình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tờ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tờ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những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diện tích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tờ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cắt </a:t>
              </a:r>
              <a:r>
                <a:rPr lang="en-US" sz="2846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46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3475400" y="258036"/>
            <a:ext cx="4901791" cy="415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7940">
              <a:defRPr/>
            </a:pPr>
            <a:r>
              <a:rPr lang="en-US" sz="209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53: LUYỆN TẬP CHUNG  (TIẾT 3)</a:t>
            </a:r>
            <a:endParaRPr lang="en-US" sz="209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642560"/>
              </p:ext>
            </p:extLst>
          </p:nvPr>
        </p:nvGraphicFramePr>
        <p:xfrm>
          <a:off x="3475400" y="2446118"/>
          <a:ext cx="8138796" cy="19657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0953">
                  <a:extLst>
                    <a:ext uri="{9D8B030D-6E8A-4147-A177-3AD203B41FA5}">
                      <a16:colId xmlns:a16="http://schemas.microsoft.com/office/drawing/2014/main" val="617299451"/>
                    </a:ext>
                  </a:extLst>
                </a:gridCol>
                <a:gridCol w="2514911">
                  <a:extLst>
                    <a:ext uri="{9D8B030D-6E8A-4147-A177-3AD203B41FA5}">
                      <a16:colId xmlns:a16="http://schemas.microsoft.com/office/drawing/2014/main" val="490502151"/>
                    </a:ext>
                  </a:extLst>
                </a:gridCol>
                <a:gridCol w="2712932">
                  <a:extLst>
                    <a:ext uri="{9D8B030D-6E8A-4147-A177-3AD203B41FA5}">
                      <a16:colId xmlns:a16="http://schemas.microsoft.com/office/drawing/2014/main" val="1795426475"/>
                    </a:ext>
                  </a:extLst>
                </a:gridCol>
              </a:tblGrid>
              <a:tr h="525841">
                <a:tc>
                  <a:txBody>
                    <a:bodyPr/>
                    <a:lstStyle/>
                    <a:p>
                      <a:pPr algn="ctr"/>
                      <a:endParaRPr lang="en-US" sz="27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Chu vi (cm)</a:t>
                      </a:r>
                    </a:p>
                  </a:txBody>
                  <a:tcPr marL="68493" marR="68493" marT="34247" marB="342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Diện tích</a:t>
                      </a:r>
                      <a:r>
                        <a:rPr lang="en-US" sz="27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(cm</a:t>
                      </a:r>
                      <a:r>
                        <a:rPr lang="en-US" sz="2700" b="1" baseline="30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7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700" b="1" baseline="30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493" marR="68493" marT="34247" marB="34247"/>
                </a:tc>
                <a:extLst>
                  <a:ext uri="{0D108BD9-81ED-4DB2-BD59-A6C34878D82A}">
                    <a16:rowId xmlns:a16="http://schemas.microsoft.com/office/drawing/2014/main" val="2349424137"/>
                  </a:ext>
                </a:extLst>
              </a:tr>
              <a:tr h="479451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7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7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da </a:t>
                      </a:r>
                      <a:r>
                        <a:rPr lang="en-US" sz="27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trời</a:t>
                      </a:r>
                      <a:endParaRPr lang="en-US" sz="27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(6 + 4) x</a:t>
                      </a:r>
                      <a:r>
                        <a:rPr lang="en-US" sz="27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2 = 20</a:t>
                      </a:r>
                      <a:endParaRPr lang="en-US" sz="27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 x 4 = 24</a:t>
                      </a:r>
                    </a:p>
                  </a:txBody>
                  <a:tcPr marL="68493" marR="68493" marT="34247" marB="34247"/>
                </a:tc>
                <a:extLst>
                  <a:ext uri="{0D108BD9-81ED-4DB2-BD59-A6C34878D82A}">
                    <a16:rowId xmlns:a16="http://schemas.microsoft.com/office/drawing/2014/main" val="3537958876"/>
                  </a:ext>
                </a:extLst>
              </a:tr>
              <a:tr h="479451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7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7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7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sz="27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(7 + 4) x 2 = 22</a:t>
                      </a:r>
                    </a:p>
                  </a:txBody>
                  <a:tcPr marL="68493" marR="68493" marT="34247" marB="342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7 x 4 = 28</a:t>
                      </a:r>
                    </a:p>
                  </a:txBody>
                  <a:tcPr marL="68493" marR="68493" marT="34247" marB="34247"/>
                </a:tc>
                <a:extLst>
                  <a:ext uri="{0D108BD9-81ED-4DB2-BD59-A6C34878D82A}">
                    <a16:rowId xmlns:a16="http://schemas.microsoft.com/office/drawing/2014/main" val="137328091"/>
                  </a:ext>
                </a:extLst>
              </a:tr>
              <a:tr h="479451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7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7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vàng</a:t>
                      </a:r>
                      <a:endParaRPr lang="en-US" sz="27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 x4 = 20</a:t>
                      </a:r>
                    </a:p>
                  </a:txBody>
                  <a:tcPr marL="68493" marR="68493" marT="34247" marB="342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 x 5 = 25</a:t>
                      </a:r>
                    </a:p>
                  </a:txBody>
                  <a:tcPr marL="68493" marR="68493" marT="34247" marB="34247"/>
                </a:tc>
                <a:extLst>
                  <a:ext uri="{0D108BD9-81ED-4DB2-BD59-A6C34878D82A}">
                    <a16:rowId xmlns:a16="http://schemas.microsoft.com/office/drawing/2014/main" val="367411773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473625" y="4508864"/>
            <a:ext cx="10524764" cy="1973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547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Tờ giấy màu xanh da trời và tờ giấy màu vàng có cùng chu vi.</a:t>
            </a:r>
            <a:endParaRPr lang="en-US" sz="2547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2547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Tờ giấy màu xanh da trời có diện tích bé hơn diện tích tờ giấy màu vàng.</a:t>
            </a:r>
          </a:p>
          <a:p>
            <a:pPr algn="just">
              <a:lnSpc>
                <a:spcPct val="120000"/>
              </a:lnSpc>
            </a:pPr>
            <a:r>
              <a:rPr lang="nl-NL" sz="2547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 đó, tờ giấy màu xanh da trời là do Nam cắt được, tờ giấy màu vàng là do Việt cắt được.</a:t>
            </a:r>
            <a:endParaRPr lang="en-US" sz="2547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3625" y="4557262"/>
            <a:ext cx="10439981" cy="18770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nl-NL" sz="26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Nam cắt được tờ giấy màu xanh da trời.</a:t>
            </a:r>
            <a:endParaRPr lang="en-US" sz="2696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26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Việt cắt được tờ giấy màu vàng.</a:t>
            </a:r>
            <a:endParaRPr lang="en-US" sz="2696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2696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Mai cắt được tờ giấy màu xanh lá cây</a:t>
            </a:r>
            <a:r>
              <a:rPr lang="nl-NL" sz="2397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348" dirty="0"/>
          </a:p>
        </p:txBody>
      </p:sp>
    </p:spTree>
    <p:extLst>
      <p:ext uri="{BB962C8B-B14F-4D97-AF65-F5344CB8AC3E}">
        <p14:creationId xmlns:p14="http://schemas.microsoft.com/office/powerpoint/2010/main" val="62880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730711" y="2853494"/>
            <a:ext cx="1268856" cy="113676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8"/>
          </a:p>
        </p:txBody>
      </p:sp>
      <p:sp>
        <p:nvSpPr>
          <p:cNvPr id="103" name="Rounded Rectangle 102"/>
          <p:cNvSpPr/>
          <p:nvPr/>
        </p:nvSpPr>
        <p:spPr>
          <a:xfrm>
            <a:off x="6385578" y="4618117"/>
            <a:ext cx="1307123" cy="114155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8"/>
          </a:p>
        </p:txBody>
      </p:sp>
      <p:sp>
        <p:nvSpPr>
          <p:cNvPr id="101" name="Rounded Rectangle 100"/>
          <p:cNvSpPr/>
          <p:nvPr/>
        </p:nvSpPr>
        <p:spPr>
          <a:xfrm>
            <a:off x="4478803" y="1218314"/>
            <a:ext cx="1342030" cy="1065922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104" name="Rounded Rectangle 103"/>
          <p:cNvSpPr/>
          <p:nvPr/>
        </p:nvSpPr>
        <p:spPr>
          <a:xfrm>
            <a:off x="8322025" y="2891545"/>
            <a:ext cx="1215271" cy="113676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8"/>
          </a:p>
        </p:txBody>
      </p:sp>
      <p:grpSp>
        <p:nvGrpSpPr>
          <p:cNvPr id="2" name="Group 1"/>
          <p:cNvGrpSpPr/>
          <p:nvPr/>
        </p:nvGrpSpPr>
        <p:grpSpPr>
          <a:xfrm>
            <a:off x="5642823" y="439203"/>
            <a:ext cx="955646" cy="415050"/>
            <a:chOff x="7022642" y="641502"/>
            <a:chExt cx="1254286" cy="554103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254286" cy="554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97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70890" y="784407"/>
            <a:ext cx="6107297" cy="43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097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80" y="1293374"/>
            <a:ext cx="1021059" cy="88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52" y="1293374"/>
            <a:ext cx="1043831" cy="91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280" y="1254157"/>
            <a:ext cx="1029484" cy="95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924" y="1308668"/>
            <a:ext cx="985527" cy="86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876300" y="2966268"/>
            <a:ext cx="1043118" cy="9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03" y="2981760"/>
            <a:ext cx="1022273" cy="96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4720277" y="2985472"/>
            <a:ext cx="976180" cy="94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601" y="4759935"/>
            <a:ext cx="936794" cy="92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82" y="4721623"/>
            <a:ext cx="1034412" cy="99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16" y="4733283"/>
            <a:ext cx="976517" cy="92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007" y="4693088"/>
            <a:ext cx="1035252" cy="101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025" y="4676205"/>
            <a:ext cx="1025429" cy="97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580" y="4734546"/>
            <a:ext cx="949244" cy="9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6552621" y="2985473"/>
            <a:ext cx="944180" cy="94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8464637" y="2972379"/>
            <a:ext cx="976642" cy="96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0214234" y="2966268"/>
            <a:ext cx="961667" cy="93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8421815" y="1269650"/>
            <a:ext cx="1019463" cy="95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0193193" y="1260054"/>
            <a:ext cx="1051656" cy="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831716" y="2173294"/>
            <a:ext cx="1268857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98"/>
              <a:t>Đường </a:t>
            </a:r>
          </a:p>
          <a:p>
            <a:pPr algn="ctr"/>
            <a:r>
              <a:rPr lang="en-US" sz="1498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464212" y="2230372"/>
            <a:ext cx="1634074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98"/>
              <a:t>Giao nhau với</a:t>
            </a:r>
          </a:p>
          <a:p>
            <a:pPr algn="ctr"/>
            <a:r>
              <a:rPr lang="en-US" sz="1498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440752" y="2213828"/>
            <a:ext cx="1342030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98"/>
              <a:t>Có trẻ em </a:t>
            </a:r>
          </a:p>
          <a:p>
            <a:pPr algn="ctr"/>
            <a:r>
              <a:rPr lang="en-US" sz="1498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158418" y="2230372"/>
            <a:ext cx="1813811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98"/>
              <a:t>Có đường dành </a:t>
            </a:r>
          </a:p>
          <a:p>
            <a:pPr algn="ctr"/>
            <a:r>
              <a:rPr lang="en-US" sz="1498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751223" y="2173294"/>
            <a:ext cx="222604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98"/>
              <a:t>Giao nhau với </a:t>
            </a:r>
          </a:p>
          <a:p>
            <a:pPr algn="ctr"/>
            <a:r>
              <a:rPr lang="en-US" sz="1498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9806040" y="2212714"/>
            <a:ext cx="2054791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98"/>
              <a:t>Có đường dành </a:t>
            </a:r>
          </a:p>
          <a:p>
            <a:pPr algn="ctr"/>
            <a:r>
              <a:rPr lang="en-US" sz="1498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67887" y="4018028"/>
            <a:ext cx="914492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98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765981" y="3929702"/>
            <a:ext cx="1185716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98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658137" y="3952999"/>
            <a:ext cx="1152476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98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270986" y="3981775"/>
            <a:ext cx="1594418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98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317854" y="3981776"/>
            <a:ext cx="1152555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98"/>
              <a:t>Đường cấm</a:t>
            </a:r>
          </a:p>
          <a:p>
            <a:pPr algn="ctr"/>
            <a:r>
              <a:rPr lang="en-US" sz="1498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856595" y="3968336"/>
            <a:ext cx="1890081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98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91633" y="5712102"/>
            <a:ext cx="1370888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498"/>
              <a:t>Hướng đi trái </a:t>
            </a:r>
            <a:endParaRPr lang="en-US" sz="1498"/>
          </a:p>
          <a:p>
            <a:pPr algn="ctr"/>
            <a:r>
              <a:rPr lang="vi-VN" sz="1498"/>
              <a:t>phải theo</a:t>
            </a:r>
            <a:endParaRPr lang="en-US" sz="1498"/>
          </a:p>
        </p:txBody>
      </p:sp>
      <p:sp>
        <p:nvSpPr>
          <p:cNvPr id="96" name="TextBox 95"/>
          <p:cNvSpPr txBox="1"/>
          <p:nvPr/>
        </p:nvSpPr>
        <p:spPr>
          <a:xfrm>
            <a:off x="2577205" y="5712102"/>
            <a:ext cx="1497526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498"/>
              <a:t>Hướng đi </a:t>
            </a:r>
            <a:r>
              <a:rPr lang="en-US" sz="1498"/>
              <a:t>thẳng</a:t>
            </a:r>
          </a:p>
          <a:p>
            <a:pPr algn="ctr"/>
            <a:r>
              <a:rPr lang="vi-VN" sz="1498"/>
              <a:t>phải theo</a:t>
            </a:r>
            <a:endParaRPr lang="en-US" sz="1498"/>
          </a:p>
        </p:txBody>
      </p:sp>
      <p:sp>
        <p:nvSpPr>
          <p:cNvPr id="97" name="TextBox 96"/>
          <p:cNvSpPr txBox="1"/>
          <p:nvPr/>
        </p:nvSpPr>
        <p:spPr>
          <a:xfrm>
            <a:off x="4394827" y="5731128"/>
            <a:ext cx="1388522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498"/>
              <a:t>Hướng đi </a:t>
            </a:r>
            <a:r>
              <a:rPr lang="en-US" sz="1498"/>
              <a:t>phải</a:t>
            </a:r>
          </a:p>
          <a:p>
            <a:pPr algn="ctr"/>
            <a:r>
              <a:rPr lang="vi-VN" sz="1498"/>
              <a:t>phải theo</a:t>
            </a:r>
            <a:endParaRPr lang="en-US" sz="1498"/>
          </a:p>
        </p:txBody>
      </p:sp>
      <p:sp>
        <p:nvSpPr>
          <p:cNvPr id="98" name="TextBox 97"/>
          <p:cNvSpPr txBox="1"/>
          <p:nvPr/>
        </p:nvSpPr>
        <p:spPr>
          <a:xfrm>
            <a:off x="6354881" y="5783975"/>
            <a:ext cx="1444626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98"/>
              <a:t>Chỉ được rẽ trái </a:t>
            </a:r>
          </a:p>
          <a:p>
            <a:pPr algn="ctr"/>
            <a:r>
              <a:rPr lang="en-US" sz="1498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454255" y="5764949"/>
            <a:ext cx="933269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98"/>
              <a:t>Chỉ được </a:t>
            </a:r>
          </a:p>
          <a:p>
            <a:pPr algn="ctr"/>
            <a:r>
              <a:rPr lang="en-US" sz="1498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0168511" y="5769179"/>
            <a:ext cx="933269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98"/>
              <a:t>Chỉ được </a:t>
            </a:r>
          </a:p>
          <a:p>
            <a:pPr algn="ctr"/>
            <a:r>
              <a:rPr lang="en-US" sz="1498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309324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5">
            <a:extLst>
              <a:ext uri="{FF2B5EF4-FFF2-40B4-BE49-F238E27FC236}">
                <a16:creationId xmlns:a16="http://schemas.microsoft.com/office/drawing/2014/main" id="{DAE437AB-4977-DF69-D999-D1462556EE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46210" y="3414562"/>
            <a:ext cx="7654450" cy="96605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978608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Trò</a:t>
            </a:r>
            <a:r>
              <a:rPr kumimoji="0" lang="en-US" sz="4000" b="1" i="0" u="none" strike="noStrike" kern="1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4000" b="1" i="0" u="none" strike="noStrike" kern="1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chơi</a:t>
            </a:r>
            <a:endParaRPr kumimoji="0" lang="vi-VN" sz="4000" b="1" i="0" u="none" strike="noStrike" kern="1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50870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2.96296E-6 L 1.04167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0101" r="20074" b="50000"/>
          <a:stretch>
            <a:fillRect/>
          </a:stretch>
        </p:blipFill>
        <p:spPr bwMode="auto">
          <a:xfrm>
            <a:off x="3216276" y="692150"/>
            <a:ext cx="56165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20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2208214" y="5373688"/>
            <a:ext cx="7920037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Tên phù thủy độc ác, nham hiểm đã bắt cóc hết sinh vật biển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1826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2208213" y="5373688"/>
            <a:ext cx="360045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hãy giúp các nàng tiên cá giải cứu các sinh vật biển nhé!</a:t>
            </a:r>
          </a:p>
        </p:txBody>
      </p:sp>
    </p:spTree>
    <p:extLst>
      <p:ext uri="{BB962C8B-B14F-4D97-AF65-F5344CB8AC3E}">
        <p14:creationId xmlns:p14="http://schemas.microsoft.com/office/powerpoint/2010/main" val="386851266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4027489"/>
            <a:ext cx="10096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3812">
            <a:off x="8361363" y="2913063"/>
            <a:ext cx="1706562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9" y="2684463"/>
            <a:ext cx="1519237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1041401"/>
            <a:ext cx="1581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1" y="1065214"/>
            <a:ext cx="21812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5484814"/>
            <a:ext cx="1714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4" y="2254250"/>
            <a:ext cx="1470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4" y="4189413"/>
            <a:ext cx="1817687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otched Right Arrow 1">
            <a:hlinkClick r:id="rId5" action="ppaction://hlinksldjump"/>
          </p:cNvPr>
          <p:cNvSpPr/>
          <p:nvPr/>
        </p:nvSpPr>
        <p:spPr>
          <a:xfrm>
            <a:off x="8975726" y="6021388"/>
            <a:ext cx="1692275" cy="836612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VỀ NHÀ THÔI</a:t>
            </a:r>
          </a:p>
        </p:txBody>
      </p:sp>
    </p:spTree>
    <p:extLst>
      <p:ext uri="{BB962C8B-B14F-4D97-AF65-F5344CB8AC3E}">
        <p14:creationId xmlns:p14="http://schemas.microsoft.com/office/powerpoint/2010/main" val="1478122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3432176" y="914401"/>
            <a:ext cx="54340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685214" y="461964"/>
            <a:ext cx="1152525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615363" y="1830388"/>
            <a:ext cx="785812" cy="7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15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4222751"/>
            <a:ext cx="1519238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2163831" y="19844"/>
            <a:ext cx="530266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 biết một cạnh của hình vuông là 10 m. Chu vi của hình vuông là?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656139" y="3636963"/>
            <a:ext cx="3621087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cm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868034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216426" y="0"/>
            <a:ext cx="6060800" cy="3836504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 có chiều dài là 6 m, chiều rộng là 3 m. Chu vi của hình chữ nhật là?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4656139" y="3500439"/>
            <a:ext cx="3621087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18 m</a:t>
            </a:r>
          </a:p>
        </p:txBody>
      </p:sp>
      <p:sp>
        <p:nvSpPr>
          <p:cNvPr id="717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173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989388"/>
            <a:ext cx="2001837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105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1221</Words>
  <Application>Microsoft Office PowerPoint</Application>
  <PresentationFormat>Widescreen</PresentationFormat>
  <Paragraphs>188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.VnAristoteH</vt:lpstr>
      <vt:lpstr>Arial</vt:lpstr>
      <vt:lpstr>Calibri</vt:lpstr>
      <vt:lpstr>Calibri Light</vt:lpstr>
      <vt:lpstr>Impact</vt:lpstr>
      <vt:lpstr>Times New Roman</vt:lpstr>
      <vt:lpstr>VNI-Times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thuylinh23310596@gmail.com</dc:creator>
  <cp:lastModifiedBy>Hương Nguyễn</cp:lastModifiedBy>
  <cp:revision>77</cp:revision>
  <dcterms:created xsi:type="dcterms:W3CDTF">2023-02-23T12:30:09Z</dcterms:created>
  <dcterms:modified xsi:type="dcterms:W3CDTF">2025-02-23T15:37:06Z</dcterms:modified>
</cp:coreProperties>
</file>