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3" r:id="rId3"/>
    <p:sldId id="258" r:id="rId4"/>
    <p:sldId id="271" r:id="rId5"/>
    <p:sldId id="274" r:id="rId6"/>
    <p:sldId id="277" r:id="rId7"/>
    <p:sldId id="281" r:id="rId8"/>
    <p:sldId id="279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1" autoAdjust="0"/>
    <p:restoredTop sz="94660"/>
  </p:normalViewPr>
  <p:slideViewPr>
    <p:cSldViewPr>
      <p:cViewPr varScale="1">
        <p:scale>
          <a:sx n="57" d="100"/>
          <a:sy n="57" d="100"/>
        </p:scale>
        <p:origin x="787" y="53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18-Feb-25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18-Feb-25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18-Feb-25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18-Feb-25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18-Feb-25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GIANG BIÊN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75519" y="2851723"/>
            <a:ext cx="1376727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51: DIỆN TÍCH CỦA MỘT HÌNH. XĂNG – TI – MÉT VUÔNG (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67" y="8763000"/>
            <a:ext cx="5616086" cy="9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425B98-0CDC-171B-7310-AA0BAD49C3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1199" y="838200"/>
            <a:ext cx="12253120" cy="739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95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55013" y="1076230"/>
            <a:ext cx="8397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51: XĂNG – TI – MÉT VUÔNG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0519" y="1758138"/>
            <a:ext cx="8994914" cy="40641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t="6779" r="735" b="8474"/>
          <a:stretch/>
        </p:blipFill>
        <p:spPr>
          <a:xfrm>
            <a:off x="2305705" y="5822285"/>
            <a:ext cx="108966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65919" y="1939161"/>
            <a:ext cx="11887200" cy="162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gồm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3 ô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ô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diện tích 1 cm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vi-VN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lvl="0" eaLnBrk="1" hangingPunct="1"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Diện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tích hình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chữ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nhật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bên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 cm</a:t>
            </a:r>
            <a:r>
              <a:rPr lang="en-US" sz="3200" b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lvl="0" eaLnBrk="1" hangingPunct="1">
              <a:defRPr/>
            </a:pP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ọc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Ba xăng –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–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mét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vuông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16564" t="3754" r="12836" b="7948"/>
          <a:stretch/>
        </p:blipFill>
        <p:spPr>
          <a:xfrm>
            <a:off x="12253119" y="2506920"/>
            <a:ext cx="3124200" cy="3581400"/>
          </a:xfrm>
          <a:prstGeom prst="rect">
            <a:avLst/>
          </a:prstGeom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77581" y="3760790"/>
            <a:ext cx="11561622" cy="162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gồm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4 ô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ô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diện tích 1 cm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vi-VN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lvl="0" eaLnBrk="1" hangingPunct="1"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Diện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tích hình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vuông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bên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 cm</a:t>
            </a:r>
            <a:r>
              <a:rPr lang="en-US" sz="3200" b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lvl="0" eaLnBrk="1" hangingPunct="1">
              <a:defRPr/>
            </a:pP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ọc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Bốn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xăng –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–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mét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vuông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t="6779" r="735" b="8474"/>
          <a:stretch/>
        </p:blipFill>
        <p:spPr>
          <a:xfrm>
            <a:off x="1966119" y="6162770"/>
            <a:ext cx="11201400" cy="1905000"/>
          </a:xfrm>
          <a:prstGeom prst="rect">
            <a:avLst/>
          </a:prstGeom>
        </p:spPr>
      </p:pic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4307897" y="1076230"/>
            <a:ext cx="763130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51: XĂNG – TI – MÉT VUÔNG</a:t>
            </a:r>
          </a:p>
        </p:txBody>
      </p:sp>
    </p:spTree>
    <p:extLst>
      <p:ext uri="{BB962C8B-B14F-4D97-AF65-F5344CB8AC3E}">
        <p14:creationId xmlns:p14="http://schemas.microsoft.com/office/powerpoint/2010/main" val="348867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94519" y="2045027"/>
            <a:ext cx="10071660" cy="838200"/>
            <a:chOff x="1470819" y="2019300"/>
            <a:chExt cx="16400497" cy="838200"/>
          </a:xfrm>
        </p:grpSpPr>
        <p:grpSp>
          <p:nvGrpSpPr>
            <p:cNvPr id="15" name="Group 14"/>
            <p:cNvGrpSpPr/>
            <p:nvPr/>
          </p:nvGrpSpPr>
          <p:grpSpPr>
            <a:xfrm>
              <a:off x="1470819" y="2019300"/>
              <a:ext cx="969685" cy="838200"/>
              <a:chOff x="1737519" y="2019300"/>
              <a:chExt cx="969685" cy="8382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737519" y="2019300"/>
                <a:ext cx="896788" cy="8382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737519" y="2053679"/>
                <a:ext cx="9696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440505" y="2050822"/>
              <a:ext cx="1543081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/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4920497" y="1149481"/>
            <a:ext cx="671690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51: XĂNG – TI – MÉT VUÔNG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420855"/>
              </p:ext>
            </p:extLst>
          </p:nvPr>
        </p:nvGraphicFramePr>
        <p:xfrm>
          <a:off x="1356519" y="3142882"/>
          <a:ext cx="13353660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91600">
                  <a:extLst>
                    <a:ext uri="{9D8B030D-6E8A-4147-A177-3AD203B41FA5}">
                      <a16:colId xmlns:a16="http://schemas.microsoft.com/office/drawing/2014/main" val="110105212"/>
                    </a:ext>
                  </a:extLst>
                </a:gridCol>
                <a:gridCol w="4362060">
                  <a:extLst>
                    <a:ext uri="{9D8B030D-6E8A-4147-A177-3AD203B41FA5}">
                      <a16:colId xmlns:a16="http://schemas.microsoft.com/office/drawing/2014/main" val="2743737391"/>
                    </a:ext>
                  </a:extLst>
                </a:gridCol>
              </a:tblGrid>
              <a:tr h="66393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360259"/>
                  </a:ext>
                </a:extLst>
              </a:tr>
              <a:tr h="663936"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lăm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xăng –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cm</a:t>
                      </a:r>
                      <a:r>
                        <a:rPr kumimoji="0" lang="en-US" sz="4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2</a:t>
                      </a:r>
                      <a:endParaRPr lang="en-US" sz="4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706250"/>
                  </a:ext>
                </a:extLst>
              </a:tr>
              <a:tr h="663936">
                <a:tc>
                  <a:txBody>
                    <a:bodyPr/>
                    <a:lstStyle/>
                    <a:p>
                      <a:pPr marL="0" marR="0" lvl="0" indent="0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tư 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xăng –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vuông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400246"/>
                  </a:ext>
                </a:extLst>
              </a:tr>
              <a:tr h="66393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1 500 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cm</a:t>
                      </a:r>
                      <a:r>
                        <a:rPr kumimoji="0" lang="en-US" sz="4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2</a:t>
                      </a:r>
                      <a:endParaRPr kumimoji="0" lang="en-US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934797"/>
                  </a:ext>
                </a:extLst>
              </a:tr>
              <a:tr h="663936">
                <a:tc>
                  <a:txBody>
                    <a:bodyPr/>
                    <a:lstStyle/>
                    <a:p>
                      <a:pPr marL="0" marR="0" lvl="0" indent="0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xăng –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vuông</a:t>
                      </a:r>
                      <a:endParaRPr kumimoji="0" lang="en-US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876333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1560885" y="4559306"/>
            <a:ext cx="1905000" cy="6964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 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cm</a:t>
            </a:r>
            <a:r>
              <a:rPr lang="en-US" sz="4000" b="1" baseline="30000" dirty="0">
                <a:solidFill>
                  <a:srgbClr val="0070C0"/>
                </a:solidFill>
                <a:latin typeface="Times New Roman" pitchFamily="18" charset="0"/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56519" y="5255732"/>
            <a:ext cx="8960072" cy="7326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xăng –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262517" y="5944196"/>
            <a:ext cx="2819402" cy="6964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cm</a:t>
            </a:r>
            <a:r>
              <a:rPr lang="en-US" sz="4000" b="1" baseline="30000" dirty="0">
                <a:solidFill>
                  <a:srgbClr val="0070C0"/>
                </a:solidFill>
                <a:latin typeface="Times New Roman" pitchFamily="18" charset="0"/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792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06875" y="1548905"/>
            <a:ext cx="12814440" cy="838200"/>
            <a:chOff x="1470819" y="2019300"/>
            <a:chExt cx="13710133" cy="838200"/>
          </a:xfrm>
        </p:grpSpPr>
        <p:grpSp>
          <p:nvGrpSpPr>
            <p:cNvPr id="15" name="Group 14"/>
            <p:cNvGrpSpPr/>
            <p:nvPr/>
          </p:nvGrpSpPr>
          <p:grpSpPr>
            <a:xfrm>
              <a:off x="1470819" y="2019300"/>
              <a:ext cx="896788" cy="838200"/>
              <a:chOff x="1737519" y="2019300"/>
              <a:chExt cx="896788" cy="8382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737519" y="2019300"/>
                <a:ext cx="896788" cy="8382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940097" y="2053679"/>
                <a:ext cx="4556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440505" y="2050822"/>
              <a:ext cx="127404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Hình con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nào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dưới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đây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diện tích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lớn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06875" y="2314009"/>
            <a:ext cx="9279243" cy="205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lnSpc>
                <a:spcPct val="150000"/>
              </a:lnSpc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Hình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ô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400" i="0" u="none" strike="noStrike" kern="1200" cap="none" spc="0" normalizeH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eaLnBrk="1" hangingPunct="1">
              <a:lnSpc>
                <a:spcPct val="150000"/>
              </a:lnSpc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Diện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tích hình con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sâu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28667" y="2591007"/>
            <a:ext cx="5944330" cy="403839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229878" y="2570622"/>
            <a:ext cx="6096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407635" y="3568476"/>
            <a:ext cx="6096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43662" y="4544721"/>
            <a:ext cx="9764062" cy="285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/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Hình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ô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400" i="0" u="none" strike="noStrike" kern="1200" cap="none" spc="0" normalizeH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eaLnBrk="1" hangingPunct="1"/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Diện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tích hình con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hươu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cổ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28516" y="4594125"/>
            <a:ext cx="6096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281318" y="5943600"/>
            <a:ext cx="6096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29878" y="2589261"/>
            <a:ext cx="6096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407635" y="3594250"/>
            <a:ext cx="6096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207573" y="4594125"/>
            <a:ext cx="6096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281318" y="5949106"/>
            <a:ext cx="6096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7434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4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349139" y="914342"/>
            <a:ext cx="9158759" cy="867508"/>
            <a:chOff x="1470819" y="1989992"/>
            <a:chExt cx="16968765" cy="867508"/>
          </a:xfrm>
        </p:grpSpPr>
        <p:grpSp>
          <p:nvGrpSpPr>
            <p:cNvPr id="15" name="Group 14"/>
            <p:cNvGrpSpPr/>
            <p:nvPr/>
          </p:nvGrpSpPr>
          <p:grpSpPr>
            <a:xfrm>
              <a:off x="1470819" y="1989992"/>
              <a:ext cx="1508999" cy="867508"/>
              <a:chOff x="1737519" y="1989992"/>
              <a:chExt cx="1508999" cy="867508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737519" y="2019300"/>
                <a:ext cx="1508999" cy="8382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105195" y="1989992"/>
                <a:ext cx="7736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008772" y="2038366"/>
              <a:ext cx="1543081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Tính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(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theo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mẫu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).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03928" y="3330781"/>
            <a:ext cx="1490199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defTabSz="914400"/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Mẫu: 2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+ 3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  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5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   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             5 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x 2 = 10 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kumimoji="0" lang="en-US" sz="4400" b="1" i="0" u="none" strike="noStrike" kern="1200" cap="none" spc="0" normalizeH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2102" y="4643150"/>
            <a:ext cx="5436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 37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+ 25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19948" y="5690874"/>
            <a:ext cx="4381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- 12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89118" y="4643150"/>
            <a:ext cx="4121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   15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4 =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83114" y="5688635"/>
            <a:ext cx="3200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 =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51386" y="4637288"/>
            <a:ext cx="1981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62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51386" y="5685012"/>
            <a:ext cx="1981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651574" y="4637288"/>
            <a:ext cx="1981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897977" y="5685011"/>
            <a:ext cx="1735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21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/>
      <p:bldP spid="24" grpId="0"/>
      <p:bldP spid="26" grpId="0"/>
      <p:bldP spid="27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01351" y="703503"/>
            <a:ext cx="15628602" cy="2869526"/>
            <a:chOff x="1470819" y="2019300"/>
            <a:chExt cx="16720998" cy="2869526"/>
          </a:xfrm>
        </p:grpSpPr>
        <p:grpSp>
          <p:nvGrpSpPr>
            <p:cNvPr id="15" name="Group 14"/>
            <p:cNvGrpSpPr/>
            <p:nvPr/>
          </p:nvGrpSpPr>
          <p:grpSpPr>
            <a:xfrm>
              <a:off x="1470819" y="2019300"/>
              <a:ext cx="896788" cy="838200"/>
              <a:chOff x="1737519" y="2019300"/>
              <a:chExt cx="896788" cy="8382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737519" y="2019300"/>
                <a:ext cx="896788" cy="8382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940097" y="2053679"/>
                <a:ext cx="4556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367606" y="2088059"/>
              <a:ext cx="15824211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Cánh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diều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diện tích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400" b="1" dirty="0">
                  <a:latin typeface="Times New Roman" pitchFamily="18" charset="0"/>
                </a:rPr>
                <a:t> 900 cm</a:t>
              </a:r>
              <a:r>
                <a:rPr lang="en-US" sz="4400" b="1" baseline="30000" dirty="0">
                  <a:latin typeface="Times New Roman" pitchFamily="18" charset="0"/>
                </a:rPr>
                <a:t>2</a:t>
              </a:r>
              <a:r>
                <a:rPr lang="en-US" sz="4400" b="1" dirty="0">
                  <a:latin typeface="Times New Roman" pitchFamily="18" charset="0"/>
                </a:rPr>
                <a:t>. </a:t>
              </a:r>
              <a:r>
                <a:rPr lang="en-US" sz="4400" b="1" dirty="0" err="1">
                  <a:latin typeface="Times New Roman" pitchFamily="18" charset="0"/>
                </a:rPr>
                <a:t>Cánh</a:t>
              </a:r>
              <a:r>
                <a:rPr lang="en-US" sz="4400" b="1" dirty="0">
                  <a:latin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</a:rPr>
                <a:t>diều</a:t>
              </a:r>
              <a:r>
                <a:rPr lang="en-US" sz="4400" b="1" dirty="0">
                  <a:latin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</a:rPr>
                <a:t>màu</a:t>
              </a:r>
              <a:r>
                <a:rPr lang="en-US" sz="4400" b="1" dirty="0">
                  <a:latin typeface="Times New Roman" pitchFamily="18" charset="0"/>
                </a:rPr>
                <a:t> </a:t>
              </a:r>
              <a:r>
                <a:rPr lang="en-US" sz="4400" b="1" dirty="0" err="1">
                  <a:latin typeface="Times New Roman" pitchFamily="18" charset="0"/>
                </a:rPr>
                <a:t>vàng</a:t>
              </a:r>
              <a:r>
                <a:rPr lang="en-US" sz="4400" b="1" dirty="0">
                  <a:latin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diện tích 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880 cm</a:t>
              </a:r>
              <a:r>
                <a:rPr lang="en-US" sz="4400" b="1" baseline="30000" dirty="0">
                  <a:solidFill>
                    <a:prstClr val="black"/>
                  </a:solidFill>
                  <a:latin typeface="Times New Roman" pitchFamily="18" charset="0"/>
                </a:rPr>
                <a:t>2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.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Hỏi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diện tích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cánh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diều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màu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đỏ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hơn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diện tích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cánh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diều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màu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vàng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bao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nhiêu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xăng –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ti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–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mét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</a:rPr>
                <a:t>vuông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</a:rPr>
                <a:t>?</a:t>
              </a:r>
              <a:r>
                <a:rPr lang="en-US" sz="4400" b="1" baseline="30000" dirty="0">
                  <a:solidFill>
                    <a:prstClr val="black"/>
                  </a:solidFill>
                  <a:latin typeface="Times New Roman" pitchFamily="18" charset="0"/>
                </a:rPr>
                <a:t>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396788" y="3847038"/>
            <a:ext cx="2207297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defTabSz="914400" eaLnBrk="1" hangingPunct="1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4217" r="6904"/>
          <a:stretch/>
        </p:blipFill>
        <p:spPr>
          <a:xfrm>
            <a:off x="9814719" y="4038600"/>
            <a:ext cx="6179803" cy="4701845"/>
          </a:xfrm>
          <a:prstGeom prst="rect">
            <a:avLst/>
          </a:prstGeom>
        </p:spPr>
      </p:pic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490694" y="4494445"/>
            <a:ext cx="9411857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defTabSz="914400" eaLnBrk="1" hangingPunct="1"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Diện tích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cánh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diều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đỏ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hơn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diện tích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cánh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diều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2042319" y="6038498"/>
            <a:ext cx="5714999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 – 880 = 20 (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028846" y="6905443"/>
            <a:ext cx="4115530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defTabSz="914400" eaLnBrk="1" hangingPunct="1"/>
            <a:r>
              <a:rPr lang="en-US" sz="44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lang="en-US" sz="44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(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lang="en-US" sz="4400" b="1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2204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399</Words>
  <Application>Microsoft Office PowerPoint</Application>
  <PresentationFormat>Custom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Hương Nguyễn</cp:lastModifiedBy>
  <cp:revision>134</cp:revision>
  <dcterms:created xsi:type="dcterms:W3CDTF">2022-07-10T01:37:20Z</dcterms:created>
  <dcterms:modified xsi:type="dcterms:W3CDTF">2025-02-17T23:22:19Z</dcterms:modified>
</cp:coreProperties>
</file>