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300" r:id="rId3"/>
    <p:sldId id="301" r:id="rId4"/>
    <p:sldId id="3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8EAD-1A21-4A01-95F8-2D1A636B50D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7F5A-829C-4F19-8A4D-6FD666BB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7409">
            <a:extLst>
              <a:ext uri="{FF2B5EF4-FFF2-40B4-BE49-F238E27FC236}">
                <a16:creationId xmlns:a16="http://schemas.microsoft.com/office/drawing/2014/main" id="{83441E95-EB76-BEF2-3FAA-662F351B3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文本占位符 17410">
            <a:extLst>
              <a:ext uri="{FF2B5EF4-FFF2-40B4-BE49-F238E27FC236}">
                <a16:creationId xmlns:a16="http://schemas.microsoft.com/office/drawing/2014/main" id="{2C9F7073-3C95-3050-7C65-E14027930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76804" name="灯片编号占位符 1">
            <a:extLst>
              <a:ext uri="{FF2B5EF4-FFF2-40B4-BE49-F238E27FC236}">
                <a16:creationId xmlns:a16="http://schemas.microsoft.com/office/drawing/2014/main" id="{1BE008B1-58D0-8BFB-466C-7840DB935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A4556-C31D-4F1B-9F00-E89E4E120E0E}" type="slidenum">
              <a:rPr lang="en-US" altLang="zh-CN">
                <a:cs typeface="等线" panose="02010600030101010101" pitchFamily="2" charset="-122"/>
              </a:rPr>
              <a:pPr/>
              <a:t>1</a:t>
            </a:fld>
            <a:endParaRPr lang="zh-CN" altLang="vi-VN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Google Shape;2687;gd82a23be99_0_77:notes">
            <a:extLst>
              <a:ext uri="{FF2B5EF4-FFF2-40B4-BE49-F238E27FC236}">
                <a16:creationId xmlns:a16="http://schemas.microsoft.com/office/drawing/2014/main" id="{F86A73A1-CBC4-F6A6-6599-851D54EFF54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03427" name="Google Shape;2688;gd82a23be99_0_77:notes">
            <a:extLst>
              <a:ext uri="{FF2B5EF4-FFF2-40B4-BE49-F238E27FC236}">
                <a16:creationId xmlns:a16="http://schemas.microsoft.com/office/drawing/2014/main" id="{821D3FFB-ED41-EC51-F011-D2CDFFB09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D69B-B8DB-F74E-811E-DFBB2D05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27422-A5B2-F10D-EB9B-7E2B2B306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0CA9-2C1D-504D-A633-126B4E6D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FDCB-C254-0050-6514-51316C0D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DBDB-B854-D76F-8D62-FBE0BBE9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5755-0366-BBCB-54AD-1F99649D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FDE3E-278B-E6E5-B3B8-82A11D937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95A5-1FCA-8967-4DEA-FD09BE38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AAECB-5C3D-7B95-F4BF-4BB66613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0C3B-57A1-62DA-E65E-E9C80FA8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444D4-12D6-5B0F-7DB9-99AB2D345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83E4C-5D5B-10BA-C664-4F733BD5B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D4266-82D5-77CE-9FEB-50B4260D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99B2E-DC27-CD2A-267B-B9FF39FE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3C02F-0917-8321-A962-66FF8B85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522-11A5-0A95-125E-154CABF7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C92C-1E6C-F9CD-AE58-9CED29BF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E3FB8-BC7E-47B3-6F8F-E15F30DA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026D6-6A33-3309-7241-EC046FFF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B499-EE9F-FBEC-ACC6-644D6649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3398-79DF-82DC-B931-6F02768C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986A8-05C7-D505-D3FF-78B83FC1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0E02-DB85-3119-C1F7-ECAAAB35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F4D4-CEBB-FAD5-703E-2053D0D8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165D-618C-EDF2-2C97-50AE71DF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A4F3-7265-028C-0B80-0F5D603C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E923-43A3-0031-4145-DC80E696F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D41F8-B656-2310-565F-1C07A926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AF796-0DAF-1A1D-0184-22F371AD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41CFA-4D48-99EF-6960-EE749FE7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068B7-1BC5-0A7C-9963-A022CE82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A9CC-44AA-C4B1-B818-C2521778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FE3FC-6A31-F944-B9B2-18228BB6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F4489-CB63-FF81-AE60-9CC0D3FCE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E1DA9-8619-3D8E-1D8B-2F89DF23A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4D2C7-F413-AB00-6D1B-0F5A6A7F0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105E6-9F7D-E676-4ADB-444BBFBF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7CB1D-ED7F-A4B3-BF7A-477DBA82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F0284-9B22-B92C-CC19-0ABF2C57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A853-25C6-0664-77D2-46FEBF55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D7C06-B64A-7FF2-C338-40660CCE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C12B1-893F-D65A-610C-373B089E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E4A03-C88F-3DCA-7107-7D69159B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D3836-1CF4-1242-ED68-2E0F2B7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6B335-3153-D070-4E64-F9770E42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CC03-3093-00C6-08DC-71511EE3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7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C0F4-1094-9C26-32E3-6E4DEC44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30A3-6C59-633C-DEA2-0FF181FD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0571B-F6D2-5CD4-4263-BB519F10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616A8-2DBD-9A54-AFB7-6FD91502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25E52-921C-A189-913C-31AB1CB5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33E99-DEFE-9209-4661-179F88D1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563E-CF5F-7D57-E411-7A578E8E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4D913-3666-6162-9748-6B1775DB1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AF679-BF79-E139-2B84-D15F7C98A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E659D-C5CA-B9CD-9D5B-1E8D7515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54644-4323-3B20-DC6E-BD93E886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A343-3A31-2822-D43D-753EACD4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D04E4-7B51-F179-E63B-959D8553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F3564-A8AD-A944-D168-4C32DF432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4A428-A9A6-3999-0E68-140E98744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79BFB-AAF2-4B3B-8FB8-0E421F7FF5A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8A29F-E2D3-F68F-C59F-BE4A4DF0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6F8D-42BC-E604-9285-708A3258B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ED921-CBCB-4C49-83B9-3B95A1D5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>
            <a:extLst>
              <a:ext uri="{FF2B5EF4-FFF2-40B4-BE49-F238E27FC236}">
                <a16:creationId xmlns:a16="http://schemas.microsoft.com/office/drawing/2014/main" id="{7B7EB104-503C-F9FA-CBAE-ADDA6FF14CBF}"/>
              </a:ext>
            </a:extLst>
          </p:cNvPr>
          <p:cNvSpPr txBox="1"/>
          <p:nvPr/>
        </p:nvSpPr>
        <p:spPr>
          <a:xfrm>
            <a:off x="5075238" y="4449764"/>
            <a:ext cx="4800600" cy="84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7775">
              <a:spcBef>
                <a:spcPct val="50000"/>
              </a:spcBef>
              <a:defRPr/>
            </a:pPr>
            <a:endParaRPr lang="en-US" altLang="zh-CN" sz="1962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817775">
              <a:spcBef>
                <a:spcPct val="50000"/>
              </a:spcBef>
              <a:defRPr/>
            </a:pPr>
            <a:endParaRPr lang="zh-CN" altLang="en-US" sz="1962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75779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B4736B98-1DEB-AB4F-32F5-C7612CBD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613"/>
            <a:ext cx="91440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71690">
            <a:extLst>
              <a:ext uri="{FF2B5EF4-FFF2-40B4-BE49-F238E27FC236}">
                <a16:creationId xmlns:a16="http://schemas.microsoft.com/office/drawing/2014/main" id="{ECEFE9A9-DE77-1C04-FA32-8B9B437D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06563"/>
            <a:ext cx="9144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TIẾNG VIỆT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ÔN TẬP (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TIẾT 3 + 4)</a:t>
            </a:r>
          </a:p>
        </p:txBody>
      </p:sp>
      <p:grpSp>
        <p:nvGrpSpPr>
          <p:cNvPr id="75781" name="2 2">
            <a:extLst>
              <a:ext uri="{FF2B5EF4-FFF2-40B4-BE49-F238E27FC236}">
                <a16:creationId xmlns:a16="http://schemas.microsoft.com/office/drawing/2014/main" id="{0C58A46F-DA51-72D0-99A6-46C0D6A77227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3686176"/>
            <a:ext cx="2767012" cy="2314575"/>
            <a:chOff x="-4212976" y="2200858"/>
            <a:chExt cx="4086225" cy="2609267"/>
          </a:xfrm>
        </p:grpSpPr>
        <p:pic>
          <p:nvPicPr>
            <p:cNvPr id="75782" name="图片 15">
              <a:extLst>
                <a:ext uri="{FF2B5EF4-FFF2-40B4-BE49-F238E27FC236}">
                  <a16:creationId xmlns:a16="http://schemas.microsoft.com/office/drawing/2014/main" id="{383C1291-A82D-EA57-5AEA-31B9C13B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TextBox 1">
              <a:extLst>
                <a:ext uri="{FF2B5EF4-FFF2-40B4-BE49-F238E27FC236}">
                  <a16:creationId xmlns:a16="http://schemas.microsoft.com/office/drawing/2014/main" id="{68BE3487-558C-B9FC-0AF1-B4FFB2AAB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24839" y="3691077"/>
              <a:ext cx="272804" cy="41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Google Shape;2690;p70">
            <a:extLst>
              <a:ext uri="{FF2B5EF4-FFF2-40B4-BE49-F238E27FC236}">
                <a16:creationId xmlns:a16="http://schemas.microsoft.com/office/drawing/2014/main" id="{2CAF246E-F5E2-DB9F-D9F8-500B292D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1322389"/>
            <a:ext cx="4584700" cy="5921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vi-VN" sz="3600" b="1" dirty="0">
                <a:solidFill>
                  <a:srgbClr val="FF0000"/>
                </a:solidFill>
                <a:latin typeface="+mj-lt"/>
              </a:rPr>
              <a:t>Cánh cam lạc mẹ</a:t>
            </a:r>
          </a:p>
        </p:txBody>
      </p:sp>
      <p:sp>
        <p:nvSpPr>
          <p:cNvPr id="102403" name="Google Shape;2693;p70">
            <a:extLst>
              <a:ext uri="{FF2B5EF4-FFF2-40B4-BE49-F238E27FC236}">
                <a16:creationId xmlns:a16="http://schemas.microsoft.com/office/drawing/2014/main" id="{02E3FEDF-EFB8-60E0-AE1B-1609E9C9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57338"/>
            <a:ext cx="4179888" cy="5110162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 dừa dừng nấu cơm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Cào cào ngưng giã gạo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Xén tóc thôi cắt áo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Đều bảo nhau đi tìm.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 vườn hoang lặng im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Bỗng râm ran khắp lối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điều ai cũng nói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Cánh cam về nhà tôi.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( Ngân Vịnh )</a:t>
            </a:r>
            <a:endParaRPr lang="vi-VN" altLang="vi-VN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Google Shape;2696;p70">
            <a:extLst>
              <a:ext uri="{FF2B5EF4-FFF2-40B4-BE49-F238E27FC236}">
                <a16:creationId xmlns:a16="http://schemas.microsoft.com/office/drawing/2014/main" id="{66882523-F9A0-CBD2-EE9E-84745519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2251075"/>
            <a:ext cx="4584700" cy="4432300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vi-VN" sz="2800">
              <a:solidFill>
                <a:srgbClr val="FF6600"/>
              </a:solidFill>
              <a:latin typeface="Times New Roman" panose="02020603050405020304" pitchFamily="18" charset="0"/>
              <a:cs typeface="Patrick Hand SC" panose="020F0502020204030204" pitchFamily="2" charset="0"/>
              <a:sym typeface="Patrick Hand SC" panose="020F05020202040302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Cánh cam đi lạc mẹ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Gió xô vào vườn hoang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Giữa bao nhiêu gai góc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Lũ ve sầu kêu ran.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Chiều nhạt nắng trắng sương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Trời rộng xanh như bể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Tiếng cánh cam gọi mẹ</a:t>
            </a:r>
            <a:b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r>
              <a:rPr lang="vi-VN" altLang="vi-VN" sz="2800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Khản đặc trên lối mòn</a:t>
            </a:r>
            <a:r>
              <a:rPr lang="vi-VN" altLang="vi-VN" sz="2800" b="1">
                <a:solidFill>
                  <a:srgbClr val="FF6600"/>
                </a:solidFill>
                <a:latin typeface="Times New Roman" panose="02020603050405020304" pitchFamily="18" charset="0"/>
                <a:cs typeface="Patrick Hand SC" panose="020F0502020204030204" pitchFamily="2" charset="0"/>
                <a:sym typeface="Patrick Hand SC" panose="020F0502020204030204" pitchFamily="2" charset="0"/>
              </a:rPr>
              <a:t>.</a:t>
            </a:r>
            <a:br>
              <a:rPr lang="vi-VN" altLang="vi-VN" sz="2800">
                <a:solidFill>
                  <a:srgbClr val="FF6600"/>
                </a:solidFill>
                <a:latin typeface="Arial" panose="020B0604020202020204" pitchFamily="34" charset="0"/>
                <a:cs typeface="Patrick Hand SC" panose="020F0502020204030204" pitchFamily="2" charset="0"/>
                <a:sym typeface="Patrick Hand SC" panose="020F0502020204030204" pitchFamily="2" charset="0"/>
              </a:rPr>
            </a:br>
            <a:endParaRPr lang="vi-VN" altLang="vi-VN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D424B0E-9074-2CE8-E0FC-4B8A78AAF3FB}"/>
              </a:ext>
            </a:extLst>
          </p:cNvPr>
          <p:cNvSpPr txBox="1">
            <a:spLocks/>
          </p:cNvSpPr>
          <p:nvPr/>
        </p:nvSpPr>
        <p:spPr bwMode="auto">
          <a:xfrm>
            <a:off x="1511300" y="214314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FB6A2E"/>
              </a:buClr>
              <a:buSzPts val="3500"/>
              <a:buFont typeface="Arial" panose="020B0604020202020204" pitchFamily="34" charset="0"/>
              <a:buNone/>
            </a:pPr>
            <a:r>
              <a:rPr lang="vi-VN" altLang="vi-VN"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 3: Đọc bài thơ và trả lời câu hỏi.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9C7BD5-7269-A881-48F8-834BD8149B84}"/>
              </a:ext>
            </a:extLst>
          </p:cNvPr>
          <p:cNvSpPr/>
          <p:nvPr/>
        </p:nvSpPr>
        <p:spPr>
          <a:xfrm>
            <a:off x="4114800" y="330200"/>
            <a:ext cx="4408488" cy="584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A419835-D81F-BD1A-AAD7-939C0497BBA1}"/>
              </a:ext>
            </a:extLst>
          </p:cNvPr>
          <p:cNvSpPr/>
          <p:nvPr/>
        </p:nvSpPr>
        <p:spPr bwMode="auto">
          <a:xfrm>
            <a:off x="1333500" y="1357585"/>
            <a:ext cx="9525000" cy="866233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  <a:sym typeface="Vibur" charset="0"/>
              </a:rPr>
              <a:t>Chuyện gì xảy ra với cánh </a:t>
            </a:r>
            <a:r>
              <a:rPr lang="vi-VN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  <a:sym typeface="Vibur" charset="0"/>
              </a:rPr>
              <a:t>cam ?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117764" name="Picture 11">
            <a:extLst>
              <a:ext uri="{FF2B5EF4-FFF2-40B4-BE49-F238E27FC236}">
                <a16:creationId xmlns:a16="http://schemas.microsoft.com/office/drawing/2014/main" id="{207C5753-6D71-CB9F-B96B-76101219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Box 13">
            <a:extLst>
              <a:ext uri="{FF2B5EF4-FFF2-40B4-BE49-F238E27FC236}">
                <a16:creationId xmlns:a16="http://schemas.microsoft.com/office/drawing/2014/main" id="{4F2C4661-A6F5-99C3-6EAD-647CF873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2879725"/>
            <a:ext cx="4648200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vi-VN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</a:rPr>
              <a:t>1. Cánh cam bị lạc mẹ, bị gió xô vào vườn hoang đầy gai góc.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DC5C9108-2A98-5DEB-36DC-EC34B8A7DB71}"/>
              </a:ext>
            </a:extLst>
          </p:cNvPr>
          <p:cNvSpPr/>
          <p:nvPr/>
        </p:nvSpPr>
        <p:spPr bwMode="auto">
          <a:xfrm>
            <a:off x="1170536" y="457200"/>
            <a:ext cx="9878464" cy="825836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Họ đã  làm gì và nói gì để an ủi cánh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cam ?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9812" name="TextBox 13">
            <a:extLst>
              <a:ext uri="{FF2B5EF4-FFF2-40B4-BE49-F238E27FC236}">
                <a16:creationId xmlns:a16="http://schemas.microsoft.com/office/drawing/2014/main" id="{04ED66B8-AB2B-AACF-A300-069C5CF4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1828801"/>
            <a:ext cx="8208962" cy="3478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vi-VN" altLang="vi-VN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	Họ nghe thấy tiếng cánh cam khóc, vội dừng công việc đi tìm cánh cam và mời cánh cam về nhà mình.</a:t>
            </a:r>
          </a:p>
          <a:p>
            <a:pPr algn="just">
              <a:defRPr/>
            </a:pPr>
            <a:endParaRPr lang="vi-VN" altLang="vi-VN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206</Words>
  <Application>Microsoft Office PowerPoint</Application>
  <PresentationFormat>Widescreen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等线</vt:lpstr>
      <vt:lpstr>SimHei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2025-03-23T12:59:49Z</dcterms:created>
  <dcterms:modified xsi:type="dcterms:W3CDTF">2025-03-23T13:19:15Z</dcterms:modified>
</cp:coreProperties>
</file>