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7"/>
  </p:notesMasterIdLst>
  <p:sldIdLst>
    <p:sldId id="257" r:id="rId3"/>
    <p:sldId id="375" r:id="rId4"/>
    <p:sldId id="376" r:id="rId5"/>
    <p:sldId id="377" r:id="rId6"/>
    <p:sldId id="378" r:id="rId7"/>
    <p:sldId id="379" r:id="rId8"/>
    <p:sldId id="297" r:id="rId9"/>
    <p:sldId id="380" r:id="rId10"/>
    <p:sldId id="373" r:id="rId11"/>
    <p:sldId id="374" r:id="rId12"/>
    <p:sldId id="383" r:id="rId13"/>
    <p:sldId id="384" r:id="rId14"/>
    <p:sldId id="385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7E3E9-2785-4E67-A5C8-3721E29770F0}" type="datetimeFigureOut">
              <a:rPr lang="en-US" smtClean="0"/>
              <a:t>7/9/2025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116B1-623D-44EE-AA9A-BE85B3316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2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53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198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87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086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149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00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76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73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30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28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0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9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0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98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83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02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0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7914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5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1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4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58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32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37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44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85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56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27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EA1120-B585-4297-B273-945F804BCABC}"/>
              </a:ext>
            </a:extLst>
          </p:cNvPr>
          <p:cNvSpPr txBox="1"/>
          <p:nvPr userDrawn="1"/>
        </p:nvSpPr>
        <p:spPr>
          <a:xfrm>
            <a:off x="8930787" y="-31422"/>
            <a:ext cx="35367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15989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1A9FD9-B14A-4CE0-9ED0-AE2CA5DC5AF0}"/>
              </a:ext>
            </a:extLst>
          </p:cNvPr>
          <p:cNvSpPr txBox="1"/>
          <p:nvPr userDrawn="1"/>
        </p:nvSpPr>
        <p:spPr>
          <a:xfrm>
            <a:off x="8807694" y="0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13165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12.png"/><Relationship Id="rId15" Type="http://schemas.microsoft.com/office/2007/relationships/hdphoto" Target="../media/hdphoto1.wdp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24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pic>
        <p:nvPicPr>
          <p:cNvPr id="3" name="Cute_Avalanch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9600" y="-1241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5893" y="2459504"/>
            <a:ext cx="86152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Tập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chữ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hoa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Ă,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Â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05558" y="896508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4860D97-F7FE-4AC3-8745-689FB2A4E7D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712F110-C1FC-4263-B780-DD377C39C7F9}"/>
              </a:ext>
            </a:extLst>
          </p:cNvPr>
          <p:cNvSpPr/>
          <p:nvPr/>
        </p:nvSpPr>
        <p:spPr>
          <a:xfrm>
            <a:off x="6751293" y="424543"/>
            <a:ext cx="3483967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67650" y="2459622"/>
            <a:ext cx="2804263" cy="403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1"/>
            <a:ext cx="12192000" cy="6762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657" y="4201159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612" y="1014606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6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27566" y="1014609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6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6476" y="1014606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6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5387" y="1014606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6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8153" y="1014606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6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511" y="2372839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6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13710" y="2362192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6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0332" y="2362192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6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73090" y="2369589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6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3" y="2366354"/>
            <a:ext cx="1482435" cy="1493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66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6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4839" y="4201159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8553" y="4201159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39699" y="4201159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6510" y="4201159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17811" y="4201159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68153" y="4201159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567" y="4874558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27749" y="4874558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81463" y="4874558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32609" y="4874558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9420" y="4874558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0721" y="4874558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61063" y="4874558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825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71"/>
            <a:ext cx="12192000" cy="676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245" y="1517222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66626" y="151250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97304" y="151250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41416" y="151168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84122" y="151168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26829" y="1511689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6067" y="2855203"/>
            <a:ext cx="11616598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 quả nhớ </a:t>
            </a:r>
            <a:r>
              <a:rPr lang="en-US" sz="3300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ngưƟ</a:t>
            </a: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trŬg</a:t>
            </a:r>
            <a:r>
              <a:rPr lang="en-US" sz="33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cây.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78090" y="1511097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07230" y="2186977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62611" y="218226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93289" y="218226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337401" y="218144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80107" y="218144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22814" y="2181444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74075" y="2180852"/>
            <a:ext cx="1427011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6040" y="3530665"/>
            <a:ext cx="11616598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 quả nhớ </a:t>
            </a:r>
            <a:r>
              <a:rPr lang="en-US" sz="3300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ngưƟ</a:t>
            </a: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trŬg</a:t>
            </a:r>
            <a:r>
              <a:rPr lang="en-US" sz="33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cây.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14083" y="4196910"/>
            <a:ext cx="11616598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 quả nhớ </a:t>
            </a:r>
            <a:r>
              <a:rPr lang="en-US" sz="3300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ngưƟ</a:t>
            </a: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trŬg</a:t>
            </a:r>
            <a:r>
              <a:rPr lang="en-US" sz="3300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cây.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020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5" grpId="0"/>
      <p:bldP spid="36" grpId="0"/>
      <p:bldP spid="37" grpId="0"/>
      <p:bldP spid="38" grpId="0"/>
      <p:bldP spid="46" grpId="0"/>
      <p:bldP spid="18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51"/>
            <a:ext cx="12192000" cy="67627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11567" y="2190260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27749" y="2190260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81463" y="2190260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3300" b="1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1567" y="1516861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27749" y="1516861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81463" y="1516861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332609" y="1516861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59420" y="1516861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10721" y="1516861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61063" y="1516861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25519" y="2190260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52330" y="2190260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03631" y="2190260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353973" y="2190260"/>
            <a:ext cx="858980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Â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1498" y="2853325"/>
            <a:ext cx="1329162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7391" y="3526724"/>
            <a:ext cx="11504749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>
                <a:solidFill>
                  <a:schemeClr val="bg1"/>
                </a:solidFill>
                <a:latin typeface="HP001 4 hàng" panose="020B0603050302020204" pitchFamily="34" charset="0"/>
              </a:rPr>
              <a:t>Ăn quả nhớ </a:t>
            </a:r>
            <a:r>
              <a:rPr lang="en-US" sz="3300" i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ngưƟ</a:t>
            </a:r>
            <a:r>
              <a:rPr lang="en-US" sz="3300" i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trŬg</a:t>
            </a:r>
            <a:r>
              <a:rPr lang="en-US" sz="3300" i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cây.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20660" y="2851502"/>
            <a:ext cx="1329162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67993" y="2847567"/>
            <a:ext cx="1329162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6078" y="2847567"/>
            <a:ext cx="1329162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2330" y="2847567"/>
            <a:ext cx="1329162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02672" y="2847567"/>
            <a:ext cx="1329162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31834" y="2847567"/>
            <a:ext cx="1329162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Ăn</a:t>
            </a:r>
            <a:r>
              <a:rPr lang="en-US" sz="33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3531" y="4191749"/>
            <a:ext cx="11504749" cy="79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8000"/>
              </a:lnSpc>
            </a:pPr>
            <a:r>
              <a:rPr lang="en-US" sz="3300" i="1" dirty="0">
                <a:solidFill>
                  <a:schemeClr val="bg1"/>
                </a:solidFill>
                <a:latin typeface="HP001 4 hàng" panose="020B0603050302020204" pitchFamily="34" charset="0"/>
              </a:rPr>
              <a:t>Ăn quả nhớ </a:t>
            </a:r>
            <a:r>
              <a:rPr lang="en-US" sz="3300" i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ngưƟ</a:t>
            </a:r>
            <a:r>
              <a:rPr lang="en-US" sz="3300" i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i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trŬg</a:t>
            </a:r>
            <a:r>
              <a:rPr lang="en-US" sz="3300" i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300" i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cây.</a:t>
            </a:r>
            <a:endParaRPr lang="en-US" sz="3300" b="1" i="1" dirty="0" smtClean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3" grpId="0"/>
      <p:bldP spid="44" grpId="0"/>
      <p:bldP spid="45" grpId="0"/>
      <p:bldP spid="46" grpId="0"/>
      <p:bldP spid="49" grpId="0"/>
      <p:bldP spid="50" grpId="0"/>
      <p:bldP spid="23" grpId="0"/>
      <p:bldP spid="24" grpId="0"/>
      <p:bldP spid="28" grpId="0"/>
      <p:bldP spid="29" grpId="0"/>
      <p:bldP spid="30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3AF095B3-79C9-45E2-BFF1-9B81F4C37FC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874" y="4953111"/>
            <a:ext cx="716833" cy="80319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CDA80-078A-4FCC-9CB8-7B44551BE441}"/>
              </a:ext>
            </a:extLst>
          </p:cNvPr>
          <p:cNvSpPr/>
          <p:nvPr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0AF73521-9BBE-400E-8912-C67AF3AB5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696" y="2682608"/>
            <a:ext cx="1929859" cy="1661809"/>
          </a:xfrm>
          <a:prstGeom prst="rect">
            <a:avLst/>
          </a:prstGeom>
        </p:spPr>
      </p:pic>
      <p:pic>
        <p:nvPicPr>
          <p:cNvPr id="9" name="Picture 2" descr="Lý thuyết chữ hoa: a, ă, â tiếng việt 2">
            <a:extLst>
              <a:ext uri="{FF2B5EF4-FFF2-40B4-BE49-F238E27FC236}">
                <a16:creationId xmlns:a16="http://schemas.microsoft.com/office/drawing/2014/main" id="{D2CD9BF7-18E0-4339-B2F2-EAC87ADC7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-2761" r="34532" b="-1"/>
          <a:stretch/>
        </p:blipFill>
        <p:spPr bwMode="auto">
          <a:xfrm>
            <a:off x="2111471" y="1338957"/>
            <a:ext cx="2421891" cy="28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3DC849-9A46-465C-B6EE-9056675798D0}"/>
              </a:ext>
            </a:extLst>
          </p:cNvPr>
          <p:cNvSpPr txBox="1"/>
          <p:nvPr/>
        </p:nvSpPr>
        <p:spPr>
          <a:xfrm>
            <a:off x="2765405" y="463266"/>
            <a:ext cx="7154436" cy="99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vi-VN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Ă, Â</a:t>
            </a:r>
            <a:endParaRPr lang="en-US" sz="2667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14" name="Picture 13" descr="Diagram, engineering drawing&#10;&#10;Description automatically generated">
            <a:extLst>
              <a:ext uri="{FF2B5EF4-FFF2-40B4-BE49-F238E27FC236}">
                <a16:creationId xmlns:a16="http://schemas.microsoft.com/office/drawing/2014/main" id="{EB31AEC3-2410-48CD-9741-45CE4B177F4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3" b="21875"/>
          <a:stretch/>
        </p:blipFill>
        <p:spPr>
          <a:xfrm>
            <a:off x="8602902" y="2682608"/>
            <a:ext cx="1788239" cy="1480665"/>
          </a:xfrm>
          <a:prstGeom prst="rect">
            <a:avLst/>
          </a:prstGeom>
        </p:spPr>
      </p:pic>
      <p:pic>
        <p:nvPicPr>
          <p:cNvPr id="15" name="Picture 2" descr="Lý thuyết chữ hoa: a, ă, â tiếng việt 2">
            <a:extLst>
              <a:ext uri="{FF2B5EF4-FFF2-40B4-BE49-F238E27FC236}">
                <a16:creationId xmlns:a16="http://schemas.microsoft.com/office/drawing/2014/main" id="{8925157F-8167-4838-8E9A-25BA28A6D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-1381" r="-224" b="-1381"/>
          <a:stretch/>
        </p:blipFill>
        <p:spPr bwMode="auto">
          <a:xfrm>
            <a:off x="6342621" y="1338957"/>
            <a:ext cx="2421891" cy="28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DE2D82B-315F-4AF7-88E3-775D2D0D33C9}"/>
              </a:ext>
            </a:extLst>
          </p:cNvPr>
          <p:cNvSpPr txBox="1"/>
          <p:nvPr/>
        </p:nvSpPr>
        <p:spPr>
          <a:xfrm>
            <a:off x="413663" y="4497322"/>
            <a:ext cx="11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77E9A1-F004-4145-9E9B-625F77D8619C}"/>
              </a:ext>
            </a:extLst>
          </p:cNvPr>
          <p:cNvSpPr txBox="1"/>
          <p:nvPr/>
        </p:nvSpPr>
        <p:spPr>
          <a:xfrm>
            <a:off x="2765405" y="5173713"/>
            <a:ext cx="1080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1150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7" grpId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EEF9F-064A-4C54-A2EC-E297C6FBF560}"/>
              </a:ext>
            </a:extLst>
          </p:cNvPr>
          <p:cNvSpPr txBox="1"/>
          <p:nvPr/>
        </p:nvSpPr>
        <p:spPr>
          <a:xfrm>
            <a:off x="2518782" y="376298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vi-VN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Ă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vi-VN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 vừa)</a:t>
            </a:r>
            <a:endParaRPr lang="en-US" sz="2400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6" name="Picture 2" descr="Lý thuyết chữ hoa: a, ă, â tiếng việt 2">
            <a:extLst>
              <a:ext uri="{FF2B5EF4-FFF2-40B4-BE49-F238E27FC236}">
                <a16:creationId xmlns:a16="http://schemas.microsoft.com/office/drawing/2014/main" id="{D2CD9BF7-18E0-4339-B2F2-EAC87ADC7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6" t="-2761" r="34532" b="-1"/>
          <a:stretch/>
        </p:blipFill>
        <p:spPr bwMode="auto">
          <a:xfrm>
            <a:off x="4148283" y="1109242"/>
            <a:ext cx="3895434" cy="454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043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5EEF9F-064A-4C54-A2EC-E297C6FBF560}"/>
              </a:ext>
            </a:extLst>
          </p:cNvPr>
          <p:cNvSpPr txBox="1"/>
          <p:nvPr/>
        </p:nvSpPr>
        <p:spPr>
          <a:xfrm>
            <a:off x="2518779" y="114030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vi-VN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Ă</a:t>
            </a: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(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cỡ </a:t>
            </a:r>
            <a:r>
              <a:rPr lang="en-US" sz="2400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0AF73521-9BBE-400E-8912-C67AF3AB5C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378" y="1697870"/>
            <a:ext cx="4383283" cy="37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61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762C1C-A7C5-4641-874A-0BF8363E4EC6}"/>
              </a:ext>
            </a:extLst>
          </p:cNvPr>
          <p:cNvSpPr txBox="1"/>
          <p:nvPr/>
        </p:nvSpPr>
        <p:spPr>
          <a:xfrm>
            <a:off x="2518782" y="138554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vi-VN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Â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vi-VN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 vừa)</a:t>
            </a:r>
            <a:endParaRPr lang="en-US" sz="2400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6" name="Picture 2" descr="Lý thuyết chữ hoa: a, ă, â tiếng việt 2">
            <a:extLst>
              <a:ext uri="{FF2B5EF4-FFF2-40B4-BE49-F238E27FC236}">
                <a16:creationId xmlns:a16="http://schemas.microsoft.com/office/drawing/2014/main" id="{8925157F-8167-4838-8E9A-25BA28A6D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2" t="-1381" r="-224" b="-1381"/>
          <a:stretch/>
        </p:blipFill>
        <p:spPr bwMode="auto">
          <a:xfrm>
            <a:off x="3838572" y="1215900"/>
            <a:ext cx="4419163" cy="464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01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AF5A62-3BA5-46F1-9FEC-4763E25CCE1A}"/>
              </a:ext>
            </a:extLst>
          </p:cNvPr>
          <p:cNvSpPr txBox="1"/>
          <p:nvPr/>
        </p:nvSpPr>
        <p:spPr>
          <a:xfrm>
            <a:off x="2518779" y="205671"/>
            <a:ext cx="7154436" cy="107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Viết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chữ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667" b="1" kern="0" dirty="0" err="1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hoa</a:t>
            </a:r>
            <a:r>
              <a:rPr lang="en-US" sz="2667" b="1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vi-VN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Â</a:t>
            </a:r>
            <a:r>
              <a:rPr lang="en-US" sz="4267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cs typeface="Arial"/>
                <a:sym typeface="Arial"/>
              </a:rPr>
              <a:t> </a:t>
            </a:r>
            <a:r>
              <a:rPr lang="en-US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(</a:t>
            </a:r>
            <a:r>
              <a:rPr lang="vi-VN" sz="2400" kern="0" dirty="0">
                <a:solidFill>
                  <a:srgbClr val="FFAB40">
                    <a:lumMod val="50000"/>
                  </a:srgbClr>
                </a:solidFill>
                <a:latin typeface="UTM Avo" panose="02040603050506020204" pitchFamily="18" charset="0"/>
                <a:cs typeface="Arial"/>
                <a:sym typeface="Arial"/>
              </a:rPr>
              <a:t>cỡ nhỏ)</a:t>
            </a:r>
            <a:endParaRPr lang="en-US" sz="2400" b="1" kern="0" dirty="0">
              <a:solidFill>
                <a:srgbClr val="FFAB40">
                  <a:lumMod val="50000"/>
                </a:srgbClr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7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EB31AEC3-2410-48CD-9741-45CE4B177F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583" b="21875"/>
          <a:stretch/>
        </p:blipFill>
        <p:spPr>
          <a:xfrm>
            <a:off x="3566878" y="1580177"/>
            <a:ext cx="4567188" cy="360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15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1351575" y="1449471"/>
            <a:ext cx="547457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 bảng </a:t>
            </a:r>
            <a:r>
              <a:rPr kumimoji="0" lang="en-US" sz="7200" b="1" i="0" u="none" strike="noStrike" kern="1200" cap="none" spc="0" normalizeH="0" baseline="0" noProof="0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Vở nháp )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140" y="-2447258"/>
            <a:ext cx="6349846" cy="11655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D7BC6C-3C90-492D-A9E9-A63E3656DA8A}"/>
              </a:ext>
            </a:extLst>
          </p:cNvPr>
          <p:cNvSpPr txBox="1"/>
          <p:nvPr/>
        </p:nvSpPr>
        <p:spPr>
          <a:xfrm>
            <a:off x="2450440" y="29105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4800" b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ỨNG DỤNG</a:t>
            </a:r>
            <a:endParaRPr lang="en-US" sz="4800" b="1" kern="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7367BD-301D-4011-8649-B9E040AF831D}"/>
              </a:ext>
            </a:extLst>
          </p:cNvPr>
          <p:cNvSpPr txBox="1"/>
          <p:nvPr/>
        </p:nvSpPr>
        <p:spPr>
          <a:xfrm>
            <a:off x="2323646" y="2734017"/>
            <a:ext cx="8159768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r>
              <a:rPr lang="en-US" sz="28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2.5 li ?</a:t>
            </a:r>
            <a:endParaRPr lang="vi-VN" sz="2800" kern="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22C47D-2F35-4847-9FB3-0982534F5373}"/>
              </a:ext>
            </a:extLst>
          </p:cNvPr>
          <p:cNvGrpSpPr/>
          <p:nvPr/>
        </p:nvGrpSpPr>
        <p:grpSpPr>
          <a:xfrm>
            <a:off x="2096378" y="1452990"/>
            <a:ext cx="8299784" cy="1190443"/>
            <a:chOff x="418676" y="2043957"/>
            <a:chExt cx="6224838" cy="8928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CC990A-BBDD-41A7-B1B8-2730F3E95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32EF4B-4A42-41B8-8D3D-AD5477675CFF}"/>
                </a:ext>
              </a:extLst>
            </p:cNvPr>
            <p:cNvSpPr txBox="1"/>
            <p:nvPr/>
          </p:nvSpPr>
          <p:spPr>
            <a:xfrm>
              <a:off x="461599" y="2343764"/>
              <a:ext cx="6181915" cy="50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vi-VN" sz="3733" b="1" kern="0" dirty="0">
                  <a:solidFill>
                    <a:srgbClr val="FF0000"/>
                  </a:solidFill>
                  <a:latin typeface="HP001 4 hàng" panose="020B0603050302020204" pitchFamily="34" charset="0"/>
                  <a:cs typeface="Arial"/>
                  <a:sym typeface="Arial"/>
                </a:rPr>
                <a:t>Ăn qĎả nhớ ngưƟ trŬg cây.</a:t>
              </a:r>
              <a:endParaRPr lang="en-US" sz="3733" b="1" kern="0" dirty="0">
                <a:solidFill>
                  <a:srgbClr val="FF0000"/>
                </a:solidFill>
                <a:latin typeface="HP001 4 hàng" panose="020B06030503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2C8E224-D81A-43BD-8B8E-DEF1A58701CA}"/>
              </a:ext>
            </a:extLst>
          </p:cNvPr>
          <p:cNvSpPr txBox="1"/>
          <p:nvPr/>
        </p:nvSpPr>
        <p:spPr>
          <a:xfrm>
            <a:off x="2415086" y="4693283"/>
            <a:ext cx="815976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 con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o.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2F42A4-42FE-47FE-A805-B578CFBA8825}"/>
              </a:ext>
            </a:extLst>
          </p:cNvPr>
          <p:cNvSpPr txBox="1"/>
          <p:nvPr/>
        </p:nvSpPr>
        <p:spPr>
          <a:xfrm>
            <a:off x="2661974" y="3327737"/>
            <a:ext cx="1781184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89ABBD-0117-41D3-9421-5869E16DE829}"/>
              </a:ext>
            </a:extLst>
          </p:cNvPr>
          <p:cNvSpPr txBox="1"/>
          <p:nvPr/>
        </p:nvSpPr>
        <p:spPr>
          <a:xfrm>
            <a:off x="2506414" y="5730149"/>
            <a:ext cx="815976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Ă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h, g.</a:t>
            </a:r>
            <a:endParaRPr lang="vi-VN" sz="2800" kern="0" dirty="0">
              <a:solidFill>
                <a:srgbClr val="FC7D77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AC53C4-06F5-4B4F-8F86-BB5AF062A44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6414" y="1609266"/>
            <a:ext cx="253282" cy="16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78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3" grpId="0" uiExpan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343762" y="323080"/>
            <a:ext cx="1165570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en-US" sz="3600" dirty="0" err="1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600" dirty="0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dirty="0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3600" dirty="0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kẻ</a:t>
            </a:r>
            <a:r>
              <a:rPr lang="en-US" sz="3600" dirty="0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trồng</a:t>
            </a:r>
            <a:r>
              <a:rPr lang="en-US" sz="3600" dirty="0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dirty="0">
                <a:ln w="0"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sz="3600" dirty="0">
                <a:ln w="0"/>
                <a:solidFill>
                  <a:srgbClr val="4472C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được ăn quả ngọt, cần nhớ đến người trồng cây, chăm sóc để tạo ra chúng.</a:t>
            </a:r>
            <a:endParaRPr kumimoji="0" lang="en-US" sz="3600" i="0" u="none" strike="noStrike" kern="1200" cap="none" spc="0" normalizeH="0" baseline="0" noProof="0" dirty="0">
              <a:ln w="0"/>
              <a:solidFill>
                <a:srgbClr val="4472C4"/>
              </a:solidFill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9095E9-DFEB-4678-BC99-8CA9EC639F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70" y="1696220"/>
            <a:ext cx="86106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66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286</Words>
  <Application>Microsoft Office PowerPoint</Application>
  <PresentationFormat>Widescreen</PresentationFormat>
  <Paragraphs>100</Paragraphs>
  <Slides>14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Arial-Rounded</vt:lpstr>
      <vt:lpstr>Calibri</vt:lpstr>
      <vt:lpstr>等线</vt:lpstr>
      <vt:lpstr>等线 Light</vt:lpstr>
      <vt:lpstr>HP001 4 hàng</vt:lpstr>
      <vt:lpstr>Times New Roman</vt:lpstr>
      <vt:lpstr>UTM Avo</vt:lpstr>
      <vt:lpstr>Wingdings</vt:lpstr>
      <vt:lpstr>华康少女文字W5(P)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11</cp:revision>
  <dcterms:created xsi:type="dcterms:W3CDTF">2021-07-24T07:22:58Z</dcterms:created>
  <dcterms:modified xsi:type="dcterms:W3CDTF">2025-09-07T09:38:01Z</dcterms:modified>
</cp:coreProperties>
</file>