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701" r:id="rId4"/>
    <p:sldMasterId id="2147483713" r:id="rId5"/>
    <p:sldMasterId id="2147483722" r:id="rId6"/>
  </p:sldMasterIdLst>
  <p:notesMasterIdLst>
    <p:notesMasterId r:id="rId27"/>
  </p:notesMasterIdLst>
  <p:sldIdLst>
    <p:sldId id="2922" r:id="rId7"/>
    <p:sldId id="2921" r:id="rId8"/>
    <p:sldId id="2908" r:id="rId9"/>
    <p:sldId id="258" r:id="rId10"/>
    <p:sldId id="260" r:id="rId11"/>
    <p:sldId id="261" r:id="rId12"/>
    <p:sldId id="262" r:id="rId13"/>
    <p:sldId id="263" r:id="rId14"/>
    <p:sldId id="359" r:id="rId15"/>
    <p:sldId id="259" r:id="rId16"/>
    <p:sldId id="2911" r:id="rId17"/>
    <p:sldId id="371" r:id="rId18"/>
    <p:sldId id="2910" r:id="rId19"/>
    <p:sldId id="305" r:id="rId20"/>
    <p:sldId id="2925" r:id="rId21"/>
    <p:sldId id="2926" r:id="rId22"/>
    <p:sldId id="2927" r:id="rId23"/>
    <p:sldId id="295" r:id="rId24"/>
    <p:sldId id="2914" r:id="rId25"/>
    <p:sldId id="292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14083-76C1-4D14-98B0-282473AF8C48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11541-CF44-463B-9285-33990AB1A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31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94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582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123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11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192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582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582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1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74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77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309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927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055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146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032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237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884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188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90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2350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80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741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953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30310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480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567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15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5465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7129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024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4452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54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8050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5327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4322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9028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50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826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8065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724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415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556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5128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730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053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47258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5130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5285110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5843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1411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626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961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1431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3794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7474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6218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954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7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94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77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4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2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52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13238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D127C-1AB9-49D4-AC10-B9A902CDDD42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51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8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460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43" r:id="rId9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7.xml"/><Relationship Id="rId18" Type="http://schemas.openxmlformats.org/officeDocument/2006/relationships/slide" Target="slide6.xml"/><Relationship Id="rId3" Type="http://schemas.openxmlformats.org/officeDocument/2006/relationships/image" Target="../media/image12.png"/><Relationship Id="rId21" Type="http://schemas.openxmlformats.org/officeDocument/2006/relationships/slide" Target="slide8.xml"/><Relationship Id="rId7" Type="http://schemas.openxmlformats.org/officeDocument/2006/relationships/image" Target="../media/image16.png"/><Relationship Id="rId12" Type="http://schemas.openxmlformats.org/officeDocument/2006/relationships/image" Target="../media/image21.gif"/><Relationship Id="rId17" Type="http://schemas.openxmlformats.org/officeDocument/2006/relationships/image" Target="../media/image24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gif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9.gif"/><Relationship Id="rId19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18.gif"/><Relationship Id="rId14" Type="http://schemas.openxmlformats.org/officeDocument/2006/relationships/image" Target="../media/image22.png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5520" y="1236265"/>
            <a:ext cx="9001000" cy="1938008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 mừng các con đến với </a:t>
            </a:r>
            <a:b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học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vi-VN" sz="4800" b="1" dirty="0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Tiếng Việt 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- Lớp </a:t>
            </a:r>
            <a:r>
              <a:rPr lang="en-US" altLang="vi-VN" sz="4800" b="1" dirty="0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</a:t>
            </a:r>
            <a:br>
              <a:rPr lang="en-US" altLang="vi-VN" sz="4800" b="1" dirty="0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en-US" altLang="vi-VN" sz="4800" b="1" dirty="0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Sách Kết nối tri thức với cuộc sống</a:t>
            </a:r>
            <a:endParaRPr lang="en-US" altLang="vi-VN" sz="4800" b="1" dirty="0">
              <a:solidFill>
                <a:srgbClr val="0070C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9392" y="3345470"/>
            <a:ext cx="2313215" cy="333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2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110228" y="1645907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2152049" y="3082888"/>
            <a:ext cx="533475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kumimoji="0" lang="en-US" sz="88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CBC0BA-1A1E-4A87-9A0A-FC7863A0B6A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17" y="157948"/>
            <a:ext cx="1418477" cy="747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9DE773-3971-471F-B827-484B088A4181}"/>
              </a:ext>
            </a:extLst>
          </p:cNvPr>
          <p:cNvSpPr txBox="1"/>
          <p:nvPr/>
        </p:nvSpPr>
        <p:spPr>
          <a:xfrm>
            <a:off x="2894121" y="670265"/>
            <a:ext cx="8717872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Bức tranh dưới đây vẽ những gì?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 xem hai bạn nhỏ nói gì với nhau.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B46005-B98E-4BF2-8671-D70449644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0125" y="2149436"/>
            <a:ext cx="9134454" cy="470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8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v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 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 Bi và Bống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cơn mưa vừa dứt, hai anh em Bi và Bống chợt thấy cầu vồng: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algn="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46BD69A6-D922-49CA-8944-19A7E77C6509}"/>
              </a:ext>
            </a:extLst>
          </p:cNvPr>
          <p:cNvSpPr/>
          <p:nvPr/>
        </p:nvSpPr>
        <p:spPr>
          <a:xfrm>
            <a:off x="9907480" y="155606"/>
            <a:ext cx="2284520" cy="112746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mẫu</a:t>
            </a:r>
            <a:endParaRPr lang="en-US" sz="3200" dirty="0"/>
          </a:p>
        </p:txBody>
      </p:sp>
      <p:pic>
        <p:nvPicPr>
          <p:cNvPr id="6" name="Audio_ Niềm vui của Bi và Bống_HTS">
            <a:hlinkClick r:id="" action="ppaction://media"/>
            <a:extLst>
              <a:ext uri="{FF2B5EF4-FFF2-40B4-BE49-F238E27FC236}">
                <a16:creationId xmlns:a16="http://schemas.microsoft.com/office/drawing/2014/main" id="{7A3E9FC8-AA23-4A57-BF27-136829A26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1793" y="2319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6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 Bi và Bống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6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799945" y="6282808"/>
            <a:ext cx="594851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831F17-1FA3-4C48-B28F-E5FD89DA6708}"/>
              </a:ext>
            </a:extLst>
          </p:cNvPr>
          <p:cNvSpPr/>
          <p:nvPr/>
        </p:nvSpPr>
        <p:spPr>
          <a:xfrm>
            <a:off x="727587" y="1071716"/>
            <a:ext cx="10493788" cy="2568129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0A6EAC-2C91-460A-9585-8FDFDF40DDA8}"/>
              </a:ext>
            </a:extLst>
          </p:cNvPr>
          <p:cNvSpPr/>
          <p:nvPr/>
        </p:nvSpPr>
        <p:spPr>
          <a:xfrm>
            <a:off x="727587" y="3714679"/>
            <a:ext cx="10493788" cy="2071605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EEF90E-FA57-4EC1-9BAC-D7C319B82AEF}"/>
              </a:ext>
            </a:extLst>
          </p:cNvPr>
          <p:cNvSpPr/>
          <p:nvPr/>
        </p:nvSpPr>
        <p:spPr>
          <a:xfrm>
            <a:off x="799945" y="5847655"/>
            <a:ext cx="9311721" cy="357836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953249-858A-4842-85E5-4E9C946ACF2D}"/>
              </a:ext>
            </a:extLst>
          </p:cNvPr>
          <p:cNvSpPr/>
          <p:nvPr/>
        </p:nvSpPr>
        <p:spPr>
          <a:xfrm>
            <a:off x="347136" y="939152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C11568-3531-4333-8608-9DE82745CC08}"/>
              </a:ext>
            </a:extLst>
          </p:cNvPr>
          <p:cNvSpPr/>
          <p:nvPr/>
        </p:nvSpPr>
        <p:spPr>
          <a:xfrm>
            <a:off x="190942" y="3550838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6D25E2-CAD4-4942-9120-BBAB1A624E83}"/>
              </a:ext>
            </a:extLst>
          </p:cNvPr>
          <p:cNvSpPr/>
          <p:nvPr/>
        </p:nvSpPr>
        <p:spPr>
          <a:xfrm>
            <a:off x="299729" y="565716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7149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标注 2"/>
          <p:cNvSpPr/>
          <p:nvPr/>
        </p:nvSpPr>
        <p:spPr>
          <a:xfrm>
            <a:off x="8602312" y="1514168"/>
            <a:ext cx="2805424" cy="1784338"/>
          </a:xfrm>
          <a:prstGeom prst="cloudCallout">
            <a:avLst>
              <a:gd name="adj1" fmla="val -21735"/>
              <a:gd name="adj2" fmla="val 81360"/>
            </a:avLst>
          </a:prstGeom>
          <a:gradFill flip="none" rotWithShape="1">
            <a:gsLst>
              <a:gs pos="100000">
                <a:srgbClr val="92D050">
                  <a:tint val="66000"/>
                  <a:satMod val="160000"/>
                </a:srgbClr>
              </a:gs>
              <a:gs pos="0">
                <a:srgbClr val="92D05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717872" y="1693549"/>
            <a:ext cx="3661254" cy="116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àu</a:t>
            </a:r>
            <a:r>
              <a:rPr kumimoji="0" lang="en-US" altLang="zh-CN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椭圆形标注 1"/>
          <p:cNvSpPr/>
          <p:nvPr/>
        </p:nvSpPr>
        <p:spPr>
          <a:xfrm>
            <a:off x="4601355" y="1550568"/>
            <a:ext cx="3166605" cy="1454680"/>
          </a:xfrm>
          <a:prstGeom prst="wedgeEllipseCallout">
            <a:avLst>
              <a:gd name="adj1" fmla="val 11197"/>
              <a:gd name="adj2" fmla="val 802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100000">
                <a:srgbClr val="FF0000">
                  <a:tint val="44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53717" y="1605589"/>
            <a:ext cx="2571768" cy="1434879"/>
          </a:xfrm>
          <a:prstGeom prst="wedgeRoundRectCallout">
            <a:avLst>
              <a:gd name="adj1" fmla="val -1644"/>
              <a:gd name="adj2" fmla="val 76875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00B0F0">
                  <a:tint val="44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4368" y="1670702"/>
            <a:ext cx="2805424" cy="116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altLang="zh-CN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ũ</a:t>
            </a:r>
            <a:r>
              <a:rPr kumimoji="0" lang="en-US" altLang="zh-CN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859976" y="1673708"/>
            <a:ext cx="3393679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ưởng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7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360安全浏览器下载\六一\Nipic_2531170_b95b5e79d8a6cffe\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532" y="3882914"/>
            <a:ext cx="1545893" cy="243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450" y="3575582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/>
      <p:bldP spid="2" grpId="0" animBg="1"/>
      <p:bldP spid="4" grpId="0" animBg="1"/>
      <p:bldP spid="34" grpId="0"/>
      <p:bldP spid="35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 Bi và Bống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6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799945" y="6282808"/>
            <a:ext cx="3869709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953249-858A-4842-85E5-4E9C946ACF2D}"/>
              </a:ext>
            </a:extLst>
          </p:cNvPr>
          <p:cNvSpPr/>
          <p:nvPr/>
        </p:nvSpPr>
        <p:spPr>
          <a:xfrm>
            <a:off x="347136" y="939152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C11568-3531-4333-8608-9DE82745CC08}"/>
              </a:ext>
            </a:extLst>
          </p:cNvPr>
          <p:cNvSpPr/>
          <p:nvPr/>
        </p:nvSpPr>
        <p:spPr>
          <a:xfrm>
            <a:off x="190942" y="3550838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6D25E2-CAD4-4942-9120-BBAB1A624E83}"/>
              </a:ext>
            </a:extLst>
          </p:cNvPr>
          <p:cNvSpPr/>
          <p:nvPr/>
        </p:nvSpPr>
        <p:spPr>
          <a:xfrm>
            <a:off x="299729" y="565716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7023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9659FF-F113-4F8A-8355-833B746D5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7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 Bi và Bống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6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799945" y="6282808"/>
            <a:ext cx="3869709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953249-858A-4842-85E5-4E9C946ACF2D}"/>
              </a:ext>
            </a:extLst>
          </p:cNvPr>
          <p:cNvSpPr/>
          <p:nvPr/>
        </p:nvSpPr>
        <p:spPr>
          <a:xfrm>
            <a:off x="347136" y="939152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C11568-3531-4333-8608-9DE82745CC08}"/>
              </a:ext>
            </a:extLst>
          </p:cNvPr>
          <p:cNvSpPr/>
          <p:nvPr/>
        </p:nvSpPr>
        <p:spPr>
          <a:xfrm>
            <a:off x="190942" y="3550838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6D25E2-CAD4-4942-9120-BBAB1A624E83}"/>
              </a:ext>
            </a:extLst>
          </p:cNvPr>
          <p:cNvSpPr/>
          <p:nvPr/>
        </p:nvSpPr>
        <p:spPr>
          <a:xfrm>
            <a:off x="299729" y="565716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8513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603682"/>
            <a:ext cx="11513574" cy="597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CCE2986-B34F-4FEE-88F2-C3A80330481E}"/>
              </a:ext>
            </a:extLst>
          </p:cNvPr>
          <p:cNvSpPr/>
          <p:nvPr/>
        </p:nvSpPr>
        <p:spPr>
          <a:xfrm>
            <a:off x="1713390" y="2264305"/>
            <a:ext cx="9126245" cy="57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Nếu vậy, em sẽ lấy bút màu để vẽ tặng anh ngựa hồng và ô tô.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78B345-5E64-4838-A8C9-987EDE4FDA2D}"/>
              </a:ext>
            </a:extLst>
          </p:cNvPr>
          <p:cNvSpPr/>
          <p:nvPr/>
        </p:nvSpPr>
        <p:spPr>
          <a:xfrm>
            <a:off x="1599724" y="3325327"/>
            <a:ext cx="9126243" cy="57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Còn anh sẽ vẽ tặng em nhiều búp bê và quần áo đủ các màu sắc.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D470D3-595C-4122-BF6C-65735B8DEC4F}"/>
              </a:ext>
            </a:extLst>
          </p:cNvPr>
          <p:cNvCxnSpPr>
            <a:cxnSpLocks/>
          </p:cNvCxnSpPr>
          <p:nvPr/>
        </p:nvCxnSpPr>
        <p:spPr>
          <a:xfrm flipH="1">
            <a:off x="5696439" y="2207288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3708FA4-140C-4EFA-B4D6-564FCADA1C92}"/>
              </a:ext>
            </a:extLst>
          </p:cNvPr>
          <p:cNvCxnSpPr>
            <a:cxnSpLocks/>
          </p:cNvCxnSpPr>
          <p:nvPr/>
        </p:nvCxnSpPr>
        <p:spPr>
          <a:xfrm flipH="1">
            <a:off x="3207042" y="2191577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54E159-231E-4F73-B5DA-3C960CE5BB01}"/>
              </a:ext>
            </a:extLst>
          </p:cNvPr>
          <p:cNvCxnSpPr>
            <a:cxnSpLocks/>
          </p:cNvCxnSpPr>
          <p:nvPr/>
        </p:nvCxnSpPr>
        <p:spPr>
          <a:xfrm flipH="1">
            <a:off x="9146598" y="2191576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7CB6785-BA7E-44B1-AC29-062C022EB18C}"/>
              </a:ext>
            </a:extLst>
          </p:cNvPr>
          <p:cNvCxnSpPr>
            <a:cxnSpLocks/>
          </p:cNvCxnSpPr>
          <p:nvPr/>
        </p:nvCxnSpPr>
        <p:spPr>
          <a:xfrm flipH="1">
            <a:off x="10195052" y="2199978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A42173D-52F8-4215-AE0B-78CF9752B257}"/>
              </a:ext>
            </a:extLst>
          </p:cNvPr>
          <p:cNvCxnSpPr>
            <a:cxnSpLocks/>
          </p:cNvCxnSpPr>
          <p:nvPr/>
        </p:nvCxnSpPr>
        <p:spPr>
          <a:xfrm flipH="1">
            <a:off x="10108761" y="2192669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0F2F062-1C91-4295-B999-42B6D678DBB2}"/>
              </a:ext>
            </a:extLst>
          </p:cNvPr>
          <p:cNvCxnSpPr>
            <a:cxnSpLocks/>
          </p:cNvCxnSpPr>
          <p:nvPr/>
        </p:nvCxnSpPr>
        <p:spPr>
          <a:xfrm flipH="1">
            <a:off x="3114893" y="3296818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3C4E60A-DE3D-4BD5-9FA9-6369EE0D1D86}"/>
              </a:ext>
            </a:extLst>
          </p:cNvPr>
          <p:cNvCxnSpPr>
            <a:cxnSpLocks/>
          </p:cNvCxnSpPr>
          <p:nvPr/>
        </p:nvCxnSpPr>
        <p:spPr>
          <a:xfrm flipH="1">
            <a:off x="10357373" y="3308211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079BF52-EBD6-497E-ADDA-A9DECC544501}"/>
              </a:ext>
            </a:extLst>
          </p:cNvPr>
          <p:cNvCxnSpPr>
            <a:cxnSpLocks/>
          </p:cNvCxnSpPr>
          <p:nvPr/>
        </p:nvCxnSpPr>
        <p:spPr>
          <a:xfrm flipH="1">
            <a:off x="6736133" y="3268310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E908D98-45B0-4250-B80D-C8D60831160C}"/>
              </a:ext>
            </a:extLst>
          </p:cNvPr>
          <p:cNvCxnSpPr>
            <a:cxnSpLocks/>
          </p:cNvCxnSpPr>
          <p:nvPr/>
        </p:nvCxnSpPr>
        <p:spPr>
          <a:xfrm flipH="1">
            <a:off x="10407979" y="3336111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EDDDA15-0F6E-4558-9BBA-AD8CDCBD5B53}"/>
              </a:ext>
            </a:extLst>
          </p:cNvPr>
          <p:cNvSpPr/>
          <p:nvPr/>
        </p:nvSpPr>
        <p:spPr>
          <a:xfrm>
            <a:off x="4787484" y="475556"/>
            <a:ext cx="4359114" cy="5707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 Bi và Bống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6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799945" y="6282808"/>
            <a:ext cx="3869709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953249-858A-4842-85E5-4E9C946ACF2D}"/>
              </a:ext>
            </a:extLst>
          </p:cNvPr>
          <p:cNvSpPr/>
          <p:nvPr/>
        </p:nvSpPr>
        <p:spPr>
          <a:xfrm>
            <a:off x="347136" y="939152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C11568-3531-4333-8608-9DE82745CC08}"/>
              </a:ext>
            </a:extLst>
          </p:cNvPr>
          <p:cNvSpPr/>
          <p:nvPr/>
        </p:nvSpPr>
        <p:spPr>
          <a:xfrm>
            <a:off x="190942" y="3550838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6D25E2-CAD4-4942-9120-BBAB1A624E83}"/>
              </a:ext>
            </a:extLst>
          </p:cNvPr>
          <p:cNvSpPr/>
          <p:nvPr/>
        </p:nvSpPr>
        <p:spPr>
          <a:xfrm>
            <a:off x="299729" y="565716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901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48" y="260204"/>
            <a:ext cx="2812875" cy="4050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226" y="260204"/>
            <a:ext cx="2812875" cy="4050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3004" y="260204"/>
            <a:ext cx="2869496" cy="4050537"/>
          </a:xfrm>
          <a:prstGeom prst="rect">
            <a:avLst/>
          </a:prstGeom>
        </p:spPr>
      </p:pic>
      <p:sp>
        <p:nvSpPr>
          <p:cNvPr id="7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33004" y="4754880"/>
            <a:ext cx="2869496" cy="615553"/>
          </a:xfrm>
          <a:prstGeom prst="rect">
            <a:avLst/>
          </a:prstGeom>
          <a:solidFill>
            <a:srgbClr val="FFC000"/>
          </a:solidFill>
          <a:ln w="12700">
            <a:noFill/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 Tiếng Việt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8160" y="4754880"/>
            <a:ext cx="3698504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5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 Bi và Bống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6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2148395" y="6391922"/>
            <a:ext cx="4600065" cy="466078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13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7596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6681" y="1003177"/>
            <a:ext cx="7060874" cy="4743467"/>
          </a:xfrm>
          <a:prstGeom prst="rect">
            <a:avLst/>
          </a:prstGeom>
        </p:spPr>
      </p:pic>
      <p:pic>
        <p:nvPicPr>
          <p:cNvPr id="20" name="1a">
            <a:hlinkClick r:id="rId16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131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8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1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103653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Điền tiếp vào chỗ trống trong bài “Ngày hôm qua đâu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rồi?”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……….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vườn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3047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103653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Điền tiếp vào chỗ trống trong bài “Ngày hôm qua đâu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rồi?”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………...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250066" y="3300714"/>
            <a:ext cx="2920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63738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250066" y="3300714"/>
            <a:ext cx="3389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59715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1250066" y="3300714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063" y="3669617"/>
            <a:ext cx="3863257" cy="3188383"/>
          </a:xfrm>
          <a:prstGeom prst="rect">
            <a:avLst/>
          </a:prstGeom>
        </p:spPr>
      </p:pic>
      <p:sp>
        <p:nvSpPr>
          <p:cNvPr id="7" name="文本框 2055"/>
          <p:cNvSpPr txBox="1"/>
          <p:nvPr/>
        </p:nvSpPr>
        <p:spPr>
          <a:xfrm>
            <a:off x="2343705" y="1207502"/>
            <a:ext cx="7248217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Bài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3: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Niềm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vui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của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Bi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và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Bống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Arial"/>
              <a:ea typeface="黑体" panose="0201060906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06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1536</Words>
  <Application>Microsoft Office PowerPoint</Application>
  <PresentationFormat>Widescreen</PresentationFormat>
  <Paragraphs>152</Paragraphs>
  <Slides>20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微软雅黑</vt:lpstr>
      <vt:lpstr>宋体</vt:lpstr>
      <vt:lpstr>Arial</vt:lpstr>
      <vt:lpstr>Arial-Rounded</vt:lpstr>
      <vt:lpstr>Calibri</vt:lpstr>
      <vt:lpstr>Calibri Light</vt:lpstr>
      <vt:lpstr>DengXian</vt:lpstr>
      <vt:lpstr>DengXian</vt:lpstr>
      <vt:lpstr>黑体</vt:lpstr>
      <vt:lpstr>Times New Roman</vt:lpstr>
      <vt:lpstr>华康少女文字W5(P)</vt:lpstr>
      <vt:lpstr>思源黑体 CN Regular</vt:lpstr>
      <vt:lpstr>汉仪跳跳体简</vt:lpstr>
      <vt:lpstr>1_Office Theme</vt:lpstr>
      <vt:lpstr>Office 主题</vt:lpstr>
      <vt:lpstr>https://www.freeppt7.com</vt:lpstr>
      <vt:lpstr>1_Office 主题​​</vt:lpstr>
      <vt:lpstr>3_Office 主题</vt:lpstr>
      <vt:lpstr>1_Office 主题</vt:lpstr>
      <vt:lpstr>Chào mừng các con đến với  tiết học Tiếng Việt - Lớp 2 Sách Kết nối tri thức với cuộc sống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27</cp:revision>
  <dcterms:created xsi:type="dcterms:W3CDTF">2021-07-24T04:44:50Z</dcterms:created>
  <dcterms:modified xsi:type="dcterms:W3CDTF">2025-09-07T09:34:32Z</dcterms:modified>
</cp:coreProperties>
</file>