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83" r:id="rId4"/>
    <p:sldId id="270" r:id="rId5"/>
    <p:sldId id="277" r:id="rId6"/>
    <p:sldId id="271" r:id="rId7"/>
    <p:sldId id="272" r:id="rId8"/>
    <p:sldId id="278" r:id="rId9"/>
    <p:sldId id="273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 Bao Chau 20146072" initials="LBC2" lastIdx="1" clrIdx="0">
    <p:extLst>
      <p:ext uri="{19B8F6BF-5375-455C-9EA6-DF929625EA0E}">
        <p15:presenceInfo xmlns:p15="http://schemas.microsoft.com/office/powerpoint/2012/main" userId="S::chau.lb146072@sis.hust.edu.vn::7531fa02-6262-4b07-8b72-56c3de680e3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F4FD"/>
    <a:srgbClr val="EBF2DE"/>
    <a:srgbClr val="FDEAD9"/>
    <a:srgbClr val="CFE6C5"/>
    <a:srgbClr val="EF5F5F"/>
    <a:srgbClr val="B7E47C"/>
    <a:srgbClr val="FFE285"/>
    <a:srgbClr val="81C95B"/>
    <a:srgbClr val="14B9EC"/>
    <a:srgbClr val="BAE2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0" d="100"/>
          <a:sy n="70" d="100"/>
        </p:scale>
        <p:origin x="4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6-05T20:37:35.934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2025/9/7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187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26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91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720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7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microsoft.com/office/2007/relationships/hdphoto" Target="../media/hdphoto5.wdp"/><Relationship Id="rId5" Type="http://schemas.openxmlformats.org/officeDocument/2006/relationships/image" Target="../media/image5.png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comments" Target="../comments/commen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265339" y="317237"/>
            <a:ext cx="6163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ÔN TẬP VÀ BỔ SUNG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466031" y="1928865"/>
            <a:ext cx="8880956" cy="275152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+mj-lt"/>
              </a:rPr>
              <a:t>BÀI 4</a:t>
            </a:r>
          </a:p>
          <a:p>
            <a:pPr algn="ctr">
              <a:lnSpc>
                <a:spcPct val="120000"/>
              </a:lnSpc>
            </a:pPr>
            <a:r>
              <a:rPr lang="vi-VN" sz="48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+mj-lt"/>
              </a:rPr>
              <a:t>HƠN, KÉM NHAU </a:t>
            </a:r>
            <a:r>
              <a:rPr lang="vi-VN" sz="4800" b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+mj-lt"/>
              </a:rPr>
              <a:t>BAO </a:t>
            </a:r>
            <a:r>
              <a:rPr lang="vi-VN" sz="4800" b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+mj-lt"/>
              </a:rPr>
              <a:t>NHIÊU</a:t>
            </a:r>
            <a:endParaRPr lang="en-US" sz="4800" b="1" smtClean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7030A0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en-US" sz="4800" b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+mj-lt"/>
              </a:rPr>
              <a:t>( trang 16 )</a:t>
            </a:r>
            <a:endParaRPr lang="vi-VN" sz="48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7030A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817479" y="1976454"/>
            <a:ext cx="8302752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smtClean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00B05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( trang 17 )</a:t>
            </a:r>
            <a:endParaRPr kumimoji="0" lang="vi-VN" sz="6000" b="1" i="0" u="none" strike="noStrike" kern="1200" cap="none" spc="0" normalizeH="0" baseline="0" noProof="0" dirty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7030A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D9A25732-3FE0-E74A-8507-85B02CEA8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524" y="202300"/>
            <a:ext cx="2691766" cy="10386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426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7931" y="831276"/>
            <a:ext cx="11679380" cy="2810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 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Thứ Sáu ngày </a:t>
            </a:r>
            <a:r>
              <a:rPr lang="en-US" sz="3200" b="1" smtClean="0">
                <a:solidFill>
                  <a:prstClr val="white"/>
                </a:solidFill>
                <a:latin typeface="HP001 4 hàng" panose="020B0603050302020204" pitchFamily="34" charset="0"/>
              </a:rPr>
              <a:t>19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tháng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9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năm 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2025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             Toán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</a:t>
            </a:r>
            <a:r>
              <a:rPr kumimoji="0" lang="en-US" sz="3200" b="1" i="0" u="none" strike="noStrike" kern="1200" cap="none" spc="0" normalizeH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  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Bài 4 – Luyện</a:t>
            </a:r>
            <a:r>
              <a:rPr kumimoji="0" lang="en-US" sz="3200" b="1" i="0" u="none" strike="noStrike" kern="1200" cap="none" spc="0" normalizeH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tập 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(tr 17)</a:t>
            </a:r>
          </a:p>
          <a:p>
            <a:pPr marL="0" marR="0" lvl="0" indent="0" algn="l" defTabSz="914400" rtl="0" eaLnBrk="1" fontAlgn="auto" latinLnBrk="0" hangingPunct="1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44A650-E666-4199-B36E-9A7B86D309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049" y="2784764"/>
            <a:ext cx="2434535" cy="380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DE8C7E7-CE21-8C41-8751-E791DA616CF0}"/>
              </a:ext>
            </a:extLst>
          </p:cNvPr>
          <p:cNvGrpSpPr/>
          <p:nvPr/>
        </p:nvGrpSpPr>
        <p:grpSpPr>
          <a:xfrm>
            <a:off x="865668" y="4451125"/>
            <a:ext cx="6096000" cy="1872239"/>
            <a:chOff x="865668" y="4451125"/>
            <a:chExt cx="6096000" cy="1872239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6528279D-54E8-0A47-B428-E2A91C575E88}"/>
                </a:ext>
              </a:extLst>
            </p:cNvPr>
            <p:cNvGrpSpPr/>
            <p:nvPr/>
          </p:nvGrpSpPr>
          <p:grpSpPr>
            <a:xfrm>
              <a:off x="865668" y="4451125"/>
              <a:ext cx="6096000" cy="1845565"/>
              <a:chOff x="839789" y="2418248"/>
              <a:chExt cx="6096000" cy="1845565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740A9F3F-B6AF-D842-AB6E-9D673CD7755E}"/>
                  </a:ext>
                </a:extLst>
              </p:cNvPr>
              <p:cNvSpPr/>
              <p:nvPr/>
            </p:nvSpPr>
            <p:spPr>
              <a:xfrm>
                <a:off x="839789" y="2418248"/>
                <a:ext cx="6096000" cy="179728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Băng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giấy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xanh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ngắn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hơn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băng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giấy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đỏ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mấy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xăng-ti-mét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VN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cm –             cm =           cm</a:t>
                </a:r>
                <a:endParaRPr lang="en-VN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Rounded Rectangle 65">
                <a:extLst>
                  <a:ext uri="{FF2B5EF4-FFF2-40B4-BE49-F238E27FC236}">
                    <a16:creationId xmlns:a16="http://schemas.microsoft.com/office/drawing/2014/main" id="{77959CC9-B2B8-5342-B548-12B920DEDDC1}"/>
                  </a:ext>
                </a:extLst>
              </p:cNvPr>
              <p:cNvSpPr/>
              <p:nvPr/>
            </p:nvSpPr>
            <p:spPr>
              <a:xfrm>
                <a:off x="4764735" y="3542771"/>
                <a:ext cx="679431" cy="7210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6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id="{C6158A4D-1B0C-B64C-8736-23BB98263823}"/>
                </a:ext>
              </a:extLst>
            </p:cNvPr>
            <p:cNvSpPr/>
            <p:nvPr/>
          </p:nvSpPr>
          <p:spPr>
            <a:xfrm>
              <a:off x="3132316" y="5602322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9" name="Rounded Rectangle 68">
              <a:extLst>
                <a:ext uri="{FF2B5EF4-FFF2-40B4-BE49-F238E27FC236}">
                  <a16:creationId xmlns:a16="http://schemas.microsoft.com/office/drawing/2014/main" id="{C25F49FF-C867-4F4D-AF66-C298660BE704}"/>
                </a:ext>
              </a:extLst>
            </p:cNvPr>
            <p:cNvSpPr/>
            <p:nvPr/>
          </p:nvSpPr>
          <p:spPr>
            <a:xfrm>
              <a:off x="1417094" y="5602322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FDFBFC1-EB09-7443-B29F-D86F517A4ECA}"/>
              </a:ext>
            </a:extLst>
          </p:cNvPr>
          <p:cNvGrpSpPr/>
          <p:nvPr/>
        </p:nvGrpSpPr>
        <p:grpSpPr>
          <a:xfrm>
            <a:off x="4955247" y="182045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C359B04-F9EC-C049-9C91-D6C7C8829FB7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30DF4DF-D09F-4B4D-8E78-B596B0E6182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81064E4-63AB-384A-B8A7-66B409FF15C6}"/>
              </a:ext>
            </a:extLst>
          </p:cNvPr>
          <p:cNvSpPr txBox="1"/>
          <p:nvPr/>
        </p:nvSpPr>
        <p:spPr>
          <a:xfrm>
            <a:off x="5615442" y="407154"/>
            <a:ext cx="489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pic>
        <p:nvPicPr>
          <p:cNvPr id="58" name="Picture 57" descr="C:\Users\TUAN\Downloads\Luyện tập 1.png">
            <a:extLst>
              <a:ext uri="{FF2B5EF4-FFF2-40B4-BE49-F238E27FC236}">
                <a16:creationId xmlns:a16="http://schemas.microsoft.com/office/drawing/2014/main" id="{D9A25732-3FE0-E74A-8507-85B02CEA8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362" y="-45894"/>
            <a:ext cx="2237784" cy="863493"/>
          </a:xfrm>
          <a:prstGeom prst="rect">
            <a:avLst/>
          </a:prstGeom>
          <a:noFill/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78EFFC3-B612-4D4D-992C-7EA9D5710A89}"/>
              </a:ext>
            </a:extLst>
          </p:cNvPr>
          <p:cNvGrpSpPr/>
          <p:nvPr/>
        </p:nvGrpSpPr>
        <p:grpSpPr>
          <a:xfrm>
            <a:off x="7433198" y="1967784"/>
            <a:ext cx="3727860" cy="3535360"/>
            <a:chOff x="6615953" y="1375818"/>
            <a:chExt cx="4329952" cy="410636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E9B194A-5668-3541-995C-36F6C6DC6AFC}"/>
                </a:ext>
              </a:extLst>
            </p:cNvPr>
            <p:cNvSpPr/>
            <p:nvPr/>
          </p:nvSpPr>
          <p:spPr>
            <a:xfrm>
              <a:off x="6615953" y="1899040"/>
              <a:ext cx="4329952" cy="75303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73A74495-3854-4740-ACB0-8C7A80A6317C}"/>
                </a:ext>
              </a:extLst>
            </p:cNvPr>
            <p:cNvSpPr/>
            <p:nvPr/>
          </p:nvSpPr>
          <p:spPr>
            <a:xfrm>
              <a:off x="6615953" y="3289649"/>
              <a:ext cx="2675964" cy="75303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B2D65F51-495D-CD44-93FC-9B46C4CB1989}"/>
                </a:ext>
              </a:extLst>
            </p:cNvPr>
            <p:cNvSpPr/>
            <p:nvPr/>
          </p:nvSpPr>
          <p:spPr>
            <a:xfrm>
              <a:off x="6615953" y="4729147"/>
              <a:ext cx="3671047" cy="75303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F260A99-0D62-C343-9B28-636224978375}"/>
                </a:ext>
              </a:extLst>
            </p:cNvPr>
            <p:cNvSpPr txBox="1"/>
            <p:nvPr/>
          </p:nvSpPr>
          <p:spPr>
            <a:xfrm>
              <a:off x="7826188" y="1375818"/>
              <a:ext cx="17077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800" dirty="0"/>
                <a:t>7 cm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4A8AAF1-9962-0742-B7E0-50FAB3E91FD3}"/>
                </a:ext>
              </a:extLst>
            </p:cNvPr>
            <p:cNvSpPr txBox="1"/>
            <p:nvPr/>
          </p:nvSpPr>
          <p:spPr>
            <a:xfrm>
              <a:off x="7100047" y="2803241"/>
              <a:ext cx="1707777" cy="52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800" dirty="0"/>
                <a:t>4 cm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E955208-6800-4043-88A9-A2A359EBC367}"/>
                </a:ext>
              </a:extLst>
            </p:cNvPr>
            <p:cNvSpPr txBox="1"/>
            <p:nvPr/>
          </p:nvSpPr>
          <p:spPr>
            <a:xfrm>
              <a:off x="7597587" y="4232143"/>
              <a:ext cx="1707777" cy="523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800" dirty="0"/>
                <a:t>6 cm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3DCA4992-839F-0345-8DA2-D4633C6C01B2}"/>
              </a:ext>
            </a:extLst>
          </p:cNvPr>
          <p:cNvSpPr/>
          <p:nvPr/>
        </p:nvSpPr>
        <p:spPr>
          <a:xfrm>
            <a:off x="789629" y="1002392"/>
            <a:ext cx="10612741" cy="1243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Băng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băng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mấy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xăng-ti-mét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VN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62000" indent="-762000"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6 cm – 4cm = 2 cm</a:t>
            </a:r>
            <a:endParaRPr lang="en-VN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68D8769-EAEC-DB4E-87BF-731EF7E121B1}"/>
              </a:ext>
            </a:extLst>
          </p:cNvPr>
          <p:cNvGrpSpPr/>
          <p:nvPr/>
        </p:nvGrpSpPr>
        <p:grpSpPr>
          <a:xfrm>
            <a:off x="839789" y="2418248"/>
            <a:ext cx="6096000" cy="1845565"/>
            <a:chOff x="839789" y="2418248"/>
            <a:chExt cx="6096000" cy="184556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161BE4A-6B8B-5145-B720-E61C03FA491B}"/>
                </a:ext>
              </a:extLst>
            </p:cNvPr>
            <p:cNvSpPr/>
            <p:nvPr/>
          </p:nvSpPr>
          <p:spPr>
            <a:xfrm>
              <a:off x="839789" y="2418248"/>
              <a:ext cx="6096000" cy="17972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a)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Băng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giấy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màu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đỏ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dài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hơn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băng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giấy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màu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mấy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xăng-ti-mét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?</a:t>
              </a:r>
              <a:endParaRPr lang="en-VN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  <a:spcAft>
                  <a:spcPts val="800"/>
                </a:spcAft>
              </a:pP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7 cm – 4 cm =           cm</a:t>
              </a:r>
              <a:endParaRPr lang="en-VN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Rounded Rectangle 61">
              <a:extLst>
                <a:ext uri="{FF2B5EF4-FFF2-40B4-BE49-F238E27FC236}">
                  <a16:creationId xmlns:a16="http://schemas.microsoft.com/office/drawing/2014/main" id="{02E34F80-607E-2340-8D88-78726A0F61C7}"/>
                </a:ext>
              </a:extLst>
            </p:cNvPr>
            <p:cNvSpPr/>
            <p:nvPr/>
          </p:nvSpPr>
          <p:spPr>
            <a:xfrm>
              <a:off x="4316157" y="3542771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EEF4504B-5954-E84B-9892-FCBF054F1DF1}"/>
              </a:ext>
            </a:extLst>
          </p:cNvPr>
          <p:cNvSpPr/>
          <p:nvPr/>
        </p:nvSpPr>
        <p:spPr>
          <a:xfrm>
            <a:off x="4316738" y="3535557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530CBFAC-8353-DD48-A727-C90E9710DC19}"/>
              </a:ext>
            </a:extLst>
          </p:cNvPr>
          <p:cNvSpPr/>
          <p:nvPr/>
        </p:nvSpPr>
        <p:spPr>
          <a:xfrm>
            <a:off x="1417094" y="5602322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28C03646-45FD-B344-AAC6-A97AF4E8FE66}"/>
              </a:ext>
            </a:extLst>
          </p:cNvPr>
          <p:cNvSpPr/>
          <p:nvPr/>
        </p:nvSpPr>
        <p:spPr>
          <a:xfrm>
            <a:off x="3132316" y="5602322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35291C4C-1B93-FB46-9740-19A77EB6C314}"/>
              </a:ext>
            </a:extLst>
          </p:cNvPr>
          <p:cNvSpPr/>
          <p:nvPr/>
        </p:nvSpPr>
        <p:spPr>
          <a:xfrm>
            <a:off x="4790613" y="5582099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245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0" grpId="0"/>
          <p:bldP spid="63" grpId="0" animBg="1"/>
          <p:bldP spid="67" grpId="0" animBg="1"/>
          <p:bldP spid="70" grpId="0" animBg="1"/>
          <p:bldP spid="7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0" grpId="0"/>
          <p:bldP spid="63" grpId="0" animBg="1"/>
          <p:bldP spid="67" grpId="0" animBg="1"/>
          <p:bldP spid="70" grpId="0" animBg="1"/>
          <p:bldP spid="71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1A7B28-40DA-8A40-96AB-573C2E3C5D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72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93" y="637702"/>
            <a:ext cx="9519280" cy="353479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2624FEB-1092-544E-9B6B-B6B2E84CA84A}"/>
              </a:ext>
            </a:extLst>
          </p:cNvPr>
          <p:cNvGrpSpPr/>
          <p:nvPr/>
        </p:nvGrpSpPr>
        <p:grpSpPr>
          <a:xfrm>
            <a:off x="847681" y="280918"/>
            <a:ext cx="605826" cy="830997"/>
            <a:chOff x="3174278" y="237323"/>
            <a:chExt cx="605826" cy="83099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1BA291B-F14B-CE45-B143-8397FA43E4E0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0FE8885-CFBB-9740-81D1-4F5D4A4E162B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59ADF68-49A9-AB44-9CAD-A192C700FDE5}"/>
              </a:ext>
            </a:extLst>
          </p:cNvPr>
          <p:cNvSpPr txBox="1"/>
          <p:nvPr/>
        </p:nvSpPr>
        <p:spPr>
          <a:xfrm>
            <a:off x="1507876" y="285910"/>
            <a:ext cx="9284353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/>
              <a:t>a) Bút nào ngắn nhất? </a:t>
            </a:r>
            <a:endParaRPr lang="en-VN" sz="3200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852FF29-715D-2B43-ABAE-55EF7C136380}"/>
              </a:ext>
            </a:extLst>
          </p:cNvPr>
          <p:cNvSpPr/>
          <p:nvPr/>
        </p:nvSpPr>
        <p:spPr>
          <a:xfrm>
            <a:off x="1117471" y="4844148"/>
            <a:ext cx="2623738" cy="777967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A.  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Bút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chì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06F74C14-E0A4-9B4E-8D77-596404359AA0}"/>
              </a:ext>
            </a:extLst>
          </p:cNvPr>
          <p:cNvSpPr/>
          <p:nvPr/>
        </p:nvSpPr>
        <p:spPr>
          <a:xfrm>
            <a:off x="4591335" y="4839473"/>
            <a:ext cx="2704168" cy="759171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B. 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Bút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mực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4C7E83A-BD2C-474C-AF4B-CEC0FCDAF138}"/>
              </a:ext>
            </a:extLst>
          </p:cNvPr>
          <p:cNvSpPr/>
          <p:nvPr/>
        </p:nvSpPr>
        <p:spPr>
          <a:xfrm>
            <a:off x="8274499" y="4853883"/>
            <a:ext cx="2431465" cy="777967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C.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Bút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sáp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21E9F71-9B19-5544-AAE9-E1853ADE7162}"/>
              </a:ext>
            </a:extLst>
          </p:cNvPr>
          <p:cNvSpPr/>
          <p:nvPr/>
        </p:nvSpPr>
        <p:spPr>
          <a:xfrm>
            <a:off x="1106263" y="4844148"/>
            <a:ext cx="739642" cy="78770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15D90F9-18D8-D749-A83C-FA953F5D3589}"/>
              </a:ext>
            </a:extLst>
          </p:cNvPr>
          <p:cNvSpPr/>
          <p:nvPr/>
        </p:nvSpPr>
        <p:spPr>
          <a:xfrm>
            <a:off x="4600529" y="4829738"/>
            <a:ext cx="739642" cy="76890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8E23E53-B2CD-EE4A-AF3B-2C44319BDD33}"/>
              </a:ext>
            </a:extLst>
          </p:cNvPr>
          <p:cNvSpPr/>
          <p:nvPr/>
        </p:nvSpPr>
        <p:spPr>
          <a:xfrm>
            <a:off x="8272457" y="4853883"/>
            <a:ext cx="739642" cy="76890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chemeClr val="tx1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43684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3832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3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3832"/>
                                      </p:to>
                                    </p:animClr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4" dur="2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10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AF649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5" dur="2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10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D38B289E-62ED-4A40-B613-F5E57A6225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2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20" y="777272"/>
            <a:ext cx="9519280" cy="353479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4399B42-355A-FD44-9B01-C1299CE4544D}"/>
              </a:ext>
            </a:extLst>
          </p:cNvPr>
          <p:cNvGrpSpPr/>
          <p:nvPr/>
        </p:nvGrpSpPr>
        <p:grpSpPr>
          <a:xfrm>
            <a:off x="847681" y="280918"/>
            <a:ext cx="605826" cy="830997"/>
            <a:chOff x="3174278" y="237323"/>
            <a:chExt cx="605826" cy="830997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520FA72-6BA0-3E4E-827A-2739FB315832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33EA08D-7D8F-F34C-8CC9-D73F3CAEC3FC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22EE7C89-1FC7-994A-8FFC-506F65D99842}"/>
              </a:ext>
            </a:extLst>
          </p:cNvPr>
          <p:cNvSpPr txBox="1"/>
          <p:nvPr/>
        </p:nvSpPr>
        <p:spPr>
          <a:xfrm>
            <a:off x="1507876" y="285910"/>
            <a:ext cx="9284353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/>
              <a:t>b) Số? </a:t>
            </a:r>
            <a:endParaRPr lang="en-VN" sz="32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554412E-B5B9-9845-B3CD-25997C929EFC}"/>
              </a:ext>
            </a:extLst>
          </p:cNvPr>
          <p:cNvGrpSpPr/>
          <p:nvPr/>
        </p:nvGrpSpPr>
        <p:grpSpPr>
          <a:xfrm>
            <a:off x="571633" y="4224254"/>
            <a:ext cx="9284353" cy="1909305"/>
            <a:chOff x="847681" y="4172495"/>
            <a:chExt cx="9284353" cy="190930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4606B67-8877-B64E-BCC2-1746C0BFE45F}"/>
                </a:ext>
              </a:extLst>
            </p:cNvPr>
            <p:cNvSpPr txBox="1"/>
            <p:nvPr/>
          </p:nvSpPr>
          <p:spPr>
            <a:xfrm>
              <a:off x="847681" y="4172495"/>
              <a:ext cx="9284353" cy="1909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lnSpc>
                  <a:spcPct val="200000"/>
                </a:lnSpc>
                <a:buFontTx/>
                <a:buChar char="-"/>
              </a:pPr>
              <a:r>
                <a:rPr lang="vi-VN" sz="3200" dirty="0"/>
                <a:t>Bút chì dài hơn bút mực          cm.</a:t>
              </a:r>
            </a:p>
            <a:p>
              <a:pPr marL="457200" indent="-457200">
                <a:lnSpc>
                  <a:spcPct val="200000"/>
                </a:lnSpc>
                <a:buFontTx/>
                <a:buChar char="-"/>
              </a:pPr>
              <a:r>
                <a:rPr lang="vi-VN" sz="3200" dirty="0"/>
                <a:t>Bút sáp ngắn hơn bút chì           cm. </a:t>
              </a:r>
              <a:endParaRPr lang="en-VN" sz="3200" dirty="0"/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70B88A98-65A8-C04A-9F64-01E4F8D7B6AA}"/>
                </a:ext>
              </a:extLst>
            </p:cNvPr>
            <p:cNvSpPr/>
            <p:nvPr/>
          </p:nvSpPr>
          <p:spPr>
            <a:xfrm>
              <a:off x="5973009" y="4386776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D871B51F-8CE4-DB47-9818-4EEBE2B2410D}"/>
                </a:ext>
              </a:extLst>
            </p:cNvPr>
            <p:cNvSpPr/>
            <p:nvPr/>
          </p:nvSpPr>
          <p:spPr>
            <a:xfrm>
              <a:off x="6263670" y="5360758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B81091D1-FAC3-1744-8C0F-8AE75D266869}"/>
              </a:ext>
            </a:extLst>
          </p:cNvPr>
          <p:cNvSpPr/>
          <p:nvPr/>
        </p:nvSpPr>
        <p:spPr>
          <a:xfrm>
            <a:off x="5696960" y="4440611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7C9270DA-BE17-E84A-8BB1-DAAE8A7AE9A0}"/>
              </a:ext>
            </a:extLst>
          </p:cNvPr>
          <p:cNvSpPr/>
          <p:nvPr/>
        </p:nvSpPr>
        <p:spPr>
          <a:xfrm>
            <a:off x="5849599" y="5412517"/>
            <a:ext cx="913509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4DE9CA-C4C1-7C45-9BC9-FC3EDAB73CEB}"/>
              </a:ext>
            </a:extLst>
          </p:cNvPr>
          <p:cNvSpPr/>
          <p:nvPr/>
        </p:nvSpPr>
        <p:spPr>
          <a:xfrm>
            <a:off x="7302188" y="4537446"/>
            <a:ext cx="40703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( 25 cm – 20 cm = 5 cm)</a:t>
            </a:r>
            <a:endParaRPr lang="en-VN" sz="1600" dirty="0">
              <a:solidFill>
                <a:srgbClr val="FF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40CDBFC-1A4A-654F-8EEA-9CFF28EBF532}"/>
              </a:ext>
            </a:extLst>
          </p:cNvPr>
          <p:cNvSpPr/>
          <p:nvPr/>
        </p:nvSpPr>
        <p:spPr>
          <a:xfrm>
            <a:off x="7506347" y="5546803"/>
            <a:ext cx="42707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( 25 cm – 10 cm = 15 cm)</a:t>
            </a:r>
            <a:endParaRPr lang="en-VN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75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 animBg="1"/>
      <p:bldP spid="28" grpId="0" animBg="1"/>
      <p:bldP spid="9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FBAB3A0-A872-D147-A7A7-7A1D75E5C4B2}"/>
              </a:ext>
            </a:extLst>
          </p:cNvPr>
          <p:cNvSpPr txBox="1"/>
          <p:nvPr/>
        </p:nvSpPr>
        <p:spPr>
          <a:xfrm>
            <a:off x="1363440" y="462371"/>
            <a:ext cx="6486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Ba bạn rô- bốt rủ nhau đo chiều cao.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A106B3A-9420-C74A-8945-FE77D399A16E}"/>
              </a:ext>
            </a:extLst>
          </p:cNvPr>
          <p:cNvGrpSpPr/>
          <p:nvPr/>
        </p:nvGrpSpPr>
        <p:grpSpPr>
          <a:xfrm>
            <a:off x="953017" y="278565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7963D46-9363-CA47-9DA2-BBEB3F7904DD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85E0DC7-84A4-694B-B7D9-CFCC62776727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568F0A7-93BE-2C4F-9D55-0F63CCC0CC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8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004" y="1098150"/>
            <a:ext cx="7841076" cy="3341050"/>
          </a:xfrm>
          <a:prstGeom prst="rect">
            <a:avLst/>
          </a:prstGeom>
        </p:spPr>
      </p:pic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C835D42E-208D-B84F-A388-0E78DAFA3471}"/>
              </a:ext>
            </a:extLst>
          </p:cNvPr>
          <p:cNvSpPr/>
          <p:nvPr/>
        </p:nvSpPr>
        <p:spPr>
          <a:xfrm>
            <a:off x="1018594" y="5327227"/>
            <a:ext cx="2866188" cy="777967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buClr>
                <a:srgbClr val="000000"/>
              </a:buClr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A.  </a:t>
            </a:r>
            <a:r>
              <a:rPr lang="en-US" sz="3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Rô</a:t>
            </a:r>
            <a:r>
              <a:rPr lang="en-US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- </a:t>
            </a:r>
            <a:r>
              <a:rPr lang="en-US" sz="3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bốt</a:t>
            </a:r>
            <a:r>
              <a:rPr lang="en-US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A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DA18B791-A5BB-7447-B6C5-026E54D14D8A}"/>
              </a:ext>
            </a:extLst>
          </p:cNvPr>
          <p:cNvSpPr/>
          <p:nvPr/>
        </p:nvSpPr>
        <p:spPr>
          <a:xfrm>
            <a:off x="4492457" y="5322552"/>
            <a:ext cx="2866189" cy="759171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buClr>
                <a:srgbClr val="000000"/>
              </a:buClr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B.  </a:t>
            </a:r>
            <a:r>
              <a:rPr lang="en-US" sz="3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Rô</a:t>
            </a:r>
            <a:r>
              <a:rPr lang="en-US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- </a:t>
            </a:r>
            <a:r>
              <a:rPr lang="en-US" sz="3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bốt</a:t>
            </a:r>
            <a:r>
              <a:rPr lang="en-US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B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C73CBDBB-67CB-954D-8B1F-C070B5C43D50}"/>
              </a:ext>
            </a:extLst>
          </p:cNvPr>
          <p:cNvSpPr/>
          <p:nvPr/>
        </p:nvSpPr>
        <p:spPr>
          <a:xfrm>
            <a:off x="8175622" y="5336962"/>
            <a:ext cx="2866189" cy="777967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C.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Rô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-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bốt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C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A8635525-ECD4-D447-B145-C67892C528A9}"/>
              </a:ext>
            </a:extLst>
          </p:cNvPr>
          <p:cNvSpPr/>
          <p:nvPr/>
        </p:nvSpPr>
        <p:spPr>
          <a:xfrm>
            <a:off x="1007386" y="5327227"/>
            <a:ext cx="739642" cy="78770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C0686E65-7A61-7341-9DA0-44EB8AEDDE73}"/>
              </a:ext>
            </a:extLst>
          </p:cNvPr>
          <p:cNvSpPr/>
          <p:nvPr/>
        </p:nvSpPr>
        <p:spPr>
          <a:xfrm>
            <a:off x="4501652" y="5312817"/>
            <a:ext cx="739642" cy="76890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A5E45296-BAB4-5B47-9D85-0C1EEC267B36}"/>
              </a:ext>
            </a:extLst>
          </p:cNvPr>
          <p:cNvSpPr/>
          <p:nvPr/>
        </p:nvSpPr>
        <p:spPr>
          <a:xfrm>
            <a:off x="8173580" y="5336962"/>
            <a:ext cx="739642" cy="76890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0A3F89A-90CB-D148-8E7C-8F916F7340B4}"/>
              </a:ext>
            </a:extLst>
          </p:cNvPr>
          <p:cNvSpPr txBox="1"/>
          <p:nvPr/>
        </p:nvSpPr>
        <p:spPr>
          <a:xfrm>
            <a:off x="1018594" y="4587785"/>
            <a:ext cx="6486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Rô- bốt cao nhất là?</a:t>
            </a:r>
          </a:p>
        </p:txBody>
      </p:sp>
    </p:spTree>
    <p:extLst>
      <p:ext uri="{BB962C8B-B14F-4D97-AF65-F5344CB8AC3E}">
        <p14:creationId xmlns:p14="http://schemas.microsoft.com/office/powerpoint/2010/main" val="333315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3832"/>
                                      </p:to>
                                    </p:animClr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8" dur="20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100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3832"/>
                                      </p:to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9" dur="20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100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AF649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20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100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  <p:bldLst>
      <p:bldP spid="5" grpId="0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5" grpId="0" animBg="1"/>
      <p:bldP spid="66" grpId="0" animBg="1"/>
      <p:bldP spid="6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CDB4F7-224F-8D42-94FF-E72E9292A223}"/>
              </a:ext>
            </a:extLst>
          </p:cNvPr>
          <p:cNvSpPr txBox="1"/>
          <p:nvPr/>
        </p:nvSpPr>
        <p:spPr>
          <a:xfrm>
            <a:off x="1363440" y="462371"/>
            <a:ext cx="6486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Ba bạn rô- bốt rủ nhau đo chiều cao.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6E05503-29AB-6249-8C46-AFE8D9673EFB}"/>
              </a:ext>
            </a:extLst>
          </p:cNvPr>
          <p:cNvGrpSpPr/>
          <p:nvPr/>
        </p:nvGrpSpPr>
        <p:grpSpPr>
          <a:xfrm>
            <a:off x="953017" y="278565"/>
            <a:ext cx="605826" cy="830997"/>
            <a:chOff x="3174278" y="237323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0DBC5C5-DC27-0040-8CF1-8F5E33FAFF0A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A04290F-CB35-4D4E-A19D-45F92BB765C8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071F1B4-D1E7-BE4A-8F9A-92EC2BD68B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004" y="1098150"/>
            <a:ext cx="7841076" cy="334105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67EF152-8851-CD49-96C4-FCBB4AB0905A}"/>
              </a:ext>
            </a:extLst>
          </p:cNvPr>
          <p:cNvGrpSpPr/>
          <p:nvPr/>
        </p:nvGrpSpPr>
        <p:grpSpPr>
          <a:xfrm>
            <a:off x="571633" y="4414037"/>
            <a:ext cx="9284353" cy="1909305"/>
            <a:chOff x="847681" y="4172495"/>
            <a:chExt cx="9284353" cy="190930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3BC0CE2-4D13-EB41-815F-D4AF5819FD8E}"/>
                </a:ext>
              </a:extLst>
            </p:cNvPr>
            <p:cNvSpPr txBox="1"/>
            <p:nvPr/>
          </p:nvSpPr>
          <p:spPr>
            <a:xfrm>
              <a:off x="847681" y="4172495"/>
              <a:ext cx="9284353" cy="1909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lnSpc>
                  <a:spcPct val="200000"/>
                </a:lnSpc>
                <a:buFontTx/>
                <a:buChar char="-"/>
              </a:pPr>
              <a:r>
                <a:rPr lang="vi-VN" sz="3200" dirty="0"/>
                <a:t>Rô-bốt A cao hơn rô-bốt B          cm.</a:t>
              </a:r>
            </a:p>
            <a:p>
              <a:pPr marL="457200" indent="-457200">
                <a:lnSpc>
                  <a:spcPct val="200000"/>
                </a:lnSpc>
                <a:buFontTx/>
                <a:buChar char="-"/>
              </a:pPr>
              <a:r>
                <a:rPr lang="vi-VN" sz="3200" dirty="0"/>
                <a:t>Rô-bốt B thấp hơn rô-bốt C         cm. </a:t>
              </a:r>
              <a:endParaRPr lang="en-VN" sz="3200" dirty="0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1048BFCA-850B-E649-8F36-70481B8317EF}"/>
                </a:ext>
              </a:extLst>
            </p:cNvPr>
            <p:cNvSpPr/>
            <p:nvPr/>
          </p:nvSpPr>
          <p:spPr>
            <a:xfrm>
              <a:off x="6438835" y="4386776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E5E500D6-5D96-E14F-AB90-0685EDA68542}"/>
                </a:ext>
              </a:extLst>
            </p:cNvPr>
            <p:cNvSpPr/>
            <p:nvPr/>
          </p:nvSpPr>
          <p:spPr>
            <a:xfrm>
              <a:off x="6487957" y="5360758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FC1C116-B184-7241-988C-70AB4D309DCD}"/>
              </a:ext>
            </a:extLst>
          </p:cNvPr>
          <p:cNvSpPr/>
          <p:nvPr/>
        </p:nvSpPr>
        <p:spPr>
          <a:xfrm>
            <a:off x="6162790" y="4630394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66B67C48-554A-4F46-88FA-2AB03705D482}"/>
              </a:ext>
            </a:extLst>
          </p:cNvPr>
          <p:cNvSpPr/>
          <p:nvPr/>
        </p:nvSpPr>
        <p:spPr>
          <a:xfrm>
            <a:off x="6211904" y="5602300"/>
            <a:ext cx="679432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F9AB4F1-FCAF-1D4F-A188-12ADB802249E}"/>
              </a:ext>
            </a:extLst>
          </p:cNvPr>
          <p:cNvSpPr/>
          <p:nvPr/>
        </p:nvSpPr>
        <p:spPr>
          <a:xfrm>
            <a:off x="7578234" y="4727229"/>
            <a:ext cx="40703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( 56 cm – 54 cm = 2 cm)</a:t>
            </a:r>
            <a:endParaRPr lang="en-VN" sz="1600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F2A0C3-ED55-F540-857F-7EA9B1B00D5F}"/>
              </a:ext>
            </a:extLst>
          </p:cNvPr>
          <p:cNvSpPr/>
          <p:nvPr/>
        </p:nvSpPr>
        <p:spPr>
          <a:xfrm>
            <a:off x="7659553" y="5718464"/>
            <a:ext cx="40703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( 59 cm – 54 cm = 5 cm)</a:t>
            </a:r>
            <a:endParaRPr lang="en-VN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2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42F7A48-E5AA-CF44-A68C-F499F88FCFD6}"/>
              </a:ext>
            </a:extLst>
          </p:cNvPr>
          <p:cNvGrpSpPr/>
          <p:nvPr/>
        </p:nvGrpSpPr>
        <p:grpSpPr>
          <a:xfrm>
            <a:off x="859650" y="271482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E1A2683-229D-964B-A207-BB22FEB2ECEA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2FCAABA-DEFD-5A42-9A2F-93385FB8EBB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E6D5B09-138A-4C4A-A27B-DEECAEAF38A3}"/>
              </a:ext>
            </a:extLst>
          </p:cNvPr>
          <p:cNvSpPr txBox="1"/>
          <p:nvPr/>
        </p:nvSpPr>
        <p:spPr>
          <a:xfrm>
            <a:off x="1468085" y="492097"/>
            <a:ext cx="9812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 </a:t>
            </a:r>
            <a:r>
              <a:rPr lang="vi-VN" sz="2800" dirty="0"/>
              <a:t>Mai và Nam gấp được các thuyền giấy như hình dưới đây:</a:t>
            </a:r>
            <a:endParaRPr lang="en-VN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CCD75A-4C1E-4F42-9CB2-CA04FC216E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1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116" y="1102479"/>
            <a:ext cx="6008058" cy="2963761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D479BE22-A7EC-8848-A3EC-95B63BFDA70C}"/>
              </a:ext>
            </a:extLst>
          </p:cNvPr>
          <p:cNvGrpSpPr/>
          <p:nvPr/>
        </p:nvGrpSpPr>
        <p:grpSpPr>
          <a:xfrm>
            <a:off x="914019" y="4153402"/>
            <a:ext cx="9368668" cy="2049169"/>
            <a:chOff x="914019" y="4153402"/>
            <a:chExt cx="9368668" cy="204916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8E5EF23-286F-E240-987D-FFF69B4AFADB}"/>
                </a:ext>
              </a:extLst>
            </p:cNvPr>
            <p:cNvSpPr/>
            <p:nvPr/>
          </p:nvSpPr>
          <p:spPr>
            <a:xfrm>
              <a:off x="914019" y="4153402"/>
              <a:ext cx="9368668" cy="20235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  <a:spcAft>
                  <a:spcPts val="800"/>
                </a:spcAft>
              </a:pP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a) Mai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gấp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hơn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Nam         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cái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thuyền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VN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200000"/>
                </a:lnSpc>
                <a:spcAft>
                  <a:spcPts val="800"/>
                </a:spcAft>
              </a:pP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b) Nam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gấp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kém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Mai         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cái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thuyền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VN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B2613669-35D3-B44E-9EC8-36FE64E314B0}"/>
                </a:ext>
              </a:extLst>
            </p:cNvPr>
            <p:cNvSpPr/>
            <p:nvPr/>
          </p:nvSpPr>
          <p:spPr>
            <a:xfrm>
              <a:off x="6024766" y="4319840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738442CD-1F0A-5342-B6CA-D0558DEAFA0F}"/>
                </a:ext>
              </a:extLst>
            </p:cNvPr>
            <p:cNvSpPr/>
            <p:nvPr/>
          </p:nvSpPr>
          <p:spPr>
            <a:xfrm>
              <a:off x="6073880" y="5481529"/>
              <a:ext cx="679432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249DB7DA-E4A6-FD48-921E-36B61344D321}"/>
              </a:ext>
            </a:extLst>
          </p:cNvPr>
          <p:cNvSpPr/>
          <p:nvPr/>
        </p:nvSpPr>
        <p:spPr>
          <a:xfrm>
            <a:off x="6025871" y="4320296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DE60FB84-EDB5-EA4B-8B17-9275CE4243F9}"/>
              </a:ext>
            </a:extLst>
          </p:cNvPr>
          <p:cNvSpPr/>
          <p:nvPr/>
        </p:nvSpPr>
        <p:spPr>
          <a:xfrm>
            <a:off x="6074985" y="5481985"/>
            <a:ext cx="679432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811BEA0-9851-BE47-99AD-F24A87FA5873}"/>
              </a:ext>
            </a:extLst>
          </p:cNvPr>
          <p:cNvSpPr/>
          <p:nvPr/>
        </p:nvSpPr>
        <p:spPr>
          <a:xfrm rot="1216043">
            <a:off x="3994590" y="2064064"/>
            <a:ext cx="1544370" cy="187549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4" name="Rounded Rectangular Callout 23">
            <a:extLst>
              <a:ext uri="{FF2B5EF4-FFF2-40B4-BE49-F238E27FC236}">
                <a16:creationId xmlns:a16="http://schemas.microsoft.com/office/drawing/2014/main" id="{6BC1CB6C-E566-2640-9469-0C517F92F379}"/>
              </a:ext>
            </a:extLst>
          </p:cNvPr>
          <p:cNvSpPr/>
          <p:nvPr/>
        </p:nvSpPr>
        <p:spPr>
          <a:xfrm>
            <a:off x="1215704" y="2982165"/>
            <a:ext cx="1559655" cy="1084076"/>
          </a:xfrm>
          <a:prstGeom prst="wedgeRoundRectCallout">
            <a:avLst>
              <a:gd name="adj1" fmla="val 51444"/>
              <a:gd name="adj2" fmla="val -8374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5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1A7DEBC-46F1-A647-B513-179C1CA7496A}"/>
              </a:ext>
            </a:extLst>
          </p:cNvPr>
          <p:cNvSpPr/>
          <p:nvPr/>
        </p:nvSpPr>
        <p:spPr>
          <a:xfrm rot="20043691">
            <a:off x="6089017" y="2027060"/>
            <a:ext cx="1623751" cy="1875490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6" name="Rounded Rectangular Callout 25">
            <a:extLst>
              <a:ext uri="{FF2B5EF4-FFF2-40B4-BE49-F238E27FC236}">
                <a16:creationId xmlns:a16="http://schemas.microsoft.com/office/drawing/2014/main" id="{30CBC20E-360E-5245-AB75-6F44B60E01FA}"/>
              </a:ext>
            </a:extLst>
          </p:cNvPr>
          <p:cNvSpPr/>
          <p:nvPr/>
        </p:nvSpPr>
        <p:spPr>
          <a:xfrm>
            <a:off x="8619531" y="2928968"/>
            <a:ext cx="1559655" cy="1084076"/>
          </a:xfrm>
          <a:prstGeom prst="wedgeRoundRectCallout">
            <a:avLst>
              <a:gd name="adj1" fmla="val -58484"/>
              <a:gd name="adj2" fmla="val -8901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5400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E0DC474-6488-D442-9707-C5BE225854EF}"/>
              </a:ext>
            </a:extLst>
          </p:cNvPr>
          <p:cNvSpPr/>
          <p:nvPr/>
        </p:nvSpPr>
        <p:spPr>
          <a:xfrm>
            <a:off x="8854584" y="4418751"/>
            <a:ext cx="23006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(8 – 6 = 2)</a:t>
            </a:r>
            <a:endParaRPr lang="en-VN" sz="2000" dirty="0">
              <a:solidFill>
                <a:srgbClr val="FF000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39B4CA9-6DEC-5E4D-B30B-2C0577B5A34D}"/>
              </a:ext>
            </a:extLst>
          </p:cNvPr>
          <p:cNvSpPr/>
          <p:nvPr/>
        </p:nvSpPr>
        <p:spPr>
          <a:xfrm>
            <a:off x="8854584" y="5481529"/>
            <a:ext cx="23006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(8 – 6 = 2)</a:t>
            </a:r>
            <a:endParaRPr lang="en-VN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50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/>
          <p:bldP spid="2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/>
          <p:bldP spid="28" grpId="0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794</TotalTime>
  <Words>337</Words>
  <Application>Microsoft Office PowerPoint</Application>
  <PresentationFormat>Widescreen</PresentationFormat>
  <Paragraphs>79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HP001 4 hàng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138</cp:revision>
  <dcterms:created xsi:type="dcterms:W3CDTF">2021-06-02T01:34:28Z</dcterms:created>
  <dcterms:modified xsi:type="dcterms:W3CDTF">2025-09-07T09:32:26Z</dcterms:modified>
</cp:coreProperties>
</file>