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0" r:id="rId3"/>
    <p:sldMasterId id="2147483685" r:id="rId4"/>
    <p:sldMasterId id="2147483697" r:id="rId5"/>
    <p:sldMasterId id="2147483709" r:id="rId6"/>
  </p:sldMasterIdLst>
  <p:notesMasterIdLst>
    <p:notesMasterId r:id="rId18"/>
  </p:notesMasterIdLst>
  <p:sldIdLst>
    <p:sldId id="361" r:id="rId7"/>
    <p:sldId id="295" r:id="rId8"/>
    <p:sldId id="256" r:id="rId9"/>
    <p:sldId id="260" r:id="rId10"/>
    <p:sldId id="362" r:id="rId11"/>
    <p:sldId id="268" r:id="rId12"/>
    <p:sldId id="336" r:id="rId13"/>
    <p:sldId id="368" r:id="rId14"/>
    <p:sldId id="261" r:id="rId15"/>
    <p:sldId id="363" r:id="rId16"/>
    <p:sldId id="3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14F62-350A-4B96-A817-98E1E67C6C90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4BCDA-3679-4962-9D1D-2218A2221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44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80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488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9807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6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2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5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1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3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0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4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51032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0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4867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6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0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5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2323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7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1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3958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8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7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1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4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3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78135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1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53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BAE5E4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209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21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79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91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48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1340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830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260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02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817860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9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3164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2025/9/7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75082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53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10416864" y="6601455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dirty="0">
                <a:solidFill>
                  <a:srgbClr val="000000"/>
                </a:solidFill>
              </a:rPr>
              <a:t>Design by: </a:t>
            </a:r>
            <a:r>
              <a:rPr lang="en-US" sz="1067" dirty="0" err="1">
                <a:solidFill>
                  <a:srgbClr val="000000"/>
                </a:solidFill>
              </a:rPr>
              <a:t>Hương</a:t>
            </a:r>
            <a:r>
              <a:rPr lang="en-US" sz="1067" dirty="0">
                <a:solidFill>
                  <a:srgbClr val="000000"/>
                </a:solidFill>
              </a:rPr>
              <a:t> </a:t>
            </a:r>
            <a:r>
              <a:rPr lang="en-US" sz="1067" dirty="0" err="1">
                <a:solidFill>
                  <a:srgbClr val="000000"/>
                </a:solidFill>
              </a:rPr>
              <a:t>Thảo</a:t>
            </a:r>
            <a:endParaRPr lang="x-none" sz="10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19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7.xml"/><Relationship Id="rId7" Type="http://schemas.openxmlformats.org/officeDocument/2006/relationships/image" Target="../media/image2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8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3.xml"/><Relationship Id="rId2" Type="http://schemas.openxmlformats.org/officeDocument/2006/relationships/tags" Target="../tags/tag2.xml"/><Relationship Id="rId16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6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024EA5-4282-45D3-B367-9C359EFD5115}"/>
              </a:ext>
            </a:extLst>
          </p:cNvPr>
          <p:cNvSpPr/>
          <p:nvPr/>
        </p:nvSpPr>
        <p:spPr>
          <a:xfrm>
            <a:off x="7987551" y="3898902"/>
            <a:ext cx="1944972" cy="11247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Kiến và chim bồ câu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7E7DB-E610-485B-BF9C-50C43D252C9E}"/>
              </a:ext>
            </a:extLst>
          </p:cNvPr>
          <p:cNvSpPr txBox="1"/>
          <p:nvPr/>
        </p:nvSpPr>
        <p:spPr>
          <a:xfrm>
            <a:off x="1413569" y="0"/>
            <a:ext cx="8266436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Dựa vào chữ cái đầu tiên, sắp xếp tên các cuốn sách theo thứ tự bảng chữ cái.</a:t>
            </a:r>
            <a:endParaRPr lang="vi-VN" sz="2800" kern="0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15D56-E814-4FF9-9A22-4FD6C4D82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6" y="194062"/>
            <a:ext cx="551662" cy="55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FC1DF-C4B3-4081-A871-0069E9703E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782" y="1534593"/>
            <a:ext cx="8266437" cy="23008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7056B-199C-46ED-8E84-9C604A2E6CCA}"/>
              </a:ext>
            </a:extLst>
          </p:cNvPr>
          <p:cNvSpPr/>
          <p:nvPr/>
        </p:nvSpPr>
        <p:spPr>
          <a:xfrm>
            <a:off x="2166709" y="3975910"/>
            <a:ext cx="2048448" cy="11247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Gà trống nhanh trí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995CD26-1B21-45CF-B1DA-7D078E972CA0}"/>
              </a:ext>
            </a:extLst>
          </p:cNvPr>
          <p:cNvSpPr/>
          <p:nvPr/>
        </p:nvSpPr>
        <p:spPr>
          <a:xfrm>
            <a:off x="4461870" y="4361189"/>
            <a:ext cx="469900" cy="18266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24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D648B-C416-4CBC-BEA9-F320D317F1ED}"/>
              </a:ext>
            </a:extLst>
          </p:cNvPr>
          <p:cNvSpPr/>
          <p:nvPr/>
        </p:nvSpPr>
        <p:spPr>
          <a:xfrm>
            <a:off x="5178482" y="4175990"/>
            <a:ext cx="1944972" cy="5707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 mào gà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0C996AB0-0B56-40D0-A0CE-9D9F528466F5}"/>
              </a:ext>
            </a:extLst>
          </p:cNvPr>
          <p:cNvSpPr/>
          <p:nvPr/>
        </p:nvSpPr>
        <p:spPr>
          <a:xfrm rot="10800000">
            <a:off x="8639407" y="5129142"/>
            <a:ext cx="641259" cy="521009"/>
          </a:xfrm>
          <a:prstGeom prst="bentArrow">
            <a:avLst>
              <a:gd name="adj1" fmla="val 25000"/>
              <a:gd name="adj2" fmla="val 29593"/>
              <a:gd name="adj3" fmla="val 25000"/>
              <a:gd name="adj4" fmla="val 4375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2400" kern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CA7517-E014-41A9-BB82-5937CB9CD131}"/>
              </a:ext>
            </a:extLst>
          </p:cNvPr>
          <p:cNvSpPr/>
          <p:nvPr/>
        </p:nvSpPr>
        <p:spPr>
          <a:xfrm>
            <a:off x="6233043" y="5323407"/>
            <a:ext cx="2175020" cy="5707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 tiên Ốc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3E6C4EF-9C83-4897-A5CE-E916FD6F7DF0}"/>
              </a:ext>
            </a:extLst>
          </p:cNvPr>
          <p:cNvSpPr/>
          <p:nvPr/>
        </p:nvSpPr>
        <p:spPr>
          <a:xfrm rot="10800000">
            <a:off x="5470812" y="5540281"/>
            <a:ext cx="469900" cy="18266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24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A90543-D173-475D-B06B-24114B93FDBB}"/>
              </a:ext>
            </a:extLst>
          </p:cNvPr>
          <p:cNvSpPr/>
          <p:nvPr/>
        </p:nvSpPr>
        <p:spPr>
          <a:xfrm>
            <a:off x="3127647" y="5323407"/>
            <a:ext cx="2175020" cy="5707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Ông Cản Ngũ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FEC911F-F814-46A1-94F4-8CAE6533F57C}"/>
              </a:ext>
            </a:extLst>
          </p:cNvPr>
          <p:cNvSpPr/>
          <p:nvPr/>
        </p:nvSpPr>
        <p:spPr>
          <a:xfrm>
            <a:off x="7320553" y="4381702"/>
            <a:ext cx="469900" cy="18266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24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6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177326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25C7C3-ED06-473F-B22C-1832C88A3413}"/>
              </a:ext>
            </a:extLst>
          </p:cNvPr>
          <p:cNvSpPr/>
          <p:nvPr/>
        </p:nvSpPr>
        <p:spPr>
          <a:xfrm>
            <a:off x="3826654" y="585733"/>
            <a:ext cx="537443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A64311-9B67-4115-B48F-002E954C083A}"/>
              </a:ext>
            </a:extLst>
          </p:cNvPr>
          <p:cNvSpPr/>
          <p:nvPr/>
        </p:nvSpPr>
        <p:spPr>
          <a:xfrm>
            <a:off x="2183907" y="284973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088DB8-FE0D-4D27-86C9-4BC820AC4E8C}"/>
              </a:ext>
            </a:extLst>
          </p:cNvPr>
          <p:cNvSpPr/>
          <p:nvPr/>
        </p:nvSpPr>
        <p:spPr>
          <a:xfrm>
            <a:off x="6963054" y="2745419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3B2905-D4A0-4A57-AB91-19A58A7E3176}"/>
              </a:ext>
            </a:extLst>
          </p:cNvPr>
          <p:cNvSpPr/>
          <p:nvPr/>
        </p:nvSpPr>
        <p:spPr>
          <a:xfrm>
            <a:off x="4889114" y="402059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Rúc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798685" y="3085923"/>
            <a:ext cx="683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Tiết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3: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Viết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544" y="2339248"/>
            <a:ext cx="6858000" cy="6858000"/>
          </a:xfrm>
          <a:prstGeom prst="rect">
            <a:avLst/>
          </a:prstGeom>
        </p:spPr>
      </p:pic>
      <p:pic>
        <p:nvPicPr>
          <p:cNvPr id="23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3126" y="-1743769"/>
            <a:ext cx="5041402" cy="5041402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4B2DC1D2-E523-4C97-9334-A942155749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327" y="1529977"/>
            <a:ext cx="3879978" cy="3074884"/>
          </a:xfrm>
          <a:prstGeom prst="rect">
            <a:avLst/>
          </a:prstGeom>
        </p:spPr>
      </p:pic>
      <p:sp>
        <p:nvSpPr>
          <p:cNvPr id="14" name="PA_文本框 5">
            <a:extLst>
              <a:ext uri="{FF2B5EF4-FFF2-40B4-BE49-F238E27FC236}">
                <a16:creationId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713195" y="2224400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5" name="PA_矩形 7">
            <a:extLst>
              <a:ext uri="{FF2B5EF4-FFF2-40B4-BE49-F238E27FC236}">
                <a16:creationId xmlns:a16="http://schemas.microsoft.com/office/drawing/2014/main" id="{4DF2A1C7-B9E5-4C5C-B636-B4DCAF9E3A6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583955" y="2623384"/>
            <a:ext cx="3203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Sắp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xếp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tên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theo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bảng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pic>
        <p:nvPicPr>
          <p:cNvPr id="16" name="PA_图片 4">
            <a:extLst>
              <a:ext uri="{FF2B5EF4-FFF2-40B4-BE49-F238E27FC236}">
                <a16:creationId xmlns:a16="http://schemas.microsoft.com/office/drawing/2014/main" id="{D9C9184B-D205-46BD-AD26-AE8E6D130DD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01" y="1674477"/>
            <a:ext cx="3879978" cy="3074884"/>
          </a:xfrm>
          <a:prstGeom prst="rect">
            <a:avLst/>
          </a:prstGeom>
        </p:spPr>
      </p:pic>
      <p:sp>
        <p:nvSpPr>
          <p:cNvPr id="17" name="PA_文本框 5">
            <a:extLst>
              <a:ext uri="{FF2B5EF4-FFF2-40B4-BE49-F238E27FC236}">
                <a16:creationId xmlns:a16="http://schemas.microsoft.com/office/drawing/2014/main" id="{AF082B4C-B530-4A6D-8104-51A9B5D19A4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49347" y="2466444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PA_矩形 7">
            <a:extLst>
              <a:ext uri="{FF2B5EF4-FFF2-40B4-BE49-F238E27FC236}">
                <a16:creationId xmlns:a16="http://schemas.microsoft.com/office/drawing/2014/main" id="{018DB1EF-C9B7-4FEE-87D9-54626A272FD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02375" y="3177381"/>
            <a:ext cx="3244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còn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thiếu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pic>
        <p:nvPicPr>
          <p:cNvPr id="19" name="PA_图片 4">
            <a:extLst>
              <a:ext uri="{FF2B5EF4-FFF2-40B4-BE49-F238E27FC236}">
                <a16:creationId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3" y="1982446"/>
            <a:ext cx="3879978" cy="3074884"/>
          </a:xfrm>
          <a:prstGeom prst="rect">
            <a:avLst/>
          </a:prstGeom>
        </p:spPr>
      </p:pic>
      <p:sp>
        <p:nvSpPr>
          <p:cNvPr id="20" name="PA_文本框 5">
            <a:extLst>
              <a:ext uri="{FF2B5EF4-FFF2-40B4-BE49-F238E27FC236}">
                <a16:creationId xmlns:a16="http://schemas.microsoft.com/office/drawing/2014/main" id="{5B5D3431-CB11-48E6-8AD5-740CC07D405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25259" y="2774413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1" name="PA_矩形 7">
            <a:extLst>
              <a:ext uri="{FF2B5EF4-FFF2-40B4-BE49-F238E27FC236}">
                <a16:creationId xmlns:a16="http://schemas.microsoft.com/office/drawing/2014/main" id="{FA6A2AD9-E608-4E54-8E38-C3C7BD59B73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35130" y="3124772"/>
            <a:ext cx="31139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 -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việc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thật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9320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8 0.87593 L 0.84778 0.87593 L 0.7263 0.87361 C 0.725 0.87361 0.72395 0.87222 0.72278 0.87153 C 0.71757 0.86921 0.71237 0.86736 0.70729 0.86528 C 0.70104 0.85787 0.70455 0.86134 0.69414 0.85463 C 0.69296 0.85393 0.69166 0.85347 0.69062 0.85255 C 0.68645 0.84861 0.68268 0.84398 0.67864 0.83981 C 0.67474 0.8294 0.67552 0.82986 0.66679 0.82083 C 0.66536 0.81921 0.66367 0.81944 0.66197 0.81875 C 0.64843 0.79444 0.65494 0.80833 0.64296 0.77639 L 0.6358 0.75718 C 0.63541 0.7544 0.63515 0.75162 0.63463 0.74884 C 0.63242 0.7375 0.62942 0.72639 0.62747 0.71505 C 0.62356 0.69143 0.62617 0.7 0.62148 0.6875 C 0.62031 0.68032 0.6194 0.67315 0.61796 0.6662 C 0.61653 0.65903 0.61458 0.65231 0.61315 0.64514 C 0.61054 0.63102 0.60885 0.61667 0.60612 0.60278 L 0.59778 0.56042 C 0.59739 0.55278 0.59713 0.54491 0.59648 0.53704 C 0.59635 0.53495 0.59557 0.5331 0.59531 0.53079 C 0.59479 0.52523 0.59453 0.51944 0.59414 0.51389 C 0.59453 0.48495 0.5944 0.45602 0.59531 0.42708 C 0.59557 0.41852 0.59713 0.41018 0.59778 0.40162 C 0.5983 0.39398 0.59843 0.38611 0.59895 0.37847 C 0.5996 0.36574 0.60026 0.35301 0.6013 0.34028 C 0.6039 0.30856 0.60195 0.32014 0.60481 0.3044 C 0.60533 0.29583 0.60546 0.28727 0.60612 0.27893 C 0.60794 0.25208 0.61575 0.28843 0.60612 0.22176 C 0.60533 0.2169 0.60169 0.21435 0.59895 0.21319 C 0.597 0.2125 0.59492 0.21227 0.59296 0.21111 C 0.57851 0.20393 0.58567 0.20532 0.57031 0.19838 C 0.56445 0.19583 0.56432 0.19583 0.55729 0.19213 C 0.55612 0.19143 0.55494 0.19051 0.55364 0.19005 C 0.55091 0.18912 0.54817 0.18866 0.54531 0.18796 L 0.5263 0.18356 C 0.50013 0.17847 0.53281 0.18472 0.50247 0.1794 C 0.48997 0.17708 0.49153 0.17685 0.47747 0.17523 C 0.46953 0.17431 0.46158 0.17384 0.45364 0.17315 C 0.44218 0.17384 0.43072 0.17407 0.41914 0.17523 C 0.41718 0.17546 0.41523 0.17662 0.41328 0.17731 C 0.41158 0.17801 0.41002 0.17847 0.40846 0.1794 C 0.40442 0.18194 0.40065 0.18611 0.39661 0.18796 L 0.39179 0.19005 C 0.38099 0.2044 0.3944 0.18727 0.37747 0.20486 L 0.36328 0.21968 C 0.35729 0.22593 0.35599 0.22824 0.34895 0.23241 C 0.347 0.23356 0.34492 0.23333 0.34296 0.23449 C 0.33971 0.23634 0.33671 0.23912 0.33346 0.24074 C 0.32981 0.24282 0.31263 0.24884 0.30963 0.24931 C 0.3026 0.25069 0.29544 0.25069 0.28828 0.25139 C 0.2871 0.25139 0.24492 0.24977 0.23463 0.24722 C 0.2302 0.24606 0.22356 0.24074 0.21914 0.23866 C 0.21562 0.23704 0.21197 0.23634 0.20846 0.23449 C 0.20156 0.23056 0.19934 0.22662 0.19296 0.22176 C 0.18697 0.21713 0.18099 0.21458 0.17513 0.20903 C 0.17109 0.20532 0.16744 0.19954 0.16328 0.1963 C 0.14947 0.18588 0.16002 0.19491 0.14778 0.18148 C 0.14505 0.17847 0.14205 0.17639 0.13945 0.17315 C 0.13398 0.16597 0.12395 0.14977 0.12395 0.14977 C 0.12356 0.1463 0.12317 0.14282 0.12278 0.13912 C 0.12239 0.13634 0.12174 0.13356 0.12161 0.13079 C 0.12148 0.12847 0.12057 0.09977 0.11914 0.09259 C 0.11835 0.08819 0.11692 0.08403 0.11562 0.07986 C 0.10937 0.05949 0.1121 0.06921 0.10377 0.04815 C 0.10208 0.04398 0.10078 0.03935 0.09895 0.03542 C 0.097 0.03148 0.08906 0.01643 0.08463 0.01227 C 0.08281 0.01042 0.08072 0.00949 0.07877 0.0081 C 0.07513 0.00949 0.07161 0.01088 0.06796 0.01227 C 0.06562 0.01296 0.06328 0.01343 0.0608 0.01435 C 0.05494 0.01667 0.05911 0.01643 0.05612 0.01643 L 0.03593 0.0419 " pathEditMode="relative" ptsTypes="A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200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04167E-6 -3.7037E-6 L -0.0694 -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>
            <a:extLst>
              <a:ext uri="{FF2B5EF4-FFF2-40B4-BE49-F238E27FC236}">
                <a16:creationId xmlns:a16="http://schemas.microsoft.com/office/drawing/2014/main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6074" y="-426128"/>
            <a:ext cx="12208325" cy="7284128"/>
          </a:xfrm>
          <a:prstGeom prst="rect">
            <a:avLst/>
          </a:prstGeom>
        </p:spPr>
      </p:pic>
      <p:sp>
        <p:nvSpPr>
          <p:cNvPr id="3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97395" y="2534922"/>
            <a:ext cx="8930934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</a:t>
            </a:r>
            <a:r>
              <a:rPr lang="vi-VN" sz="3200" b="1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Quanh </a:t>
            </a:r>
            <a:r>
              <a:rPr lang="vi-VN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ta, </a:t>
            </a:r>
            <a:r>
              <a:rPr lang="en-US" sz="3200" b="1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mọi</a:t>
            </a:r>
            <a:r>
              <a:rPr lang="en-US" sz="3200" b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200" b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vật, </a:t>
            </a:r>
            <a:r>
              <a:rPr lang="vi-VN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mọi người đều làm việc.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Cái </a:t>
            </a:r>
            <a:r>
              <a:rPr lang="vi-VN" sz="3200" b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đồng </a:t>
            </a:r>
            <a:r>
              <a:rPr lang="en-US" sz="3200" b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hồ </a:t>
            </a:r>
            <a:r>
              <a:rPr lang="vi-VN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báo phút, báo giờ. Con gà </a:t>
            </a:r>
            <a:r>
              <a:rPr lang="en-US" sz="3200" b="1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trống </a:t>
            </a:r>
            <a:r>
              <a:rPr lang="vi-VN" sz="3200" b="1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gáy </a:t>
            </a:r>
            <a:r>
              <a:rPr lang="vi-VN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vang báo trời sắp sáng</a:t>
            </a:r>
            <a:r>
              <a:rPr lang="en-US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vi-VN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Con tu hú </a:t>
            </a:r>
            <a:r>
              <a:rPr lang="en-US" sz="32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gọi</a:t>
            </a:r>
            <a:r>
              <a:rPr lang="en-US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mùa</a:t>
            </a:r>
            <a:r>
              <a:rPr lang="en-US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vải</a:t>
            </a:r>
            <a:r>
              <a:rPr lang="en-US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chín</a:t>
            </a:r>
            <a:r>
              <a:rPr lang="vi-VN" sz="32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Cành đào nở hoa cho sắc xuân thêm rực rỡ, ngày xuân thêm tưng bừng. </a:t>
            </a:r>
            <a:endParaRPr lang="en-US" sz="3200" b="1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4181384" y="985421"/>
            <a:ext cx="4296792" cy="825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lang="en-US" sz="32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quanh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gà trống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sắc xuân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văn cần chú ý điều gì?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7420EB-BA97-4658-A726-F51F00D1FB74}"/>
              </a:ext>
            </a:extLst>
          </p:cNvPr>
          <p:cNvSpPr/>
          <p:nvPr/>
        </p:nvSpPr>
        <p:spPr>
          <a:xfrm>
            <a:off x="7056045" y="3586867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tưng bừng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FE7BA9-27E4-4A2D-906C-C7DAC06C94E7}"/>
              </a:ext>
            </a:extLst>
          </p:cNvPr>
          <p:cNvSpPr/>
          <p:nvPr/>
        </p:nvSpPr>
        <p:spPr>
          <a:xfrm>
            <a:off x="7254382" y="376431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6F524F-C9F1-4040-8FD1-F5090E4F94D4}"/>
              </a:ext>
            </a:extLst>
          </p:cNvPr>
          <p:cNvSpPr/>
          <p:nvPr/>
        </p:nvSpPr>
        <p:spPr>
          <a:xfrm>
            <a:off x="7056045" y="4371614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gáy vang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01E1DD-D73B-436B-88E9-C039DA9BBA81}"/>
              </a:ext>
            </a:extLst>
          </p:cNvPr>
          <p:cNvSpPr/>
          <p:nvPr/>
        </p:nvSpPr>
        <p:spPr>
          <a:xfrm>
            <a:off x="7282279" y="455203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A36154-6A8E-4C33-822B-293D6C1C1330}"/>
              </a:ext>
            </a:extLst>
          </p:cNvPr>
          <p:cNvSpPr/>
          <p:nvPr/>
        </p:nvSpPr>
        <p:spPr>
          <a:xfrm>
            <a:off x="7056045" y="5156205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rực rỡ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56966AA-3EA3-4702-AB53-8D46415F2DEC}"/>
              </a:ext>
            </a:extLst>
          </p:cNvPr>
          <p:cNvSpPr/>
          <p:nvPr/>
        </p:nvSpPr>
        <p:spPr>
          <a:xfrm>
            <a:off x="7240797" y="532934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6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36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54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lang="en-US" sz="54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9F1167-CFCC-446C-8C70-4C127286DA82}"/>
              </a:ext>
            </a:extLst>
          </p:cNvPr>
          <p:cNvSpPr/>
          <p:nvPr/>
        </p:nvSpPr>
        <p:spPr>
          <a:xfrm>
            <a:off x="1192130" y="313019"/>
            <a:ext cx="9759586" cy="545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40000"/>
              </a:lnSpc>
              <a:buClr>
                <a:srgbClr val="000000"/>
              </a:buClr>
              <a:defRPr/>
            </a:pPr>
            <a:r>
              <a:rPr lang="vi-VN" sz="32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</a:t>
            </a:r>
            <a:r>
              <a:rPr lang="en-US" sz="32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b="1" kern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Thứ </a:t>
            </a:r>
            <a:r>
              <a:rPr lang="en-US" sz="3200" b="1" kern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Năm </a:t>
            </a:r>
            <a:r>
              <a:rPr lang="en-US" sz="3200" b="1" kern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ngày </a:t>
            </a:r>
            <a:r>
              <a:rPr lang="en-US" sz="3200" b="1" kern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18 </a:t>
            </a:r>
            <a:r>
              <a:rPr lang="en-US" sz="3200" b="1" kern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tháng 9 năm </a:t>
            </a:r>
            <a:r>
              <a:rPr lang="en-US" sz="3200" b="1" kern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2025</a:t>
            </a:r>
            <a:endParaRPr lang="en-US" sz="3200" b="1" kern="0" smtClean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40000"/>
              </a:lnSpc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       </a:t>
            </a:r>
            <a:r>
              <a:rPr lang="en-US" sz="32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Viết</a:t>
            </a:r>
            <a:endParaRPr lang="en-US" sz="3200" b="1" kern="0" smtClean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40000"/>
              </a:lnSpc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smtClean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       Làm việc thật là vui</a:t>
            </a:r>
          </a:p>
          <a:p>
            <a:pPr>
              <a:lnSpc>
                <a:spcPct val="134000"/>
              </a:lnSpc>
            </a:pPr>
            <a:r>
              <a:rPr lang="en-US" sz="320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vi-VN" sz="3200" b="1" smtClean="0">
                <a:solidFill>
                  <a:srgbClr val="000000"/>
                </a:solidFill>
                <a:latin typeface="HP001 4 hàng" panose="020B0603050302020204" pitchFamily="34" charset="0"/>
              </a:rPr>
              <a:t>Qua</a:t>
            </a:r>
            <a:r>
              <a:rPr lang="el-GR" sz="3200" b="1">
                <a:solidFill>
                  <a:srgbClr val="000000"/>
                </a:solidFill>
                <a:latin typeface="HP001 4 hàng" panose="020B0603050302020204" pitchFamily="34" charset="0"/>
              </a:rPr>
              <a:t>ζ 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Ǉa, jĊ vật, jĊ wgưƟ </a:t>
            </a:r>
            <a:r>
              <a:rPr lang="el-GR" sz="3200" b="1">
                <a:solidFill>
                  <a:srgbClr val="000000"/>
                </a:solidFill>
                <a:latin typeface="HP001 4 hàng" panose="020B0603050302020204" pitchFamily="34" charset="0"/>
              </a:rPr>
              <a:t>Αϛ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u làm </a:t>
            </a:r>
            <a:r>
              <a:rPr lang="el-GR" sz="3200" b="1">
                <a:solidFill>
                  <a:srgbClr val="000000"/>
                </a:solidFill>
                <a:latin typeface="HP001 4 hàng" panose="020B0603050302020204" pitchFamily="34" charset="0"/>
              </a:rPr>
              <a:t>νμ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İc. </a:t>
            </a:r>
          </a:p>
          <a:p>
            <a:pPr>
              <a:lnSpc>
                <a:spcPct val="134000"/>
              </a:lnSpc>
            </a:pP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    Cái đŬg hồ báo </a:t>
            </a:r>
            <a:r>
              <a:rPr lang="el-GR" sz="3200" b="1">
                <a:solidFill>
                  <a:srgbClr val="000000"/>
                </a:solidFill>
                <a:latin typeface="HP001 4 hàng" panose="020B0603050302020204" pitchFamily="34" charset="0"/>
              </a:rPr>
              <a:t>ι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út, báo giờ.</a:t>
            </a:r>
            <a:r>
              <a:rPr lang="en-US" sz="3200" b="1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C</a:t>
            </a:r>
            <a:r>
              <a:rPr lang="el-GR" sz="3200" b="1">
                <a:solidFill>
                  <a:srgbClr val="000000"/>
                </a:solidFill>
                <a:latin typeface="HP001 4 hàng" panose="020B0603050302020204" pitchFamily="34" charset="0"/>
              </a:rPr>
              <a:t>Ϊ 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gà Ǉrūg gáy vang báo ǇrƟ </a:t>
            </a:r>
            <a:r>
              <a:rPr lang="en-US" sz="3200" b="1">
                <a:solidFill>
                  <a:srgbClr val="000000"/>
                </a:solidFill>
                <a:latin typeface="HP001 4 hàng" panose="020B0603050302020204" pitchFamily="34" charset="0"/>
              </a:rPr>
              <a:t>s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ắp </a:t>
            </a:r>
            <a:r>
              <a:rPr lang="en-US" sz="3200" b="1">
                <a:solidFill>
                  <a:srgbClr val="000000"/>
                </a:solidFill>
                <a:latin typeface="HP001 4 hàng" panose="020B0603050302020204" pitchFamily="34" charset="0"/>
              </a:rPr>
              <a:t>s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áng. C</a:t>
            </a:r>
            <a:r>
              <a:rPr lang="el-GR" sz="3200" b="1">
                <a:solidFill>
                  <a:srgbClr val="000000"/>
                </a:solidFill>
                <a:latin typeface="HP001 4 hàng" panose="020B0603050302020204" pitchFamily="34" charset="0"/>
              </a:rPr>
              <a:t>Ϊ 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Ǉu hú gĊ jùa vải </a:t>
            </a:r>
            <a:r>
              <a:rPr lang="el-GR" sz="3200" b="1">
                <a:solidFill>
                  <a:srgbClr val="000000"/>
                </a:solidFill>
                <a:latin typeface="HP001 4 hàng" panose="020B0603050302020204" pitchFamily="34" charset="0"/>
              </a:rPr>
              <a:t>ε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ín. Cà</a:t>
            </a:r>
            <a:r>
              <a:rPr lang="el-GR" sz="3200" b="1">
                <a:solidFill>
                  <a:srgbClr val="000000"/>
                </a:solidFill>
                <a:latin typeface="HP001 4 hàng" panose="020B0603050302020204" pitchFamily="34" charset="0"/>
              </a:rPr>
              <a:t>ζ 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đào wở h</a:t>
            </a:r>
            <a:r>
              <a:rPr lang="el-GR" sz="3200" b="1">
                <a:solidFill>
                  <a:srgbClr val="000000"/>
                </a:solidFill>
                <a:latin typeface="HP001 4 hàng" panose="020B0603050302020204" pitchFamily="34" charset="0"/>
              </a:rPr>
              <a:t>Ξ ε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o </a:t>
            </a:r>
            <a:r>
              <a:rPr lang="en-US" sz="3200" b="1">
                <a:solidFill>
                  <a:srgbClr val="000000"/>
                </a:solidFill>
                <a:latin typeface="HP001 4 hàng" panose="020B0603050302020204" pitchFamily="34" charset="0"/>
              </a:rPr>
              <a:t>s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ắc xuân </a:t>
            </a:r>
            <a:r>
              <a:rPr lang="el-GR" sz="3200" b="1">
                <a:solidFill>
                  <a:srgbClr val="000000"/>
                </a:solidFill>
                <a:latin typeface="HP001 4 hàng" panose="020B0603050302020204" pitchFamily="34" charset="0"/>
              </a:rPr>
              <a:t>Ό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łm ǟực ǟỡ, wgày xuân </a:t>
            </a:r>
            <a:r>
              <a:rPr lang="el-GR" sz="3200" b="1">
                <a:solidFill>
                  <a:srgbClr val="000000"/>
                </a:solidFill>
                <a:latin typeface="HP001 4 hàng" panose="020B0603050302020204" pitchFamily="34" charset="0"/>
              </a:rPr>
              <a:t>Ό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łm Ǉưng </a:t>
            </a:r>
            <a:r>
              <a:rPr lang="el-GR" sz="3200" b="1">
                <a:solidFill>
                  <a:srgbClr val="000000"/>
                </a:solidFill>
                <a:latin typeface="HP001 4 hàng" panose="020B0603050302020204" pitchFamily="34" charset="0"/>
              </a:rPr>
              <a:t>λ</a:t>
            </a:r>
            <a:r>
              <a:rPr lang="vi-VN" sz="3200" b="1">
                <a:solidFill>
                  <a:srgbClr val="000000"/>
                </a:solidFill>
                <a:latin typeface="HP001 4 hàng" panose="020B0603050302020204" pitchFamily="34" charset="0"/>
              </a:rPr>
              <a:t>Ẃng.</a:t>
            </a:r>
            <a:endParaRPr lang="en-US" sz="3200" b="1" kern="0" smtClean="0">
              <a:solidFill>
                <a:srgbClr val="0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4253DF-4321-43EC-AEE2-AEC43FC0A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72677"/>
              </p:ext>
            </p:extLst>
          </p:nvPr>
        </p:nvGraphicFramePr>
        <p:xfrm>
          <a:off x="843379" y="1852660"/>
          <a:ext cx="4960131" cy="4100975"/>
        </p:xfrm>
        <a:graphic>
          <a:graphicData uri="http://schemas.openxmlformats.org/drawingml/2006/table">
            <a:tbl>
              <a:tblPr firstRow="1" bandRow="1"/>
              <a:tblGrid>
                <a:gridCol w="1653377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653377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653377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giê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11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13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ca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e-lờ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16BE5A-E827-4C1B-B6C5-53CB9C592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73101"/>
              </p:ext>
            </p:extLst>
          </p:nvPr>
        </p:nvGraphicFramePr>
        <p:xfrm>
          <a:off x="6449676" y="1852660"/>
          <a:ext cx="5197827" cy="4100975"/>
        </p:xfrm>
        <a:graphic>
          <a:graphicData uri="http://schemas.openxmlformats.org/drawingml/2006/table">
            <a:tbl>
              <a:tblPr firstRow="1" bandRow="1"/>
              <a:tblGrid>
                <a:gridCol w="1732609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732609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732609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em-mờ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en-nờ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17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19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10572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2471177-4BE0-4D37-9D45-56B85D5A20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0" y="546327"/>
            <a:ext cx="469457" cy="469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2290F1-F5B8-4916-8AB8-D8BFF4FC81ED}"/>
              </a:ext>
            </a:extLst>
          </p:cNvPr>
          <p:cNvSpPr txBox="1"/>
          <p:nvPr/>
        </p:nvSpPr>
        <p:spPr>
          <a:xfrm>
            <a:off x="1695635" y="439998"/>
            <a:ext cx="8141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 những chữ cái còn thiếu trong bảng. Học thuộc tên các chữ cái.</a:t>
            </a:r>
            <a:endParaRPr lang="vi-VN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D99C4C-9AB6-430D-881B-1DED4523F55C}"/>
              </a:ext>
            </a:extLst>
          </p:cNvPr>
          <p:cNvSpPr/>
          <p:nvPr/>
        </p:nvSpPr>
        <p:spPr>
          <a:xfrm>
            <a:off x="3024656" y="3433138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C725F-0D61-4471-84F5-A4A69C4CC0F2}"/>
              </a:ext>
            </a:extLst>
          </p:cNvPr>
          <p:cNvSpPr/>
          <p:nvPr/>
        </p:nvSpPr>
        <p:spPr>
          <a:xfrm>
            <a:off x="3024656" y="4047029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i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FF131D-631B-4D8E-9AD0-743B9302C449}"/>
              </a:ext>
            </a:extLst>
          </p:cNvPr>
          <p:cNvSpPr/>
          <p:nvPr/>
        </p:nvSpPr>
        <p:spPr>
          <a:xfrm>
            <a:off x="3024655" y="5306003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ED95D7-5959-47CF-ACA5-66F13C71AB7A}"/>
              </a:ext>
            </a:extLst>
          </p:cNvPr>
          <p:cNvSpPr/>
          <p:nvPr/>
        </p:nvSpPr>
        <p:spPr>
          <a:xfrm>
            <a:off x="8703596" y="3378096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53101F-29EC-44D6-8BE7-8536C7F4AAC7}"/>
              </a:ext>
            </a:extLst>
          </p:cNvPr>
          <p:cNvSpPr/>
          <p:nvPr/>
        </p:nvSpPr>
        <p:spPr>
          <a:xfrm>
            <a:off x="8708979" y="4047029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668FC9-318B-495A-B3F1-5AEC7564BAE5}"/>
              </a:ext>
            </a:extLst>
          </p:cNvPr>
          <p:cNvSpPr/>
          <p:nvPr/>
        </p:nvSpPr>
        <p:spPr>
          <a:xfrm>
            <a:off x="8703595" y="5271685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600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378</Words>
  <Application>Microsoft Office PowerPoint</Application>
  <PresentationFormat>Widescreen</PresentationFormat>
  <Paragraphs>85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宋体</vt:lpstr>
      <vt:lpstr>Arial</vt:lpstr>
      <vt:lpstr>Arial-Rounded</vt:lpstr>
      <vt:lpstr>Calibri</vt:lpstr>
      <vt:lpstr>DengXian</vt:lpstr>
      <vt:lpstr>DengXian</vt:lpstr>
      <vt:lpstr>HP001 4 hàng</vt:lpstr>
      <vt:lpstr>HP001 4 hang 1 ô ly</vt:lpstr>
      <vt:lpstr>Kalam</vt:lpstr>
      <vt:lpstr>Montserrat</vt:lpstr>
      <vt:lpstr>黑体</vt:lpstr>
      <vt:lpstr>Times New Roman</vt:lpstr>
      <vt:lpstr>思源黑体 CN Regular</vt:lpstr>
      <vt:lpstr>Doodle Sketchbook by Slidesgo</vt:lpstr>
      <vt:lpstr>1_Office 主题</vt:lpstr>
      <vt:lpstr>Office 主题</vt:lpstr>
      <vt:lpstr>第一PPT，www.1ppt.com</vt:lpstr>
      <vt:lpstr>2_Office 主题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11</cp:revision>
  <dcterms:created xsi:type="dcterms:W3CDTF">2021-07-24T09:14:40Z</dcterms:created>
  <dcterms:modified xsi:type="dcterms:W3CDTF">2025-09-07T10:17:07Z</dcterms:modified>
</cp:coreProperties>
</file>