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0" r:id="rId3"/>
    <p:sldMasterId id="2147483689" r:id="rId4"/>
    <p:sldMasterId id="2147483710" r:id="rId5"/>
    <p:sldMasterId id="2147483719" r:id="rId6"/>
  </p:sldMasterIdLst>
  <p:notesMasterIdLst>
    <p:notesMasterId r:id="rId15"/>
  </p:notesMasterIdLst>
  <p:sldIdLst>
    <p:sldId id="288" r:id="rId7"/>
    <p:sldId id="335" r:id="rId8"/>
    <p:sldId id="327" r:id="rId9"/>
    <p:sldId id="328" r:id="rId10"/>
    <p:sldId id="2007577102" r:id="rId11"/>
    <p:sldId id="342" r:id="rId12"/>
    <p:sldId id="336" r:id="rId13"/>
    <p:sldId id="34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8621C-322F-4785-BDB9-9119EB301DD8}" type="datetimeFigureOut">
              <a:rPr lang="en-US" smtClean="0"/>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877EF-C92C-46C4-8C18-C0F4D444600F}" type="slidenum">
              <a:rPr lang="en-US" smtClean="0"/>
              <a:t>‹#›</a:t>
            </a:fld>
            <a:endParaRPr lang="en-US"/>
          </a:p>
        </p:txBody>
      </p:sp>
    </p:spTree>
    <p:extLst>
      <p:ext uri="{BB962C8B-B14F-4D97-AF65-F5344CB8AC3E}">
        <p14:creationId xmlns:p14="http://schemas.microsoft.com/office/powerpoint/2010/main" val="131073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945146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939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4135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1833"/>
            <a:ext cx="9144000" cy="2387600"/>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023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02567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34426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85393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28949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32281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32580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956730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09717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00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09126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5246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442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497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992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090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77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596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2025/9/7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379068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80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080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1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4585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253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424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239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688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756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96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779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2025/9/7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00112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331119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66432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84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954197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054681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24220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90182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7736829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368063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937510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2105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40621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p:spPr>
        <p:txBody>
          <a:bodyPr/>
          <a:lstStyle/>
          <a:p>
            <a:r>
              <a:rPr lang="zh-CN" altLang="en-US"/>
              <a:t>单击此处编辑母版标题样式</a:t>
            </a:r>
          </a:p>
        </p:txBody>
      </p:sp>
      <p:sp>
        <p:nvSpPr>
          <p:cNvPr id="3" name="文本占位符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4" name="内容占位符 3"/>
          <p:cNvSpPr>
            <a:spLocks noGrp="1"/>
          </p:cNvSpPr>
          <p:nvPr>
            <p:ph sz="half" idx="2"/>
          </p:nvPr>
        </p:nvSpPr>
        <p:spPr>
          <a:xfrm>
            <a:off x="840318" y="2506133"/>
            <a:ext cx="5158316"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6" name="内容占位符 5"/>
          <p:cNvSpPr>
            <a:spLocks noGrp="1"/>
          </p:cNvSpPr>
          <p:nvPr>
            <p:ph sz="quarter" idx="4"/>
          </p:nvPr>
        </p:nvSpPr>
        <p:spPr>
          <a:xfrm>
            <a:off x="6172200" y="2506133"/>
            <a:ext cx="5183717"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8913485" y="5243806"/>
            <a:ext cx="1033515" cy="276422"/>
          </a:xfrm>
          <a:prstGeom prst="rect">
            <a:avLst/>
          </a:prstGeom>
        </p:spPr>
        <p:txBody>
          <a:bodyPr wrap="square">
            <a:spAutoFit/>
          </a:bodyPr>
          <a:lstStyle/>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模板下载：</a:t>
            </a:r>
            <a:r>
              <a:rPr lang="en-US" altLang="zh-CN" sz="133" dirty="0">
                <a:solidFill>
                  <a:prstClr val="white"/>
                </a:solidFill>
                <a:latin typeface="Calibri"/>
                <a:ea typeface="宋体"/>
              </a:rPr>
              <a:t>www.1ppt.com/moban/          </a:t>
            </a:r>
            <a:r>
              <a:rPr lang="zh-CN" altLang="en-US" sz="133" dirty="0">
                <a:solidFill>
                  <a:prstClr val="white"/>
                </a:solidFill>
                <a:latin typeface="Calibri"/>
                <a:ea typeface="宋体"/>
              </a:rPr>
              <a:t>行业</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www.1ppt.com/hangye/ </a:t>
            </a:r>
          </a:p>
          <a:p>
            <a:pPr defTabSz="1219170"/>
            <a:r>
              <a:rPr lang="zh-CN" altLang="en-US" sz="133" dirty="0">
                <a:solidFill>
                  <a:prstClr val="white"/>
                </a:solidFill>
                <a:latin typeface="Calibri"/>
                <a:ea typeface="宋体"/>
              </a:rPr>
              <a:t>节日</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www.1ppt.com/jieri/          PPT</a:t>
            </a:r>
            <a:r>
              <a:rPr lang="zh-CN" altLang="en-US" sz="133" dirty="0">
                <a:solidFill>
                  <a:prstClr val="white"/>
                </a:solidFill>
                <a:latin typeface="Calibri"/>
                <a:ea typeface="宋体"/>
              </a:rPr>
              <a:t>素材：</a:t>
            </a:r>
            <a:r>
              <a:rPr lang="en-US" altLang="zh-CN" sz="133" dirty="0">
                <a:solidFill>
                  <a:prstClr val="white"/>
                </a:solidFill>
                <a:latin typeface="Calibri"/>
                <a:ea typeface="宋体"/>
              </a:rPr>
              <a:t>www.1ppt.com/sucai/</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背景图片：</a:t>
            </a:r>
            <a:r>
              <a:rPr lang="en-US" altLang="zh-CN" sz="133" dirty="0">
                <a:solidFill>
                  <a:prstClr val="white"/>
                </a:solidFill>
                <a:latin typeface="Calibri"/>
                <a:ea typeface="宋体"/>
              </a:rPr>
              <a:t>www.1ppt.com/beijing/        PPT</a:t>
            </a:r>
            <a:r>
              <a:rPr lang="zh-CN" altLang="en-US" sz="133" dirty="0">
                <a:solidFill>
                  <a:prstClr val="white"/>
                </a:solidFill>
                <a:latin typeface="Calibri"/>
                <a:ea typeface="宋体"/>
              </a:rPr>
              <a:t>图表：</a:t>
            </a:r>
            <a:r>
              <a:rPr lang="en-US" altLang="zh-CN" sz="133" dirty="0">
                <a:solidFill>
                  <a:prstClr val="white"/>
                </a:solidFill>
                <a:latin typeface="Calibri"/>
                <a:ea typeface="宋体"/>
              </a:rPr>
              <a:t>www.1ppt.com/tubiao/      </a:t>
            </a:r>
          </a:p>
          <a:p>
            <a:pPr defTabSz="1219170"/>
            <a:r>
              <a:rPr lang="zh-CN" altLang="en-US" sz="133" dirty="0">
                <a:solidFill>
                  <a:prstClr val="white"/>
                </a:solidFill>
                <a:latin typeface="Calibri"/>
                <a:ea typeface="宋体"/>
              </a:rPr>
              <a:t>精美</a:t>
            </a:r>
            <a:r>
              <a:rPr lang="en-US" altLang="zh-CN" sz="133" dirty="0">
                <a:solidFill>
                  <a:prstClr val="white"/>
                </a:solidFill>
                <a:latin typeface="Calibri"/>
                <a:ea typeface="宋体"/>
              </a:rPr>
              <a:t>PPT</a:t>
            </a:r>
            <a:r>
              <a:rPr lang="zh-CN" altLang="en-US" sz="133" dirty="0">
                <a:solidFill>
                  <a:prstClr val="white"/>
                </a:solidFill>
                <a:latin typeface="Calibri"/>
                <a:ea typeface="宋体"/>
              </a:rPr>
              <a:t>下载：</a:t>
            </a:r>
            <a:r>
              <a:rPr lang="en-US" altLang="zh-CN" sz="133" dirty="0">
                <a:solidFill>
                  <a:prstClr val="white"/>
                </a:solidFill>
                <a:latin typeface="Calibri"/>
                <a:ea typeface="宋体"/>
              </a:rPr>
              <a:t>www.1ppt.com/xiazai/         PPT</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www.1ppt.com/powerpoint/      </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课件：</a:t>
            </a:r>
            <a:r>
              <a:rPr lang="en-US" altLang="zh-CN" sz="133" dirty="0">
                <a:solidFill>
                  <a:prstClr val="white"/>
                </a:solidFill>
                <a:latin typeface="Calibri"/>
                <a:ea typeface="宋体"/>
              </a:rPr>
              <a:t>www.1ppt.com/kejian/             </a:t>
            </a:r>
            <a:r>
              <a:rPr lang="zh-CN" altLang="en-US" sz="133" dirty="0">
                <a:solidFill>
                  <a:prstClr val="white"/>
                </a:solidFill>
                <a:latin typeface="Calibri"/>
                <a:ea typeface="宋体"/>
              </a:rPr>
              <a:t>字体下载：</a:t>
            </a:r>
            <a:r>
              <a:rPr lang="en-US" altLang="zh-CN" sz="133" dirty="0">
                <a:solidFill>
                  <a:prstClr val="white"/>
                </a:solidFill>
                <a:latin typeface="Calibri"/>
                <a:ea typeface="宋体"/>
              </a:rPr>
              <a:t>www.1ppt.com/ziti/</a:t>
            </a:r>
          </a:p>
          <a:p>
            <a:pPr defTabSz="1219170"/>
            <a:r>
              <a:rPr lang="zh-CN" altLang="en-US" sz="133" dirty="0">
                <a:solidFill>
                  <a:prstClr val="white"/>
                </a:solidFill>
                <a:latin typeface="Calibri"/>
                <a:ea typeface="宋体"/>
              </a:rPr>
              <a:t>工作总结</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www.1ppt.com/xiazai/zongjie/ </a:t>
            </a:r>
            <a:r>
              <a:rPr lang="zh-CN" altLang="en-US" sz="133" dirty="0">
                <a:solidFill>
                  <a:prstClr val="white"/>
                </a:solidFill>
                <a:latin typeface="Calibri"/>
                <a:ea typeface="宋体"/>
              </a:rPr>
              <a:t>工作计划：</a:t>
            </a:r>
            <a:r>
              <a:rPr lang="en-US" altLang="zh-CN" sz="133" dirty="0">
                <a:solidFill>
                  <a:prstClr val="white"/>
                </a:solidFill>
                <a:latin typeface="Calibri"/>
                <a:ea typeface="宋体"/>
              </a:rPr>
              <a:t>www.1ppt.com/xiazai/jihua/</a:t>
            </a:r>
          </a:p>
          <a:p>
            <a:pPr defTabSz="1219170"/>
            <a:r>
              <a:rPr lang="zh-CN" altLang="en-US" sz="133" dirty="0">
                <a:solidFill>
                  <a:prstClr val="white"/>
                </a:solidFill>
                <a:latin typeface="Calibri"/>
                <a:ea typeface="宋体"/>
              </a:rPr>
              <a:t>商务</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www.1ppt.com/moban/shangwu/  </a:t>
            </a:r>
            <a:r>
              <a:rPr lang="zh-CN" altLang="en-US" sz="133" dirty="0">
                <a:solidFill>
                  <a:prstClr val="white"/>
                </a:solidFill>
                <a:latin typeface="Calibri"/>
                <a:ea typeface="宋体"/>
              </a:rPr>
              <a:t>个人简历</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www.1ppt.com/xiazai/jianli/  </a:t>
            </a:r>
          </a:p>
          <a:p>
            <a:pPr defTabSz="1219170"/>
            <a:r>
              <a:rPr lang="zh-CN" altLang="en-US" sz="133" dirty="0">
                <a:solidFill>
                  <a:prstClr val="white"/>
                </a:solidFill>
                <a:latin typeface="Calibri"/>
                <a:ea typeface="宋体"/>
              </a:rPr>
              <a:t>毕业答辩</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www.1ppt.com/xiazai/dabian/  </a:t>
            </a:r>
            <a:r>
              <a:rPr lang="zh-CN" altLang="en-US" sz="133" dirty="0">
                <a:solidFill>
                  <a:prstClr val="white"/>
                </a:solidFill>
                <a:latin typeface="Calibri"/>
                <a:ea typeface="宋体"/>
              </a:rPr>
              <a:t>工作汇报</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www.1ppt.com/xiazai/huibao/    </a:t>
            </a:r>
          </a:p>
          <a:p>
            <a:pPr defTabSz="1219170"/>
            <a:r>
              <a:rPr lang="en-US" altLang="zh-CN" sz="133" dirty="0">
                <a:solidFill>
                  <a:prstClr val="white"/>
                </a:solidFill>
                <a:latin typeface="Calibri"/>
                <a:ea typeface="宋体"/>
              </a:rPr>
              <a:t> </a:t>
            </a:r>
          </a:p>
        </p:txBody>
      </p:sp>
    </p:spTree>
    <p:extLst>
      <p:ext uri="{BB962C8B-B14F-4D97-AF65-F5344CB8AC3E}">
        <p14:creationId xmlns:p14="http://schemas.microsoft.com/office/powerpoint/2010/main" val="421111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787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cxnSp>
        <p:nvCxnSpPr>
          <p:cNvPr id="7" name="直接连接符 6"/>
          <p:cNvCxnSpPr/>
          <p:nvPr userDrawn="1"/>
        </p:nvCxnSpPr>
        <p:spPr>
          <a:xfrm>
            <a:off x="2641600" y="889000"/>
            <a:ext cx="9550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8868014" y="396558"/>
            <a:ext cx="3262432" cy="461665"/>
          </a:xfrm>
          <a:prstGeom prst="rect">
            <a:avLst/>
          </a:prstGeom>
          <a:noFill/>
        </p:spPr>
        <p:txBody>
          <a:bodyPr wrap="none" rtlCol="0">
            <a:spAutoFit/>
          </a:bodyPr>
          <a:lstStyle/>
          <a:p>
            <a:r>
              <a:rPr lang="zh-CN" altLang="en-US" sz="2400" dirty="0"/>
              <a:t>单击此处添加文字标题</a:t>
            </a:r>
          </a:p>
        </p:txBody>
      </p:sp>
    </p:spTree>
    <p:extLst>
      <p:ext uri="{BB962C8B-B14F-4D97-AF65-F5344CB8AC3E}">
        <p14:creationId xmlns:p14="http://schemas.microsoft.com/office/powerpoint/2010/main" val="18490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2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15294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2AA1AC16-948C-4AE2-A8F0-AD93837A264C}" type="datetimeFigureOut">
              <a:rPr lang="zh-CN" altLang="en-US" smtClean="0">
                <a:solidFill>
                  <a:prstClr val="black">
                    <a:tint val="75000"/>
                  </a:prstClr>
                </a:solidFill>
              </a:rPr>
              <a:pPr/>
              <a:t>2025/9/7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0318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8" name="TextBox 7">
            <a:extLst>
              <a:ext uri="{FF2B5EF4-FFF2-40B4-BE49-F238E27FC236}">
                <a16:creationId xmlns:a16="http://schemas.microsoft.com/office/drawing/2014/main" id="{5A352631-3383-448F-A5E5-0FF567840B70}"/>
              </a:ext>
            </a:extLst>
          </p:cNvPr>
          <p:cNvSpPr txBox="1"/>
          <p:nvPr userDrawn="1"/>
        </p:nvSpPr>
        <p:spPr>
          <a:xfrm>
            <a:off x="8869240" y="6596390"/>
            <a:ext cx="3686175"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235216586"/>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44829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162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564119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6753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www.freeppt7.com/" TargetMode="External"/><Relationship Id="rId5" Type="http://schemas.openxmlformats.org/officeDocument/2006/relationships/image" Target="../media/image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29001"/>
            <a:ext cx="12192000" cy="3042471"/>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7030" y="335991"/>
            <a:ext cx="6058707" cy="5861519"/>
          </a:xfrm>
          <a:prstGeom prst="rect">
            <a:avLst/>
          </a:pr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sp>
        <p:nvSpPr>
          <p:cNvPr id="21" name="TextBox 3">
            <a:hlinkClick r:id="rId6"/>
            <a:extLst>
              <a:ext uri="{FF2B5EF4-FFF2-40B4-BE49-F238E27FC236}">
                <a16:creationId xmlns:a16="http://schemas.microsoft.com/office/drawing/2014/main" id="{102E256F-1720-4F81-8E48-DFBD8417680E}"/>
              </a:ext>
            </a:extLst>
          </p:cNvPr>
          <p:cNvSpPr txBox="1"/>
          <p:nvPr/>
        </p:nvSpPr>
        <p:spPr>
          <a:xfrm>
            <a:off x="3723518" y="6385764"/>
            <a:ext cx="6892817" cy="297454"/>
          </a:xfrm>
          <a:prstGeom prst="rect">
            <a:avLst/>
          </a:prstGeom>
          <a:noFill/>
        </p:spPr>
        <p:txBody>
          <a:bodyPr wrap="square" rtlCol="0">
            <a:spAutoFit/>
          </a:bodyPr>
          <a:lstStyle/>
          <a:p>
            <a:pPr algn="r" defTabSz="914377"/>
            <a:endParaRPr lang="ko-KR" altLang="en-US" sz="1333" dirty="0">
              <a:solidFill>
                <a:prstClr val="black">
                  <a:lumMod val="75000"/>
                  <a:lumOff val="25000"/>
                </a:prstClr>
              </a:solidFill>
              <a:latin typeface="等线" panose="020F0502020204030204"/>
              <a:ea typeface="맑은 고딕" panose="020B0503020000020004" pitchFamily="34" charset="-127"/>
              <a:cs typeface="Arial" pitchFamily="34" charset="0"/>
            </a:endParaRPr>
          </a:p>
        </p:txBody>
      </p:sp>
      <p:sp>
        <p:nvSpPr>
          <p:cNvPr id="8" name="TextBox 7"/>
          <p:cNvSpPr txBox="1"/>
          <p:nvPr/>
        </p:nvSpPr>
        <p:spPr>
          <a:xfrm>
            <a:off x="2656357" y="174782"/>
            <a:ext cx="9094262" cy="1107996"/>
          </a:xfrm>
          <a:prstGeom prst="rect">
            <a:avLst/>
          </a:prstGeom>
          <a:noFill/>
        </p:spPr>
        <p:txBody>
          <a:bodyPr wrap="square" rtlCol="0">
            <a:spAutoFit/>
          </a:bodyPr>
          <a:lstStyle/>
          <a:p>
            <a:pPr algn="ctr" defTabSz="914377"/>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4: </a:t>
            </a:r>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thật</a:t>
            </a:r>
            <a:r>
              <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vui</a:t>
            </a:r>
            <a:endPar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28E55878-373E-4141-B359-92929E8C8A5C}"/>
              </a:ext>
            </a:extLst>
          </p:cNvPr>
          <p:cNvPicPr>
            <a:picLocks noChangeAspect="1"/>
          </p:cNvPicPr>
          <p:nvPr/>
        </p:nvPicPr>
        <p:blipFill>
          <a:blip r:embed="rId7">
            <a:clrChange>
              <a:clrFrom>
                <a:srgbClr val="F5F5F5"/>
              </a:clrFrom>
              <a:clrTo>
                <a:srgbClr val="F5F5F5">
                  <a:alpha val="0"/>
                </a:srgbClr>
              </a:clrTo>
            </a:clrChange>
          </a:blip>
          <a:stretch>
            <a:fillRect/>
          </a:stretch>
        </p:blipFill>
        <p:spPr>
          <a:xfrm flipH="1">
            <a:off x="6728321" y="997508"/>
            <a:ext cx="4405927" cy="3318271"/>
          </a:xfrm>
          <a:prstGeom prst="rect">
            <a:avLst/>
          </a:prstGeom>
        </p:spPr>
      </p:pic>
      <p:sp>
        <p:nvSpPr>
          <p:cNvPr id="10" name="TextBox 9">
            <a:extLst>
              <a:ext uri="{FF2B5EF4-FFF2-40B4-BE49-F238E27FC236}">
                <a16:creationId xmlns:a16="http://schemas.microsoft.com/office/drawing/2014/main" id="{3920D411-1D47-499D-8B2E-10251D3252D1}"/>
              </a:ext>
            </a:extLst>
          </p:cNvPr>
          <p:cNvSpPr txBox="1"/>
          <p:nvPr/>
        </p:nvSpPr>
        <p:spPr>
          <a:xfrm>
            <a:off x="7642953" y="2427655"/>
            <a:ext cx="3041009" cy="654731"/>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a:t>
            </a:r>
            <a:r>
              <a:rPr lang="vi-VN" sz="2800" b="1" smtClean="0">
                <a:solidFill>
                  <a:schemeClr val="accent1">
                    <a:lumMod val="50000"/>
                  </a:schemeClr>
                </a:solidFill>
                <a:latin typeface="UTM Avo" panose="02040603050506020204" pitchFamily="18" charset="0"/>
              </a:rPr>
              <a:t>2</a:t>
            </a:r>
            <a:endParaRPr lang="en-US" sz="2800" b="1" dirty="0">
              <a:solidFill>
                <a:schemeClr val="accent1">
                  <a:lumMod val="50000"/>
                </a:schemeClr>
              </a:solidFill>
              <a:latin typeface="UTM Avo" panose="02040603050506020204" pitchFamily="18" charset="0"/>
            </a:endParaRPr>
          </a:p>
        </p:txBody>
      </p:sp>
      <p:sp>
        <p:nvSpPr>
          <p:cNvPr id="11" name="TextBox 10">
            <a:extLst>
              <a:ext uri="{FF2B5EF4-FFF2-40B4-BE49-F238E27FC236}">
                <a16:creationId xmlns:a16="http://schemas.microsoft.com/office/drawing/2014/main" id="{4D6A6E62-1885-4BD0-A8A4-02A76C366E8C}"/>
              </a:ext>
            </a:extLst>
          </p:cNvPr>
          <p:cNvSpPr txBox="1"/>
          <p:nvPr/>
        </p:nvSpPr>
        <p:spPr>
          <a:xfrm>
            <a:off x="7708791" y="2842678"/>
            <a:ext cx="3041009" cy="976165"/>
          </a:xfrm>
          <a:prstGeom prst="rect">
            <a:avLst/>
          </a:prstGeom>
          <a:noFill/>
        </p:spPr>
        <p:txBody>
          <a:bodyPr wrap="square" rtlCol="0">
            <a:spAutoFit/>
          </a:bodyPr>
          <a:lstStyle/>
          <a:p>
            <a:pPr algn="ctr">
              <a:lnSpc>
                <a:spcPct val="150000"/>
              </a:lnSpc>
            </a:pPr>
            <a:r>
              <a:rPr lang="en-US" sz="4400" b="1" dirty="0" err="1">
                <a:solidFill>
                  <a:schemeClr val="accent1">
                    <a:lumMod val="50000"/>
                  </a:schemeClr>
                </a:solidFill>
                <a:latin typeface="UTM Avo" panose="02040603050506020204" pitchFamily="18" charset="0"/>
              </a:rPr>
              <a:t>Đọc</a:t>
            </a:r>
            <a:endParaRPr lang="en-US" sz="44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41263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3387711" y="1406954"/>
            <a:ext cx="7931318"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Những con vật nào được nói đến trong bài?</a:t>
            </a:r>
          </a:p>
        </p:txBody>
      </p:sp>
      <p:pic>
        <p:nvPicPr>
          <p:cNvPr id="8" name="Picture 7">
            <a:extLst>
              <a:ext uri="{FF2B5EF4-FFF2-40B4-BE49-F238E27FC236}">
                <a16:creationId xmlns:a16="http://schemas.microsoft.com/office/drawing/2014/main" id="{1C1E9DA9-7373-4EB8-92C8-CAA6980722C6}"/>
              </a:ext>
            </a:extLst>
          </p:cNvPr>
          <p:cNvPicPr>
            <a:picLocks noChangeAspect="1"/>
          </p:cNvPicPr>
          <p:nvPr/>
        </p:nvPicPr>
        <p:blipFill rotWithShape="1">
          <a:blip r:embed="rId2"/>
          <a:srcRect l="3194" t="12246" r="52012"/>
          <a:stretch/>
        </p:blipFill>
        <p:spPr>
          <a:xfrm>
            <a:off x="577049" y="553340"/>
            <a:ext cx="2414726" cy="1647795"/>
          </a:xfrm>
          <a:prstGeom prst="ellipse">
            <a:avLst/>
          </a:prstGeom>
        </p:spPr>
      </p:pic>
      <p:pic>
        <p:nvPicPr>
          <p:cNvPr id="9" name="Picture 8">
            <a:extLst>
              <a:ext uri="{FF2B5EF4-FFF2-40B4-BE49-F238E27FC236}">
                <a16:creationId xmlns:a16="http://schemas.microsoft.com/office/drawing/2014/main" id="{B6D45F70-C7AE-4CFF-8C84-70045C93C553}"/>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a:off x="9596543" y="2175426"/>
            <a:ext cx="2133820" cy="1363605"/>
          </a:xfrm>
          <a:prstGeom prst="rect">
            <a:avLst/>
          </a:prstGeom>
        </p:spPr>
      </p:pic>
      <p:pic>
        <p:nvPicPr>
          <p:cNvPr id="10" name="Picture 9">
            <a:extLst>
              <a:ext uri="{FF2B5EF4-FFF2-40B4-BE49-F238E27FC236}">
                <a16:creationId xmlns:a16="http://schemas.microsoft.com/office/drawing/2014/main" id="{21958922-5642-4303-AD94-E414534910DF}"/>
              </a:ext>
            </a:extLst>
          </p:cNvPr>
          <p:cNvPicPr>
            <a:picLocks noChangeAspect="1"/>
          </p:cNvPicPr>
          <p:nvPr/>
        </p:nvPicPr>
        <p:blipFill rotWithShape="1">
          <a:blip r:embed="rId2"/>
          <a:srcRect l="328" t="20661" r="76167" b="50045"/>
          <a:stretch/>
        </p:blipFill>
        <p:spPr>
          <a:xfrm>
            <a:off x="1212418" y="2434130"/>
            <a:ext cx="1779357" cy="1104901"/>
          </a:xfrm>
          <a:prstGeom prst="rect">
            <a:avLst/>
          </a:prstGeom>
        </p:spPr>
      </p:pic>
      <p:sp>
        <p:nvSpPr>
          <p:cNvPr id="11" name="TextBox 10">
            <a:extLst>
              <a:ext uri="{FF2B5EF4-FFF2-40B4-BE49-F238E27FC236}">
                <a16:creationId xmlns:a16="http://schemas.microsoft.com/office/drawing/2014/main" id="{55794B41-C36C-4B8B-AF1A-7398A70A2E57}"/>
              </a:ext>
            </a:extLst>
          </p:cNvPr>
          <p:cNvSpPr txBox="1"/>
          <p:nvPr/>
        </p:nvSpPr>
        <p:spPr>
          <a:xfrm>
            <a:off x="2991775" y="2128556"/>
            <a:ext cx="6720395"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Những con vật được nói đến là: gà trống, con tu hú, chim bắt sâu, chim cú mèo.</a:t>
            </a:r>
          </a:p>
        </p:txBody>
      </p:sp>
      <p:sp>
        <p:nvSpPr>
          <p:cNvPr id="18" name="TextBox 17">
            <a:extLst>
              <a:ext uri="{FF2B5EF4-FFF2-40B4-BE49-F238E27FC236}">
                <a16:creationId xmlns:a16="http://schemas.microsoft.com/office/drawing/2014/main" id="{0DEEC8A3-6233-4513-850A-83D19282324D}"/>
              </a:ext>
            </a:extLst>
          </p:cNvPr>
          <p:cNvSpPr txBox="1"/>
          <p:nvPr/>
        </p:nvSpPr>
        <p:spPr>
          <a:xfrm>
            <a:off x="1003178" y="3539031"/>
            <a:ext cx="9311802"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Đóng vai một con vật trong bài, nói về công việc của mình.</a:t>
            </a:r>
          </a:p>
        </p:txBody>
      </p:sp>
      <p:pic>
        <p:nvPicPr>
          <p:cNvPr id="19" name="Picture 18">
            <a:extLst>
              <a:ext uri="{FF2B5EF4-FFF2-40B4-BE49-F238E27FC236}">
                <a16:creationId xmlns:a16="http://schemas.microsoft.com/office/drawing/2014/main" id="{0E4CFD62-C10B-4A9A-B91C-DD1DB9CBDFF1}"/>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flipH="1">
            <a:off x="1253891" y="4303175"/>
            <a:ext cx="2133820" cy="1363605"/>
          </a:xfrm>
          <a:prstGeom prst="rect">
            <a:avLst/>
          </a:prstGeom>
        </p:spPr>
      </p:pic>
      <p:sp>
        <p:nvSpPr>
          <p:cNvPr id="20" name="TextBox 19">
            <a:extLst>
              <a:ext uri="{FF2B5EF4-FFF2-40B4-BE49-F238E27FC236}">
                <a16:creationId xmlns:a16="http://schemas.microsoft.com/office/drawing/2014/main" id="{97760BF9-E2F5-45DF-BE21-CB25F9734747}"/>
              </a:ext>
            </a:extLst>
          </p:cNvPr>
          <p:cNvSpPr txBox="1"/>
          <p:nvPr/>
        </p:nvSpPr>
        <p:spPr>
          <a:xfrm>
            <a:off x="3828935" y="4327313"/>
            <a:ext cx="7048870"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Tôi là gà trống, tôi như chiếc đồng hồ báo thức, báo cho mọi người mau mau thức dậy.</a:t>
            </a:r>
          </a:p>
        </p:txBody>
      </p:sp>
      <p:sp>
        <p:nvSpPr>
          <p:cNvPr id="13" name="TextBox 12">
            <a:extLst>
              <a:ext uri="{FF2B5EF4-FFF2-40B4-BE49-F238E27FC236}">
                <a16:creationId xmlns:a16="http://schemas.microsoft.com/office/drawing/2014/main" id="{154FE329-2C3E-4759-AB49-7587B7DBE8A0}"/>
              </a:ext>
            </a:extLst>
          </p:cNvPr>
          <p:cNvSpPr txBox="1"/>
          <p:nvPr/>
        </p:nvSpPr>
        <p:spPr>
          <a:xfrm>
            <a:off x="8574103" y="6562582"/>
            <a:ext cx="3617897" cy="261695"/>
          </a:xfrm>
          <a:prstGeom prst="rect">
            <a:avLst/>
          </a:prstGeom>
          <a:noFill/>
        </p:spPr>
        <p:txBody>
          <a:bodyPr wrap="square">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E8217-8760-4D3B-A9E2-3B3779B8A853}"/>
              </a:ext>
            </a:extLst>
          </p:cNvPr>
          <p:cNvSpPr txBox="1"/>
          <p:nvPr/>
        </p:nvSpPr>
        <p:spPr>
          <a:xfrm>
            <a:off x="5765800" y="1110318"/>
            <a:ext cx="4581005" cy="3235822"/>
          </a:xfrm>
          <a:prstGeom prst="rect">
            <a:avLst/>
          </a:prstGeom>
          <a:noFill/>
        </p:spPr>
        <p:txBody>
          <a:bodyPr wrap="square" rtlCol="0">
            <a:spAutoFit/>
          </a:bodyPr>
          <a:lstStyle/>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làm bài.</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đi học.</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quét nhà.</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nhặt rau.</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chơi với em đỡ mẹ.</a:t>
            </a:r>
          </a:p>
        </p:txBody>
      </p:sp>
      <p:sp>
        <p:nvSpPr>
          <p:cNvPr id="3" name="TextBox 2">
            <a:extLst>
              <a:ext uri="{FF2B5EF4-FFF2-40B4-BE49-F238E27FC236}">
                <a16:creationId xmlns:a16="http://schemas.microsoft.com/office/drawing/2014/main" id="{816071DC-B131-2D45-8C63-61A27880C1EE}"/>
              </a:ext>
            </a:extLst>
          </p:cNvPr>
          <p:cNvSpPr txBox="1"/>
          <p:nvPr/>
        </p:nvSpPr>
        <p:spPr>
          <a:xfrm>
            <a:off x="1722268" y="586414"/>
            <a:ext cx="8359660"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3.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Kể tên những việc bạn nhỏ trong bài đã làm.</a:t>
            </a:r>
          </a:p>
        </p:txBody>
      </p:sp>
      <p:pic>
        <p:nvPicPr>
          <p:cNvPr id="9" name="Picture 8">
            <a:extLst>
              <a:ext uri="{FF2B5EF4-FFF2-40B4-BE49-F238E27FC236}">
                <a16:creationId xmlns:a16="http://schemas.microsoft.com/office/drawing/2014/main" id="{ED3CCB9B-F035-43B1-8369-FE9B9EFFCE05}"/>
              </a:ext>
            </a:extLst>
          </p:cNvPr>
          <p:cNvPicPr>
            <a:picLocks noChangeAspect="1"/>
          </p:cNvPicPr>
          <p:nvPr/>
        </p:nvPicPr>
        <p:blipFill rotWithShape="1">
          <a:blip r:embed="rId2"/>
          <a:srcRect l="3194" t="12246" r="52012"/>
          <a:stretch/>
        </p:blipFill>
        <p:spPr>
          <a:xfrm>
            <a:off x="2171625" y="1209555"/>
            <a:ext cx="3048076" cy="2975347"/>
          </a:xfrm>
          <a:prstGeom prst="ellipse">
            <a:avLst/>
          </a:prstGeom>
        </p:spPr>
      </p:pic>
      <p:sp>
        <p:nvSpPr>
          <p:cNvPr id="10" name="TextBox 9">
            <a:extLst>
              <a:ext uri="{FF2B5EF4-FFF2-40B4-BE49-F238E27FC236}">
                <a16:creationId xmlns:a16="http://schemas.microsoft.com/office/drawing/2014/main" id="{660083EC-9CB0-422C-AEC2-DE8E935DA67B}"/>
              </a:ext>
            </a:extLst>
          </p:cNvPr>
          <p:cNvSpPr txBox="1"/>
          <p:nvPr/>
        </p:nvSpPr>
        <p:spPr>
          <a:xfrm>
            <a:off x="1722268" y="4235073"/>
            <a:ext cx="9516216"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4.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 em, mọi người, mọi vật làm việc như thế nào?</a:t>
            </a:r>
          </a:p>
        </p:txBody>
      </p:sp>
      <p:sp>
        <p:nvSpPr>
          <p:cNvPr id="11" name="TextBox 10">
            <a:extLst>
              <a:ext uri="{FF2B5EF4-FFF2-40B4-BE49-F238E27FC236}">
                <a16:creationId xmlns:a16="http://schemas.microsoft.com/office/drawing/2014/main" id="{EB40B780-CE53-46BA-ACF6-ED45B69CD4FE}"/>
              </a:ext>
            </a:extLst>
          </p:cNvPr>
          <p:cNvSpPr txBox="1"/>
          <p:nvPr/>
        </p:nvSpPr>
        <p:spPr>
          <a:xfrm>
            <a:off x="1611915" y="4807701"/>
            <a:ext cx="9252254" cy="954107"/>
          </a:xfrm>
          <a:prstGeom prst="rect">
            <a:avLst/>
          </a:prstGeom>
          <a:noFill/>
        </p:spPr>
        <p:txBody>
          <a:bodyPr wrap="square" rtlCol="0">
            <a:spAutoFit/>
          </a:bodyPr>
          <a:lstStyle/>
          <a:p>
            <a:pPr algn="just" defTabSz="1219170">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Mọi người, mọi vật làm việc luôn luôn bận rộn nhưng lúc nào cũng vui.</a:t>
            </a:r>
          </a:p>
        </p:txBody>
      </p:sp>
      <p:pic>
        <p:nvPicPr>
          <p:cNvPr id="12" name="Picture 2">
            <a:extLst>
              <a:ext uri="{FF2B5EF4-FFF2-40B4-BE49-F238E27FC236}">
                <a16:creationId xmlns:a16="http://schemas.microsoft.com/office/drawing/2014/main" id="{4D51815C-80D0-48BC-B220-6CC4A59C0E0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778047" y="5884155"/>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2C7623A-8B14-4FEF-A206-CD6E425C8705}"/>
              </a:ext>
            </a:extLst>
          </p:cNvPr>
          <p:cNvSpPr txBox="1"/>
          <p:nvPr/>
        </p:nvSpPr>
        <p:spPr>
          <a:xfrm>
            <a:off x="2705329" y="5884155"/>
            <a:ext cx="8158840" cy="523220"/>
          </a:xfrm>
          <a:prstGeom prst="rect">
            <a:avLst/>
          </a:prstGeom>
          <a:noFill/>
        </p:spPr>
        <p:txBody>
          <a:bodyPr wrap="square" rtlCol="0">
            <a:spAutoFit/>
          </a:bodyPr>
          <a:lstStyle/>
          <a:p>
            <a:pPr algn="just"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Vì sao mọi người bận rộn nhưng vẫn thấy vui?</a:t>
            </a:r>
          </a:p>
        </p:txBody>
      </p:sp>
      <p:sp>
        <p:nvSpPr>
          <p:cNvPr id="14" name="TextBox 13">
            <a:extLst>
              <a:ext uri="{FF2B5EF4-FFF2-40B4-BE49-F238E27FC236}">
                <a16:creationId xmlns:a16="http://schemas.microsoft.com/office/drawing/2014/main" id="{AB769A22-EE46-4D64-8C48-1406EF790414}"/>
              </a:ext>
            </a:extLst>
          </p:cNvPr>
          <p:cNvSpPr txBox="1"/>
          <p:nvPr/>
        </p:nvSpPr>
        <p:spPr>
          <a:xfrm>
            <a:off x="8574103" y="6562582"/>
            <a:ext cx="3617897" cy="261695"/>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left)">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left)">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0"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20833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3119084" y="2452665"/>
            <a:ext cx="50568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6639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276" y="4325642"/>
            <a:ext cx="2365390" cy="2532358"/>
          </a:xfrm>
          <a:prstGeom prst="rect">
            <a:avLst/>
          </a:prstGeom>
        </p:spPr>
      </p:pic>
      <p:pic>
        <p:nvPicPr>
          <p:cNvPr id="15" name="图片 14">
            <a:extLst>
              <a:ext uri="{FF2B5EF4-FFF2-40B4-BE49-F238E27FC236}">
                <a16:creationId xmlns:a16="http://schemas.microsoft.com/office/drawing/2014/main" id="{69439CEC-9F1D-42CF-B72C-064937CF18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sp>
        <p:nvSpPr>
          <p:cNvPr id="22" name="TextBox 21">
            <a:extLst>
              <a:ext uri="{FF2B5EF4-FFF2-40B4-BE49-F238E27FC236}">
                <a16:creationId xmlns:a16="http://schemas.microsoft.com/office/drawing/2014/main" id="{BF1FA51B-22DB-4900-9DEC-3B95240F1C39}"/>
              </a:ext>
            </a:extLst>
          </p:cNvPr>
          <p:cNvSpPr txBox="1"/>
          <p:nvPr/>
        </p:nvSpPr>
        <p:spPr>
          <a:xfrm>
            <a:off x="630315" y="1271547"/>
            <a:ext cx="10804124"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Kết hợp từ ngữ ở cột A với từ ngữ ở cột B để tạo câu nêu hoạt động.</a:t>
            </a:r>
          </a:p>
        </p:txBody>
      </p:sp>
      <p:pic>
        <p:nvPicPr>
          <p:cNvPr id="23" name="Picture 22">
            <a:extLst>
              <a:ext uri="{FF2B5EF4-FFF2-40B4-BE49-F238E27FC236}">
                <a16:creationId xmlns:a16="http://schemas.microsoft.com/office/drawing/2014/main" id="{F7D0A5B3-10EF-42FB-8318-3465D3EB6FB8}"/>
              </a:ext>
            </a:extLst>
          </p:cNvPr>
          <p:cNvPicPr>
            <a:picLocks noChangeAspect="1"/>
          </p:cNvPicPr>
          <p:nvPr/>
        </p:nvPicPr>
        <p:blipFill>
          <a:blip r:embed="rId5">
            <a:clrChange>
              <a:clrFrom>
                <a:srgbClr val="FEFFFE"/>
              </a:clrFrom>
              <a:clrTo>
                <a:srgbClr val="FEFFFE">
                  <a:alpha val="0"/>
                </a:srgbClr>
              </a:clrTo>
            </a:clrChange>
            <a:extLst>
              <a:ext uri="{BEBA8EAE-BF5A-486C-A8C5-ECC9F3942E4B}">
                <a14:imgProps xmlns:a14="http://schemas.microsoft.com/office/drawing/2010/main">
                  <a14:imgLayer r:embed="rId6">
                    <a14:imgEffect>
                      <a14:sharpenSoften amount="33000"/>
                    </a14:imgEffect>
                    <a14:imgEffect>
                      <a14:brightnessContrast contrast="1000"/>
                    </a14:imgEffect>
                  </a14:imgLayer>
                </a14:imgProps>
              </a:ext>
            </a:extLst>
          </a:blip>
          <a:stretch>
            <a:fillRect/>
          </a:stretch>
        </p:blipFill>
        <p:spPr>
          <a:xfrm>
            <a:off x="-142089" y="-130813"/>
            <a:ext cx="866623" cy="799385"/>
          </a:xfrm>
          <a:prstGeom prst="rect">
            <a:avLst/>
          </a:prstGeom>
        </p:spPr>
      </p:pic>
      <p:sp>
        <p:nvSpPr>
          <p:cNvPr id="26" name="TextBox 25">
            <a:extLst>
              <a:ext uri="{FF2B5EF4-FFF2-40B4-BE49-F238E27FC236}">
                <a16:creationId xmlns:a16="http://schemas.microsoft.com/office/drawing/2014/main" id="{219468E8-0716-4F16-932C-411AFEA7A1C0}"/>
              </a:ext>
            </a:extLst>
          </p:cNvPr>
          <p:cNvSpPr txBox="1"/>
          <p:nvPr/>
        </p:nvSpPr>
        <p:spPr>
          <a:xfrm>
            <a:off x="1977279" y="4545715"/>
            <a:ext cx="8437308"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Đặt một câu nêu hoạt động của em ở trường.</a:t>
            </a:r>
          </a:p>
        </p:txBody>
      </p:sp>
      <p:pic>
        <p:nvPicPr>
          <p:cNvPr id="28" name="Picture 27">
            <a:extLst>
              <a:ext uri="{FF2B5EF4-FFF2-40B4-BE49-F238E27FC236}">
                <a16:creationId xmlns:a16="http://schemas.microsoft.com/office/drawing/2014/main" id="{C8249BB7-9F50-42E5-8D47-43E4E470BA26}"/>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2564214" y="1934612"/>
            <a:ext cx="7063572" cy="2215675"/>
          </a:xfrm>
          <a:prstGeom prst="rect">
            <a:avLst/>
          </a:prstGeom>
        </p:spPr>
      </p:pic>
      <p:cxnSp>
        <p:nvCxnSpPr>
          <p:cNvPr id="29" name="Straight Connector 28">
            <a:extLst>
              <a:ext uri="{FF2B5EF4-FFF2-40B4-BE49-F238E27FC236}">
                <a16:creationId xmlns:a16="http://schemas.microsoft.com/office/drawing/2014/main" id="{CF8A7D43-0652-4EA7-8CA1-D4A398A0B2E5}"/>
              </a:ext>
            </a:extLst>
          </p:cNvPr>
          <p:cNvCxnSpPr/>
          <p:nvPr/>
        </p:nvCxnSpPr>
        <p:spPr>
          <a:xfrm>
            <a:off x="4826001" y="2565400"/>
            <a:ext cx="876300" cy="660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6A805B-1E41-4C7B-8125-703127D4220F}"/>
              </a:ext>
            </a:extLst>
          </p:cNvPr>
          <p:cNvCxnSpPr/>
          <p:nvPr/>
        </p:nvCxnSpPr>
        <p:spPr>
          <a:xfrm>
            <a:off x="4825999" y="3083987"/>
            <a:ext cx="876300" cy="660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E339391-556E-49B7-89E3-11E113CD1201}"/>
              </a:ext>
            </a:extLst>
          </p:cNvPr>
          <p:cNvCxnSpPr>
            <a:cxnSpLocks/>
          </p:cNvCxnSpPr>
          <p:nvPr/>
        </p:nvCxnSpPr>
        <p:spPr>
          <a:xfrm flipV="1">
            <a:off x="4840258" y="2584202"/>
            <a:ext cx="862041" cy="11601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EED02C4-80C1-4ED7-8CFC-7808FC663B22}"/>
              </a:ext>
            </a:extLst>
          </p:cNvPr>
          <p:cNvSpPr txBox="1"/>
          <p:nvPr/>
        </p:nvSpPr>
        <p:spPr>
          <a:xfrm>
            <a:off x="2309389" y="5107019"/>
            <a:ext cx="7773087" cy="650499"/>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VD: Em đọc sách.</a:t>
            </a:r>
          </a:p>
        </p:txBody>
      </p:sp>
    </p:spTree>
    <p:extLst>
      <p:ext uri="{BB962C8B-B14F-4D97-AF65-F5344CB8AC3E}">
        <p14:creationId xmlns:p14="http://schemas.microsoft.com/office/powerpoint/2010/main" val="3708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2590800" y="1408285"/>
            <a:ext cx="84409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dặn</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a:t>
            </a:r>
            <a:endPar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42A93B87-F5A0-4D85-A8D9-55030CD8BD6B}"/>
              </a:ext>
            </a:extLst>
          </p:cNvPr>
          <p:cNvSpPr txBox="1"/>
          <p:nvPr/>
        </p:nvSpPr>
        <p:spPr>
          <a:xfrm>
            <a:off x="0" y="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15778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https://www.freeppt7.com">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468</Words>
  <Application>Microsoft Office PowerPoint</Application>
  <PresentationFormat>Widescreen</PresentationFormat>
  <Paragraphs>41</Paragraphs>
  <Slides>8</Slides>
  <Notes>6</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8</vt:i4>
      </vt:variant>
    </vt:vector>
  </HeadingPairs>
  <TitlesOfParts>
    <vt:vector size="27" baseType="lpstr">
      <vt:lpstr>맑은 고딕</vt:lpstr>
      <vt:lpstr>宋体</vt:lpstr>
      <vt:lpstr>Arial</vt:lpstr>
      <vt:lpstr>Arial-Rounded</vt:lpstr>
      <vt:lpstr>Calibri</vt:lpstr>
      <vt:lpstr>DengXian</vt:lpstr>
      <vt:lpstr>DengXian</vt:lpstr>
      <vt:lpstr>等线 Light</vt:lpstr>
      <vt:lpstr>Kalam</vt:lpstr>
      <vt:lpstr>Montserrat</vt:lpstr>
      <vt:lpstr>Times New Roman</vt:lpstr>
      <vt:lpstr>UTM Avo</vt:lpstr>
      <vt:lpstr>Wingdings</vt:lpstr>
      <vt:lpstr>https://www.freeppt7.com</vt:lpstr>
      <vt:lpstr>Doodle Sketchbook by Slidesgo</vt:lpstr>
      <vt:lpstr>3_Office 主题</vt:lpstr>
      <vt:lpstr>Office 主题</vt:lpstr>
      <vt:lpstr>4_Office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21</cp:revision>
  <dcterms:created xsi:type="dcterms:W3CDTF">2021-07-24T08:20:40Z</dcterms:created>
  <dcterms:modified xsi:type="dcterms:W3CDTF">2025-09-07T09:39:40Z</dcterms:modified>
</cp:coreProperties>
</file>