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5" r:id="rId3"/>
    <p:sldMasterId id="2147483700" r:id="rId4"/>
    <p:sldMasterId id="2147483720" r:id="rId5"/>
    <p:sldMasterId id="2147483729" r:id="rId6"/>
  </p:sldMasterIdLst>
  <p:notesMasterIdLst>
    <p:notesMasterId r:id="rId16"/>
  </p:notesMasterIdLst>
  <p:sldIdLst>
    <p:sldId id="344" r:id="rId7"/>
    <p:sldId id="335" r:id="rId8"/>
    <p:sldId id="2007577098" r:id="rId9"/>
    <p:sldId id="2007577099" r:id="rId10"/>
    <p:sldId id="2007577100" r:id="rId11"/>
    <p:sldId id="2007577102" r:id="rId12"/>
    <p:sldId id="360" r:id="rId13"/>
    <p:sldId id="2007577103" r:id="rId14"/>
    <p:sldId id="20075771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5" autoAdjust="0"/>
    <p:restoredTop sz="94660"/>
  </p:normalViewPr>
  <p:slideViewPr>
    <p:cSldViewPr snapToGrid="0">
      <p:cViewPr varScale="1">
        <p:scale>
          <a:sx n="70" d="100"/>
          <a:sy n="70" d="100"/>
        </p:scale>
        <p:origin x="84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53D0E-0F3B-4B30-B803-5678C7FAED8E}"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71385-B708-4377-9124-647FB1735330}" type="slidenum">
              <a:rPr lang="en-US" smtClean="0"/>
              <a:t>‹#›</a:t>
            </a:fld>
            <a:endParaRPr lang="en-US"/>
          </a:p>
        </p:txBody>
      </p:sp>
    </p:spTree>
    <p:extLst>
      <p:ext uri="{BB962C8B-B14F-4D97-AF65-F5344CB8AC3E}">
        <p14:creationId xmlns:p14="http://schemas.microsoft.com/office/powerpoint/2010/main" val="359968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87358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325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23770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47910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2025/9/21</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4962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2025/9/21</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6870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2025/9/21</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16294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2025/9/21</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38454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2025/9/21</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6551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2025/9/21</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0396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2025/9/21</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5469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2025/9/21</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5397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47163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2025/9/21</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3196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2025/9/21</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766601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2025/9/21</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06281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855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344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211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96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617652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251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00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546743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26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171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04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19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2025/9/21</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7571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685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484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610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574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14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24091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596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2025/9/21</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945945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301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996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490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4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829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5825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8508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8525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07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6928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2025/9/21</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2326506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7008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1328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2574411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347069257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13.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6" Type="http://schemas.microsoft.com/office/2007/relationships/hdphoto" Target="../media/hdphoto10.wdp"/><Relationship Id="rId5" Type="http://schemas.openxmlformats.org/officeDocument/2006/relationships/image" Target="../media/image21.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719988" y="-705351"/>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7807770" y="4200735"/>
            <a:ext cx="4574367" cy="2887228"/>
          </a:xfrm>
          <a:prstGeom prst="rect">
            <a:avLst/>
          </a:prstGeom>
        </p:spPr>
      </p:pic>
      <p:pic>
        <p:nvPicPr>
          <p:cNvPr id="7" name="Picture 6">
            <a:extLst>
              <a:ext uri="{FF2B5EF4-FFF2-40B4-BE49-F238E27FC236}">
                <a16:creationId xmlns:a16="http://schemas.microsoft.com/office/drawing/2014/main" id="{13F20963-950D-4981-B877-4EC38D4066F5}"/>
              </a:ext>
            </a:extLst>
          </p:cNvPr>
          <p:cNvPicPr>
            <a:picLocks noChangeAspect="1"/>
          </p:cNvPicPr>
          <p:nvPr/>
        </p:nvPicPr>
        <p:blipFill>
          <a:blip r:embed="rId5">
            <a:clrChange>
              <a:clrFrom>
                <a:srgbClr val="F5F5F5"/>
              </a:clrFrom>
              <a:clrTo>
                <a:srgbClr val="F5F5F5">
                  <a:alpha val="0"/>
                </a:srgbClr>
              </a:clrTo>
            </a:clrChange>
          </a:blip>
          <a:stretch>
            <a:fillRect/>
          </a:stretch>
        </p:blipFill>
        <p:spPr>
          <a:xfrm flipH="1">
            <a:off x="2314651" y="1454892"/>
            <a:ext cx="5874569" cy="4424361"/>
          </a:xfrm>
          <a:prstGeom prst="rect">
            <a:avLst/>
          </a:prstGeom>
        </p:spPr>
      </p:pic>
      <p:sp>
        <p:nvSpPr>
          <p:cNvPr id="8" name="TextBox 7">
            <a:extLst>
              <a:ext uri="{FF2B5EF4-FFF2-40B4-BE49-F238E27FC236}">
                <a16:creationId xmlns:a16="http://schemas.microsoft.com/office/drawing/2014/main" id="{954B5792-CD67-4D90-9841-DE335434F790}"/>
              </a:ext>
            </a:extLst>
          </p:cNvPr>
          <p:cNvSpPr txBox="1"/>
          <p:nvPr/>
        </p:nvSpPr>
        <p:spPr>
          <a:xfrm>
            <a:off x="4312259" y="4132183"/>
            <a:ext cx="2679664" cy="1270925"/>
          </a:xfrm>
          <a:prstGeom prst="rect">
            <a:avLst/>
          </a:prstGeom>
          <a:noFill/>
        </p:spPr>
        <p:txBody>
          <a:bodyPr wrap="square" rtlCol="0">
            <a:spAutoFit/>
          </a:bodyPr>
          <a:lstStyle/>
          <a:p>
            <a:pPr algn="ctr" defTabSz="1219170">
              <a:lnSpc>
                <a:spcPct val="150000"/>
              </a:lnSpc>
              <a:buClr>
                <a:srgbClr val="000000"/>
              </a:buClr>
            </a:pPr>
            <a:r>
              <a:rPr lang="vi-VN" sz="5867" b="1" kern="0" dirty="0">
                <a:solidFill>
                  <a:srgbClr val="17479D"/>
                </a:solidFill>
                <a:latin typeface="UTM Avo" panose="02040603050506020204" pitchFamily="18" charset="0"/>
                <a:cs typeface="Arial"/>
                <a:sym typeface="Arial"/>
              </a:rPr>
              <a:t>ĐỌC</a:t>
            </a:r>
            <a:endParaRPr lang="en-US" sz="5867" b="1" kern="0" dirty="0">
              <a:solidFill>
                <a:srgbClr val="17479D"/>
              </a:solidFill>
              <a:latin typeface="UTM Avo" panose="02040603050506020204" pitchFamily="18" charset="0"/>
              <a:cs typeface="Arial"/>
              <a:sym typeface="Arial"/>
            </a:endParaRPr>
          </a:p>
        </p:txBody>
      </p:sp>
      <p:sp>
        <p:nvSpPr>
          <p:cNvPr id="10" name="TextBox 9">
            <a:extLst>
              <a:ext uri="{FF2B5EF4-FFF2-40B4-BE49-F238E27FC236}">
                <a16:creationId xmlns:a16="http://schemas.microsoft.com/office/drawing/2014/main" id="{4E6F3ED9-AC98-453D-9E7F-0E21EAE00FE8}"/>
              </a:ext>
            </a:extLst>
          </p:cNvPr>
          <p:cNvSpPr txBox="1"/>
          <p:nvPr/>
        </p:nvSpPr>
        <p:spPr>
          <a:xfrm>
            <a:off x="3468021" y="3400323"/>
            <a:ext cx="4054679" cy="842218"/>
          </a:xfrm>
          <a:prstGeom prst="rect">
            <a:avLst/>
          </a:prstGeom>
          <a:noFill/>
        </p:spPr>
        <p:txBody>
          <a:bodyPr wrap="square" rtlCol="0">
            <a:spAutoFit/>
          </a:bodyPr>
          <a:lstStyle/>
          <a:p>
            <a:pPr algn="ctr" defTabSz="1219170">
              <a:lnSpc>
                <a:spcPct val="150000"/>
              </a:lnSpc>
              <a:buClr>
                <a:srgbClr val="000000"/>
              </a:buClr>
            </a:pPr>
            <a:r>
              <a:rPr lang="vi-VN" sz="3733" b="1" kern="0">
                <a:solidFill>
                  <a:srgbClr val="FFAB40">
                    <a:lumMod val="50000"/>
                  </a:srgbClr>
                </a:solidFill>
                <a:latin typeface="UTM Avo" panose="02040603050506020204" pitchFamily="18" charset="0"/>
                <a:cs typeface="Arial"/>
                <a:sym typeface="Arial"/>
              </a:rPr>
              <a:t>TIẾT </a:t>
            </a:r>
            <a:r>
              <a:rPr lang="vi-VN" sz="3733" b="1" kern="0" smtClean="0">
                <a:solidFill>
                  <a:srgbClr val="FFAB40">
                    <a:lumMod val="50000"/>
                  </a:srgbClr>
                </a:solidFill>
                <a:latin typeface="UTM Avo" panose="02040603050506020204" pitchFamily="18" charset="0"/>
                <a:cs typeface="Arial"/>
                <a:sym typeface="Arial"/>
              </a:rPr>
              <a:t>2</a:t>
            </a:r>
            <a:endParaRPr lang="en-US" sz="3733" b="1" kern="0" dirty="0">
              <a:solidFill>
                <a:srgbClr val="FFAB40">
                  <a:lumMod val="50000"/>
                </a:srgbClr>
              </a:solidFill>
              <a:latin typeface="UTM Avo" panose="02040603050506020204" pitchFamily="18" charset="0"/>
              <a:cs typeface="Arial"/>
              <a:sym typeface="Arial"/>
            </a:endParaRPr>
          </a:p>
        </p:txBody>
      </p:sp>
      <p:sp>
        <p:nvSpPr>
          <p:cNvPr id="15" name="TextBox 14">
            <a:extLst>
              <a:ext uri="{FF2B5EF4-FFF2-40B4-BE49-F238E27FC236}">
                <a16:creationId xmlns:a16="http://schemas.microsoft.com/office/drawing/2014/main" id="{DA3B5D9E-199C-494A-BB7B-00FDCC05BA2A}"/>
              </a:ext>
            </a:extLst>
          </p:cNvPr>
          <p:cNvSpPr txBox="1"/>
          <p:nvPr/>
        </p:nvSpPr>
        <p:spPr>
          <a:xfrm>
            <a:off x="1882066" y="720969"/>
            <a:ext cx="9484485" cy="923330"/>
          </a:xfrm>
          <a:prstGeom prst="rect">
            <a:avLst/>
          </a:prstGeom>
          <a:noFill/>
        </p:spPr>
        <p:txBody>
          <a:bodyPr wrap="square" rtlCol="0">
            <a:spAutoFit/>
          </a:bodyPr>
          <a:lstStyle/>
          <a:p>
            <a:pPr defTabSz="1219170">
              <a:buClr>
                <a:srgbClr val="000000"/>
              </a:buClr>
            </a:pPr>
            <a:r>
              <a:rPr lang="en-US" sz="5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5: </a:t>
            </a:r>
            <a:r>
              <a:rPr lang="vi-VN"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 CÓ XINH KHÔNG?</a:t>
            </a:r>
            <a:endParaRPr lang="en-US"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C22DA9-BA83-49D6-A2C4-EF704FFA108A}"/>
              </a:ext>
            </a:extLst>
          </p:cNvPr>
          <p:cNvSpPr txBox="1"/>
          <p:nvPr/>
        </p:nvSpPr>
        <p:spPr>
          <a:xfrm>
            <a:off x="2464512" y="702244"/>
            <a:ext cx="815976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Voi em đã hỏi voi anh, hươu và dê điều gì?</a:t>
            </a:r>
          </a:p>
        </p:txBody>
      </p:sp>
      <p:pic>
        <p:nvPicPr>
          <p:cNvPr id="6" name="Picture 5">
            <a:extLst>
              <a:ext uri="{FF2B5EF4-FFF2-40B4-BE49-F238E27FC236}">
                <a16:creationId xmlns:a16="http://schemas.microsoft.com/office/drawing/2014/main" id="{DBF564BF-3576-4375-A457-3CC73FCFF80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400500" y="1210543"/>
            <a:ext cx="1189837" cy="1158933"/>
          </a:xfrm>
          <a:prstGeom prst="ellipse">
            <a:avLst/>
          </a:prstGeom>
          <a:ln w="19050">
            <a:solidFill>
              <a:srgbClr val="0070C0"/>
            </a:solidFill>
          </a:ln>
        </p:spPr>
      </p:pic>
      <p:grpSp>
        <p:nvGrpSpPr>
          <p:cNvPr id="7" name="Group 6">
            <a:extLst>
              <a:ext uri="{FF2B5EF4-FFF2-40B4-BE49-F238E27FC236}">
                <a16:creationId xmlns:a16="http://schemas.microsoft.com/office/drawing/2014/main" id="{17DDB0EB-B46E-4A72-B0F9-AD1900E03AE9}"/>
              </a:ext>
            </a:extLst>
          </p:cNvPr>
          <p:cNvGrpSpPr/>
          <p:nvPr/>
        </p:nvGrpSpPr>
        <p:grpSpPr>
          <a:xfrm>
            <a:off x="3357059" y="1334680"/>
            <a:ext cx="3748800" cy="692110"/>
            <a:chOff x="1510004" y="1668204"/>
            <a:chExt cx="2811600" cy="519083"/>
          </a:xfrm>
        </p:grpSpPr>
        <p:sp>
          <p:nvSpPr>
            <p:cNvPr id="8" name="Speech Bubble: Rectangle with Corners Rounded 7">
              <a:extLst>
                <a:ext uri="{FF2B5EF4-FFF2-40B4-BE49-F238E27FC236}">
                  <a16:creationId xmlns:a16="http://schemas.microsoft.com/office/drawing/2014/main" id="{35111695-4F00-4F13-8399-433CE41B326F}"/>
                </a:ext>
              </a:extLst>
            </p:cNvPr>
            <p:cNvSpPr/>
            <p:nvPr/>
          </p:nvSpPr>
          <p:spPr>
            <a:xfrm>
              <a:off x="1510004" y="1681389"/>
              <a:ext cx="2811600" cy="505898"/>
            </a:xfrm>
            <a:prstGeom prst="wedgeRoundRectCallout">
              <a:avLst>
                <a:gd name="adj1" fmla="val -68659"/>
                <a:gd name="adj2" fmla="val 39381"/>
                <a:gd name="adj3" fmla="val 16667"/>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a16="http://schemas.microsoft.com/office/drawing/2014/main" id="{5FB64B06-D7A0-45FE-BEBA-2272D99809B9}"/>
                </a:ext>
              </a:extLst>
            </p:cNvPr>
            <p:cNvSpPr txBox="1"/>
            <p:nvPr/>
          </p:nvSpPr>
          <p:spPr>
            <a:xfrm>
              <a:off x="1610007" y="1668204"/>
              <a:ext cx="2634833" cy="487874"/>
            </a:xfrm>
            <a:prstGeom prst="rect">
              <a:avLst/>
            </a:prstGeom>
            <a:noFill/>
          </p:spPr>
          <p:txBody>
            <a:bodyPr wrap="square" rtlCol="0">
              <a:spAutoFit/>
            </a:bodyPr>
            <a:lstStyle/>
            <a:p>
              <a:pPr algn="ctr" defTabSz="1219170">
                <a:lnSpc>
                  <a:spcPct val="150000"/>
                </a:lnSpc>
                <a:buClr>
                  <a:srgbClr val="000000"/>
                </a:buClr>
              </a:pPr>
              <a:r>
                <a:rPr lang="vi-VN" sz="2800"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Em có xinh không?</a:t>
              </a:r>
            </a:p>
          </p:txBody>
        </p:sp>
      </p:grpSp>
      <p:sp>
        <p:nvSpPr>
          <p:cNvPr id="10" name="TextBox 9">
            <a:extLst>
              <a:ext uri="{FF2B5EF4-FFF2-40B4-BE49-F238E27FC236}">
                <a16:creationId xmlns:a16="http://schemas.microsoft.com/office/drawing/2014/main" id="{9C628BDE-1587-4170-96B8-6FB1D4F511D3}"/>
              </a:ext>
            </a:extLst>
          </p:cNvPr>
          <p:cNvSpPr txBox="1"/>
          <p:nvPr/>
        </p:nvSpPr>
        <p:spPr>
          <a:xfrm>
            <a:off x="1350076" y="2277364"/>
            <a:ext cx="815976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Voi em nhận được những câu trả lời như thế nào?</a:t>
            </a:r>
          </a:p>
        </p:txBody>
      </p:sp>
      <p:pic>
        <p:nvPicPr>
          <p:cNvPr id="11" name="Picture 10">
            <a:extLst>
              <a:ext uri="{FF2B5EF4-FFF2-40B4-BE49-F238E27FC236}">
                <a16:creationId xmlns:a16="http://schemas.microsoft.com/office/drawing/2014/main" id="{BC059D91-26A3-4B23-ABBA-0630778B021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66076" y="3171791"/>
            <a:ext cx="1196206" cy="1228748"/>
          </a:xfrm>
          <a:prstGeom prst="ellipse">
            <a:avLst/>
          </a:prstGeom>
          <a:ln w="19050">
            <a:solidFill>
              <a:srgbClr val="0070C0"/>
            </a:solidFill>
          </a:ln>
        </p:spPr>
      </p:pic>
      <p:sp>
        <p:nvSpPr>
          <p:cNvPr id="12" name="TextBox 11">
            <a:extLst>
              <a:ext uri="{FF2B5EF4-FFF2-40B4-BE49-F238E27FC236}">
                <a16:creationId xmlns:a16="http://schemas.microsoft.com/office/drawing/2014/main" id="{51072635-2C3A-443E-8825-FA03BA429661}"/>
              </a:ext>
            </a:extLst>
          </p:cNvPr>
          <p:cNvSpPr txBox="1"/>
          <p:nvPr/>
        </p:nvSpPr>
        <p:spPr>
          <a:xfrm>
            <a:off x="1888723" y="3135666"/>
            <a:ext cx="3513111"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 Voi anh nói:</a:t>
            </a:r>
          </a:p>
        </p:txBody>
      </p:sp>
      <p:sp>
        <p:nvSpPr>
          <p:cNvPr id="13" name="TextBox 12">
            <a:extLst>
              <a:ext uri="{FF2B5EF4-FFF2-40B4-BE49-F238E27FC236}">
                <a16:creationId xmlns:a16="http://schemas.microsoft.com/office/drawing/2014/main" id="{4AC3892A-0D94-4197-AE8C-C771F168A404}"/>
              </a:ext>
            </a:extLst>
          </p:cNvPr>
          <p:cNvSpPr txBox="1"/>
          <p:nvPr/>
        </p:nvSpPr>
        <p:spPr>
          <a:xfrm>
            <a:off x="5950804" y="3084965"/>
            <a:ext cx="3505987"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 Hươu nói:</a:t>
            </a:r>
          </a:p>
        </p:txBody>
      </p:sp>
      <p:pic>
        <p:nvPicPr>
          <p:cNvPr id="14" name="Picture 13">
            <a:extLst>
              <a:ext uri="{FF2B5EF4-FFF2-40B4-BE49-F238E27FC236}">
                <a16:creationId xmlns:a16="http://schemas.microsoft.com/office/drawing/2014/main" id="{3D73B916-CCC4-4DE5-86E2-C2D6367F102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231459" y="3232245"/>
            <a:ext cx="995789" cy="1228749"/>
          </a:xfrm>
          <a:prstGeom prst="ellipse">
            <a:avLst/>
          </a:prstGeom>
          <a:ln w="19050">
            <a:solidFill>
              <a:srgbClr val="0070C0"/>
            </a:solidFill>
          </a:ln>
        </p:spPr>
      </p:pic>
      <p:sp>
        <p:nvSpPr>
          <p:cNvPr id="15" name="TextBox 14">
            <a:extLst>
              <a:ext uri="{FF2B5EF4-FFF2-40B4-BE49-F238E27FC236}">
                <a16:creationId xmlns:a16="http://schemas.microsoft.com/office/drawing/2014/main" id="{5F62AFD7-A765-4991-8563-C17FC2BA12E7}"/>
              </a:ext>
            </a:extLst>
          </p:cNvPr>
          <p:cNvSpPr txBox="1"/>
          <p:nvPr/>
        </p:nvSpPr>
        <p:spPr>
          <a:xfrm>
            <a:off x="2590337" y="4350294"/>
            <a:ext cx="3513111"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c. Dê nói:</a:t>
            </a:r>
          </a:p>
        </p:txBody>
      </p:sp>
      <p:pic>
        <p:nvPicPr>
          <p:cNvPr id="16" name="Picture 15">
            <a:extLst>
              <a:ext uri="{FF2B5EF4-FFF2-40B4-BE49-F238E27FC236}">
                <a16:creationId xmlns:a16="http://schemas.microsoft.com/office/drawing/2014/main" id="{A8F22F60-75FD-4399-B60A-8F271B03F33E}"/>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2464512" y="4354588"/>
            <a:ext cx="997813" cy="1232868"/>
          </a:xfrm>
          <a:prstGeom prst="ellipse">
            <a:avLst/>
          </a:prstGeom>
          <a:ln w="19050">
            <a:solidFill>
              <a:srgbClr val="0070C0"/>
            </a:solidFill>
          </a:ln>
        </p:spPr>
      </p:pic>
      <p:sp>
        <p:nvSpPr>
          <p:cNvPr id="17" name="TextBox 16">
            <a:extLst>
              <a:ext uri="{FF2B5EF4-FFF2-40B4-BE49-F238E27FC236}">
                <a16:creationId xmlns:a16="http://schemas.microsoft.com/office/drawing/2014/main" id="{9F576177-D291-49C6-9479-697901A55FB7}"/>
              </a:ext>
            </a:extLst>
          </p:cNvPr>
          <p:cNvSpPr txBox="1"/>
          <p:nvPr/>
        </p:nvSpPr>
        <p:spPr>
          <a:xfrm>
            <a:off x="2211634" y="3572933"/>
            <a:ext cx="2955476" cy="657359"/>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 xinh lắm!”</a:t>
            </a:r>
          </a:p>
        </p:txBody>
      </p:sp>
      <p:sp>
        <p:nvSpPr>
          <p:cNvPr id="18" name="TextBox 17">
            <a:extLst>
              <a:ext uri="{FF2B5EF4-FFF2-40B4-BE49-F238E27FC236}">
                <a16:creationId xmlns:a16="http://schemas.microsoft.com/office/drawing/2014/main" id="{82A0A811-9B8D-4ECC-8D40-A35258DD1061}"/>
              </a:ext>
            </a:extLst>
          </p:cNvPr>
          <p:cNvSpPr txBox="1"/>
          <p:nvPr/>
        </p:nvSpPr>
        <p:spPr>
          <a:xfrm>
            <a:off x="6278625" y="3570492"/>
            <a:ext cx="4947300" cy="1070614"/>
          </a:xfrm>
          <a:prstGeom prst="rect">
            <a:avLst/>
          </a:prstGeom>
          <a:noFill/>
        </p:spPr>
        <p:txBody>
          <a:bodyPr wrap="square" rtlCol="0">
            <a:spAutoFit/>
          </a:bodyPr>
          <a:lstStyle/>
          <a:p>
            <a:pPr algn="just" defTabSz="1219170">
              <a:lnSpc>
                <a:spcPct val="12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“Chưa xinh lắm vì em không có đôi sừng giống anh.”</a:t>
            </a:r>
          </a:p>
        </p:txBody>
      </p:sp>
      <p:sp>
        <p:nvSpPr>
          <p:cNvPr id="19" name="TextBox 18">
            <a:extLst>
              <a:ext uri="{FF2B5EF4-FFF2-40B4-BE49-F238E27FC236}">
                <a16:creationId xmlns:a16="http://schemas.microsoft.com/office/drawing/2014/main" id="{4B8BCA86-5E20-467B-A012-09A065BBF048}"/>
              </a:ext>
            </a:extLst>
          </p:cNvPr>
          <p:cNvSpPr txBox="1"/>
          <p:nvPr/>
        </p:nvSpPr>
        <p:spPr>
          <a:xfrm>
            <a:off x="3490396" y="4890092"/>
            <a:ext cx="7313728" cy="657359"/>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“Không, vì cậu không có bộ râu giống tôi.”</a:t>
            </a:r>
          </a:p>
        </p:txBody>
      </p:sp>
    </p:spTree>
    <p:extLst>
      <p:ext uri="{BB962C8B-B14F-4D97-AF65-F5344CB8AC3E}">
        <p14:creationId xmlns:p14="http://schemas.microsoft.com/office/powerpoint/2010/main" val="28304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5"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B719070F-86E8-4D9C-853E-C9D80B6EFA48}"/>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08197" y="290004"/>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B2740F3-EEAA-44BF-9160-36C91277BD7E}"/>
              </a:ext>
            </a:extLst>
          </p:cNvPr>
          <p:cNvSpPr txBox="1"/>
          <p:nvPr/>
        </p:nvSpPr>
        <p:spPr>
          <a:xfrm>
            <a:off x="2036192" y="362195"/>
            <a:ext cx="6943917" cy="830997"/>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hươu và dê nói, voi em đã làm gì cho mình xinh hơn?</a:t>
            </a:r>
          </a:p>
        </p:txBody>
      </p:sp>
      <p:pic>
        <p:nvPicPr>
          <p:cNvPr id="22" name="Picture 21">
            <a:extLst>
              <a:ext uri="{FF2B5EF4-FFF2-40B4-BE49-F238E27FC236}">
                <a16:creationId xmlns:a16="http://schemas.microsoft.com/office/drawing/2014/main" id="{FFEC0E0E-0030-4047-A570-0501EDB232A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709270" y="1400574"/>
            <a:ext cx="1676400" cy="1917700"/>
          </a:xfrm>
          <a:prstGeom prst="rect">
            <a:avLst/>
          </a:prstGeom>
          <a:ln w="19050">
            <a:solidFill>
              <a:srgbClr val="0070C0"/>
            </a:solidFill>
          </a:ln>
        </p:spPr>
      </p:pic>
      <p:sp>
        <p:nvSpPr>
          <p:cNvPr id="23" name="TextBox 22">
            <a:extLst>
              <a:ext uri="{FF2B5EF4-FFF2-40B4-BE49-F238E27FC236}">
                <a16:creationId xmlns:a16="http://schemas.microsoft.com/office/drawing/2014/main" id="{5E15BA8D-2FA2-4960-AC7B-D23AF3697926}"/>
              </a:ext>
            </a:extLst>
          </p:cNvPr>
          <p:cNvSpPr txBox="1"/>
          <p:nvPr/>
        </p:nvSpPr>
        <p:spPr>
          <a:xfrm>
            <a:off x="594804" y="1291598"/>
            <a:ext cx="3000651" cy="2232727"/>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hươu nói, voi em đã nhặt vài cành cây khô rồi gài lên đầu.</a:t>
            </a:r>
          </a:p>
        </p:txBody>
      </p:sp>
      <p:sp>
        <p:nvSpPr>
          <p:cNvPr id="24" name="TextBox 23">
            <a:extLst>
              <a:ext uri="{FF2B5EF4-FFF2-40B4-BE49-F238E27FC236}">
                <a16:creationId xmlns:a16="http://schemas.microsoft.com/office/drawing/2014/main" id="{B61ED5EB-B528-4DD3-99B4-B91152A88EA3}"/>
              </a:ext>
            </a:extLst>
          </p:cNvPr>
          <p:cNvSpPr txBox="1"/>
          <p:nvPr/>
        </p:nvSpPr>
        <p:spPr>
          <a:xfrm>
            <a:off x="5432365" y="1520059"/>
            <a:ext cx="3799018"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dê nói, voi em đã nhổ một khóm cỏ dại bên đường và gắn vào cằm.</a:t>
            </a:r>
          </a:p>
        </p:txBody>
      </p:sp>
      <p:pic>
        <p:nvPicPr>
          <p:cNvPr id="25" name="Picture 24">
            <a:extLst>
              <a:ext uri="{FF2B5EF4-FFF2-40B4-BE49-F238E27FC236}">
                <a16:creationId xmlns:a16="http://schemas.microsoft.com/office/drawing/2014/main" id="{51653EEB-DFFD-4A21-9E29-BDE88FAA1252}"/>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9278079" y="1449111"/>
            <a:ext cx="1728227" cy="1917700"/>
          </a:xfrm>
          <a:prstGeom prst="rect">
            <a:avLst/>
          </a:prstGeom>
          <a:ln w="19050">
            <a:solidFill>
              <a:srgbClr val="0070C0"/>
            </a:solidFill>
          </a:ln>
        </p:spPr>
      </p:pic>
      <p:pic>
        <p:nvPicPr>
          <p:cNvPr id="26" name="Picture 2">
            <a:extLst>
              <a:ext uri="{FF2B5EF4-FFF2-40B4-BE49-F238E27FC236}">
                <a16:creationId xmlns:a16="http://schemas.microsoft.com/office/drawing/2014/main" id="{CB698662-12DF-4E75-953F-F2E9A4C638D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380132" y="3489739"/>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29FC3EA-525F-4547-A0EC-FCB55CBCAFD3}"/>
              </a:ext>
            </a:extLst>
          </p:cNvPr>
          <p:cNvSpPr txBox="1"/>
          <p:nvPr/>
        </p:nvSpPr>
        <p:spPr>
          <a:xfrm>
            <a:off x="2036192" y="3629494"/>
            <a:ext cx="6943917" cy="461665"/>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Trước sự thay đổi của voi em, voi anh đã nói gì?</a:t>
            </a:r>
          </a:p>
        </p:txBody>
      </p:sp>
      <p:pic>
        <p:nvPicPr>
          <p:cNvPr id="28" name="Picture 27">
            <a:extLst>
              <a:ext uri="{FF2B5EF4-FFF2-40B4-BE49-F238E27FC236}">
                <a16:creationId xmlns:a16="http://schemas.microsoft.com/office/drawing/2014/main" id="{F30E88E6-1A1E-4EBF-B691-5F47AD649F6B}"/>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1888528" y="4181775"/>
            <a:ext cx="2913061" cy="1871304"/>
          </a:xfrm>
          <a:prstGeom prst="rect">
            <a:avLst/>
          </a:prstGeom>
          <a:ln w="19050">
            <a:solidFill>
              <a:srgbClr val="0070C0"/>
            </a:solidFill>
          </a:ln>
        </p:spPr>
      </p:pic>
      <p:sp>
        <p:nvSpPr>
          <p:cNvPr id="29" name="TextBox 28">
            <a:extLst>
              <a:ext uri="{FF2B5EF4-FFF2-40B4-BE49-F238E27FC236}">
                <a16:creationId xmlns:a16="http://schemas.microsoft.com/office/drawing/2014/main" id="{95555A7E-A7EE-4882-A6E9-0EE6FA6E775F}"/>
              </a:ext>
            </a:extLst>
          </p:cNvPr>
          <p:cNvSpPr txBox="1"/>
          <p:nvPr/>
        </p:nvSpPr>
        <p:spPr>
          <a:xfrm>
            <a:off x="4878172" y="4359961"/>
            <a:ext cx="5934830"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Trước sự thay đổi của voi em, voi anh đã nói: “Trời ơi, sao em lại thêm sừng và râu thế này? Xấu lắm!”</a:t>
            </a:r>
          </a:p>
        </p:txBody>
      </p:sp>
    </p:spTree>
    <p:extLst>
      <p:ext uri="{BB962C8B-B14F-4D97-AF65-F5344CB8AC3E}">
        <p14:creationId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500"/>
                            </p:stCondLst>
                            <p:childTnLst>
                              <p:par>
                                <p:cTn id="29" presetID="1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ppt_x</p:attrName>
                                        </p:attrNameLst>
                                      </p:cBhvr>
                                      <p:tavLst>
                                        <p:tav tm="0">
                                          <p:val>
                                            <p:strVal val="#ppt_x-#ppt_w*1.125000"/>
                                          </p:val>
                                        </p:tav>
                                        <p:tav tm="100000">
                                          <p:val>
                                            <p:strVal val="#ppt_x"/>
                                          </p:val>
                                        </p:tav>
                                      </p:tavLst>
                                    </p:anim>
                                    <p:animEffect transition="in" filter="wipe(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B64AB18-8E89-4BDA-9EBD-AF02CEAC242F}"/>
              </a:ext>
            </a:extLst>
          </p:cNvPr>
          <p:cNvSpPr txBox="1"/>
          <p:nvPr/>
        </p:nvSpPr>
        <p:spPr>
          <a:xfrm>
            <a:off x="853374" y="1032074"/>
            <a:ext cx="10120544"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Cuối cùng, voi em đã làm theo lời khuyên của voi anh. Sau khi bỏ sừng và râu đi, voi em thấy mình xinh đẹp hẳn lên.</a:t>
            </a:r>
          </a:p>
        </p:txBody>
      </p:sp>
      <p:sp>
        <p:nvSpPr>
          <p:cNvPr id="13" name="TextBox 12">
            <a:extLst>
              <a:ext uri="{FF2B5EF4-FFF2-40B4-BE49-F238E27FC236}">
                <a16:creationId xmlns:a16="http://schemas.microsoft.com/office/drawing/2014/main" id="{7B508064-AD99-450D-86AE-8B2FE1BA55D4}"/>
              </a:ext>
            </a:extLst>
          </p:cNvPr>
          <p:cNvSpPr txBox="1"/>
          <p:nvPr/>
        </p:nvSpPr>
        <p:spPr>
          <a:xfrm>
            <a:off x="807868" y="421458"/>
            <a:ext cx="10851472" cy="610616"/>
          </a:xfrm>
          <a:prstGeom prst="rect">
            <a:avLst/>
          </a:prstGeom>
          <a:noFill/>
        </p:spPr>
        <p:txBody>
          <a:bodyPr wrap="square" rtlCol="0">
            <a:spAutoFit/>
          </a:bodyPr>
          <a:lstStyle/>
          <a:p>
            <a:pPr algn="just" defTabSz="1219170">
              <a:lnSpc>
                <a:spcPct val="150000"/>
              </a:lnSpc>
              <a:buClr>
                <a:srgbClr val="000000"/>
              </a:buClr>
            </a:pPr>
            <a:r>
              <a:rPr lang="vi-VN" sz="26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3.</a:t>
            </a:r>
            <a:r>
              <a:rPr lang="vi-VN" sz="2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Cuối cùng, voi em đã làm theo lời khuyên của ai? Kết quả như thế nào?</a:t>
            </a:r>
          </a:p>
        </p:txBody>
      </p:sp>
      <p:sp>
        <p:nvSpPr>
          <p:cNvPr id="14" name="TextBox 13">
            <a:extLst>
              <a:ext uri="{FF2B5EF4-FFF2-40B4-BE49-F238E27FC236}">
                <a16:creationId xmlns:a16="http://schemas.microsoft.com/office/drawing/2014/main" id="{5D1FB388-6C0E-4E78-99E3-4021419FEB13}"/>
              </a:ext>
            </a:extLst>
          </p:cNvPr>
          <p:cNvSpPr txBox="1"/>
          <p:nvPr/>
        </p:nvSpPr>
        <p:spPr>
          <a:xfrm>
            <a:off x="853374" y="2283978"/>
            <a:ext cx="783022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4.</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Em học được điều gì từ câu chuyện của voi em?</a:t>
            </a:r>
          </a:p>
        </p:txBody>
      </p:sp>
      <p:pic>
        <p:nvPicPr>
          <p:cNvPr id="15" name="Picture 14">
            <a:extLst>
              <a:ext uri="{FF2B5EF4-FFF2-40B4-BE49-F238E27FC236}">
                <a16:creationId xmlns:a16="http://schemas.microsoft.com/office/drawing/2014/main" id="{E5847B59-B603-439F-A350-B59A96C4C39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154400" y="4003296"/>
            <a:ext cx="5883200" cy="2305497"/>
          </a:xfrm>
          <a:prstGeom prst="rect">
            <a:avLst/>
          </a:prstGeom>
        </p:spPr>
      </p:pic>
      <p:grpSp>
        <p:nvGrpSpPr>
          <p:cNvPr id="16" name="Group 15">
            <a:extLst>
              <a:ext uri="{FF2B5EF4-FFF2-40B4-BE49-F238E27FC236}">
                <a16:creationId xmlns:a16="http://schemas.microsoft.com/office/drawing/2014/main" id="{9DD57E1F-CCD4-414F-8985-728D3349A54E}"/>
              </a:ext>
            </a:extLst>
          </p:cNvPr>
          <p:cNvGrpSpPr/>
          <p:nvPr/>
        </p:nvGrpSpPr>
        <p:grpSpPr>
          <a:xfrm>
            <a:off x="1580225" y="3177368"/>
            <a:ext cx="8724365" cy="1296830"/>
            <a:chOff x="1112530" y="2270452"/>
            <a:chExt cx="4151281" cy="732430"/>
          </a:xfrm>
        </p:grpSpPr>
        <p:sp>
          <p:nvSpPr>
            <p:cNvPr id="17" name="Rectangle: Rounded Corners 16">
              <a:extLst>
                <a:ext uri="{FF2B5EF4-FFF2-40B4-BE49-F238E27FC236}">
                  <a16:creationId xmlns:a16="http://schemas.microsoft.com/office/drawing/2014/main" id="{B86E00FE-9859-4306-8229-4FB68183EB21}"/>
                </a:ext>
              </a:extLst>
            </p:cNvPr>
            <p:cNvSpPr/>
            <p:nvPr/>
          </p:nvSpPr>
          <p:spPr>
            <a:xfrm>
              <a:off x="1112530" y="2270452"/>
              <a:ext cx="4151281" cy="602597"/>
            </a:xfrm>
            <a:prstGeom prst="roundRect">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TextBox 17">
              <a:extLst>
                <a:ext uri="{FF2B5EF4-FFF2-40B4-BE49-F238E27FC236}">
                  <a16:creationId xmlns:a16="http://schemas.microsoft.com/office/drawing/2014/main" id="{B9BD132B-416C-4045-A384-BB6C9DC966F0}"/>
                </a:ext>
              </a:extLst>
            </p:cNvPr>
            <p:cNvSpPr txBox="1"/>
            <p:nvPr/>
          </p:nvSpPr>
          <p:spPr>
            <a:xfrm>
              <a:off x="1155837" y="2287302"/>
              <a:ext cx="4037297" cy="715580"/>
            </a:xfrm>
            <a:prstGeom prst="rect">
              <a:avLst/>
            </a:prstGeom>
            <a:noFill/>
          </p:spPr>
          <p:txBody>
            <a:bodyPr wrap="square" rtlCol="0">
              <a:spAutoFit/>
            </a:bodyPr>
            <a:lstStyle/>
            <a:p>
              <a:pPr algn="ctr" defTabSz="1219170">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Mình chỉ xinh đẹp khi là chính mình. Hãy tự tin vào </a:t>
              </a:r>
              <a:endParaRPr lang="en-US"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a:p>
              <a:pPr algn="ctr" defTabSz="1219170">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vẻ đẹp của bản thân.</a:t>
              </a:r>
              <a:endPar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26580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B665C216-8385-4AE1-A602-F00AA5D1EE7A}"/>
              </a:ext>
            </a:extLst>
          </p:cNvPr>
          <p:cNvGrpSpPr/>
          <p:nvPr/>
        </p:nvGrpSpPr>
        <p:grpSpPr>
          <a:xfrm>
            <a:off x="7208956" y="4785403"/>
            <a:ext cx="5139883"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lại</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toàn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368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Luyện</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tập</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7F37D5D-35BF-49CD-86D5-CDC438AFA01E}"/>
              </a:ext>
            </a:extLst>
          </p:cNvPr>
          <p:cNvSpPr txBox="1"/>
          <p:nvPr/>
        </p:nvSpPr>
        <p:spPr>
          <a:xfrm>
            <a:off x="2974019" y="1083708"/>
            <a:ext cx="7418688" cy="954107"/>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Những từ ngữ nào sau đây chỉ hoạt động của voi em?</a:t>
            </a:r>
          </a:p>
        </p:txBody>
      </p:sp>
      <p:sp>
        <p:nvSpPr>
          <p:cNvPr id="10" name="TextBox 9">
            <a:extLst>
              <a:ext uri="{FF2B5EF4-FFF2-40B4-BE49-F238E27FC236}">
                <a16:creationId xmlns:a16="http://schemas.microsoft.com/office/drawing/2014/main" id="{F025C304-8728-4087-8534-C586BEFCDE8C}"/>
              </a:ext>
            </a:extLst>
          </p:cNvPr>
          <p:cNvSpPr txBox="1"/>
          <p:nvPr/>
        </p:nvSpPr>
        <p:spPr>
          <a:xfrm>
            <a:off x="3774891" y="655065"/>
            <a:ext cx="7591660" cy="523220"/>
          </a:xfrm>
          <a:prstGeom prst="rect">
            <a:avLst/>
          </a:prstGeom>
          <a:noFill/>
        </p:spPr>
        <p:txBody>
          <a:bodyPr wrap="square" rtlCol="0">
            <a:spAutoFit/>
          </a:bodyPr>
          <a:lstStyle/>
          <a:p>
            <a:pPr defTabSz="1219170">
              <a:buClr>
                <a:srgbClr val="000000"/>
              </a:buClr>
            </a:pPr>
            <a:r>
              <a:rPr lang="vi-VN"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rPr>
              <a:t>LUYỆN TẬP</a:t>
            </a:r>
            <a:endParaRPr lang="en-US"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1" name="Picture 10">
            <a:extLst>
              <a:ext uri="{FF2B5EF4-FFF2-40B4-BE49-F238E27FC236}">
                <a16:creationId xmlns:a16="http://schemas.microsoft.com/office/drawing/2014/main" id="{13270545-BD6C-4957-85C7-024AB7CF00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9203" y="649653"/>
            <a:ext cx="1776835" cy="1777579"/>
          </a:xfrm>
          <a:prstGeom prst="ellipse">
            <a:avLst/>
          </a:prstGeom>
          <a:ln w="19050">
            <a:noFill/>
          </a:ln>
        </p:spPr>
      </p:pic>
      <p:pic>
        <p:nvPicPr>
          <p:cNvPr id="19" name="Picture 18">
            <a:extLst>
              <a:ext uri="{FF2B5EF4-FFF2-40B4-BE49-F238E27FC236}">
                <a16:creationId xmlns:a16="http://schemas.microsoft.com/office/drawing/2014/main" id="{6789D6B9-CFD4-4382-AFF0-8019CC72EF77}"/>
              </a:ext>
            </a:extLst>
          </p:cNvPr>
          <p:cNvPicPr>
            <a:picLocks noChangeAspect="1"/>
          </p:cNvPicPr>
          <p:nvPr/>
        </p:nvPicPr>
        <p:blipFill>
          <a:blip r:embed="rId5">
            <a:clrChange>
              <a:clrFrom>
                <a:srgbClr val="FEFFFF"/>
              </a:clrFrom>
              <a:clrTo>
                <a:srgbClr val="FE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982367" y="2633003"/>
            <a:ext cx="8330035" cy="768927"/>
          </a:xfrm>
          <a:prstGeom prst="rect">
            <a:avLst/>
          </a:prstGeom>
        </p:spPr>
      </p:pic>
      <p:sp>
        <p:nvSpPr>
          <p:cNvPr id="20" name="Oval 19">
            <a:extLst>
              <a:ext uri="{FF2B5EF4-FFF2-40B4-BE49-F238E27FC236}">
                <a16:creationId xmlns:a16="http://schemas.microsoft.com/office/drawing/2014/main" id="{03D0585A-E19F-49CB-BF32-A980B2A259F0}"/>
              </a:ext>
            </a:extLst>
          </p:cNvPr>
          <p:cNvSpPr/>
          <p:nvPr/>
        </p:nvSpPr>
        <p:spPr>
          <a:xfrm>
            <a:off x="1982366" y="2562299"/>
            <a:ext cx="1891135"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Oval 20">
            <a:extLst>
              <a:ext uri="{FF2B5EF4-FFF2-40B4-BE49-F238E27FC236}">
                <a16:creationId xmlns:a16="http://schemas.microsoft.com/office/drawing/2014/main" id="{E10C8397-8644-4754-A7FF-947AD315844F}"/>
              </a:ext>
            </a:extLst>
          </p:cNvPr>
          <p:cNvSpPr/>
          <p:nvPr/>
        </p:nvSpPr>
        <p:spPr>
          <a:xfrm>
            <a:off x="4076699" y="2562299"/>
            <a:ext cx="2019301"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Oval 21">
            <a:extLst>
              <a:ext uri="{FF2B5EF4-FFF2-40B4-BE49-F238E27FC236}">
                <a16:creationId xmlns:a16="http://schemas.microsoft.com/office/drawing/2014/main" id="{3A030ED4-B972-46FB-8158-A57573578A94}"/>
              </a:ext>
            </a:extLst>
          </p:cNvPr>
          <p:cNvSpPr/>
          <p:nvPr/>
        </p:nvSpPr>
        <p:spPr>
          <a:xfrm>
            <a:off x="7435773" y="2527300"/>
            <a:ext cx="1765459" cy="913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DDEAA640-6580-4CF0-9722-DBEBE7A649C5}"/>
              </a:ext>
            </a:extLst>
          </p:cNvPr>
          <p:cNvSpPr txBox="1"/>
          <p:nvPr/>
        </p:nvSpPr>
        <p:spPr>
          <a:xfrm>
            <a:off x="949910" y="3497325"/>
            <a:ext cx="9743045" cy="523220"/>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Nếu là voi anh, em sẽ nói gì sau khi voi em bỏ sừng và râu?</a:t>
            </a:r>
          </a:p>
        </p:txBody>
      </p:sp>
      <p:pic>
        <p:nvPicPr>
          <p:cNvPr id="24" name="Picture 23">
            <a:extLst>
              <a:ext uri="{FF2B5EF4-FFF2-40B4-BE49-F238E27FC236}">
                <a16:creationId xmlns:a16="http://schemas.microsoft.com/office/drawing/2014/main" id="{95F8FE40-0BED-4EDF-87FA-F79737BEED0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flipH="1">
            <a:off x="1889814" y="4077207"/>
            <a:ext cx="1760757" cy="2168268"/>
          </a:xfrm>
          <a:prstGeom prst="ellipse">
            <a:avLst/>
          </a:prstGeom>
          <a:ln w="19050">
            <a:solidFill>
              <a:srgbClr val="0070C0"/>
            </a:solidFill>
          </a:ln>
        </p:spPr>
      </p:pic>
      <p:sp>
        <p:nvSpPr>
          <p:cNvPr id="25" name="TextBox 24">
            <a:extLst>
              <a:ext uri="{FF2B5EF4-FFF2-40B4-BE49-F238E27FC236}">
                <a16:creationId xmlns:a16="http://schemas.microsoft.com/office/drawing/2014/main" id="{B4524BC9-045F-4473-93FF-6DAEF680545F}"/>
              </a:ext>
            </a:extLst>
          </p:cNvPr>
          <p:cNvSpPr txBox="1"/>
          <p:nvPr/>
        </p:nvSpPr>
        <p:spPr>
          <a:xfrm>
            <a:off x="4015839" y="4115940"/>
            <a:ext cx="6099436"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 xinh lắm! Hãy luôn tự tin vào chính mình nhé!</a:t>
            </a:r>
          </a:p>
        </p:txBody>
      </p:sp>
    </p:spTree>
    <p:extLst>
      <p:ext uri="{BB962C8B-B14F-4D97-AF65-F5344CB8AC3E}">
        <p14:creationId xmlns:p14="http://schemas.microsoft.com/office/powerpoint/2010/main" val="37297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animBg="1"/>
      <p:bldP spid="22" grpId="0" animBg="1"/>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23155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644</Words>
  <Application>Microsoft Office PowerPoint</Application>
  <PresentationFormat>Widescreen</PresentationFormat>
  <Paragraphs>56</Paragraphs>
  <Slides>9</Slides>
  <Notes>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9</vt:i4>
      </vt:variant>
    </vt:vector>
  </HeadingPairs>
  <TitlesOfParts>
    <vt:vector size="26" baseType="lpstr">
      <vt:lpstr>宋体</vt:lpstr>
      <vt:lpstr>Arial</vt:lpstr>
      <vt:lpstr>Arial-Rounded</vt:lpstr>
      <vt:lpstr>Calibri</vt:lpstr>
      <vt:lpstr>等线</vt:lpstr>
      <vt:lpstr>等线</vt:lpstr>
      <vt:lpstr>等线 Light</vt:lpstr>
      <vt:lpstr>Times New Roman</vt:lpstr>
      <vt:lpstr>UTM Avo</vt:lpstr>
      <vt:lpstr>Wingdings</vt:lpstr>
      <vt:lpstr>思源黑体 CN Regular</vt:lpstr>
      <vt:lpstr>Office 主题​​</vt:lpstr>
      <vt:lpstr>1_Office 主题​​</vt:lpstr>
      <vt:lpstr>Office 主题</vt:lpstr>
      <vt:lpstr>3_Office 主题</vt:lpstr>
      <vt:lpstr>4_Office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28</cp:revision>
  <dcterms:created xsi:type="dcterms:W3CDTF">2021-07-24T10:09:37Z</dcterms:created>
  <dcterms:modified xsi:type="dcterms:W3CDTF">2025-09-21T16:40:52Z</dcterms:modified>
</cp:coreProperties>
</file>