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6" r:id="rId3"/>
    <p:sldId id="293" r:id="rId4"/>
    <p:sldId id="294" r:id="rId5"/>
    <p:sldId id="295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15441"/>
    <a:srgbClr val="FFF685"/>
    <a:srgbClr val="F06858"/>
    <a:srgbClr val="9BBB59"/>
    <a:srgbClr val="F8B1A9"/>
    <a:srgbClr val="4BACC6"/>
    <a:srgbClr val="FFD653"/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8125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65:</a:t>
            </a:r>
          </a:p>
          <a:p>
            <a:pPr algn="ctr"/>
            <a:r>
              <a:rPr lang="en-US" sz="6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BIỂU ĐỒ TRANH</a:t>
            </a:r>
            <a:endParaRPr lang="en-US" sz="6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011678" y="2425271"/>
            <a:ext cx="8000207" cy="19759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</a:t>
            </a:r>
            <a:r>
              <a:rPr kumimoji="0" lang="en-US" sz="8000" b="1" i="0" u="none" strike="noStrike" kern="1200" cap="none" spc="0" normalizeH="0" noProof="0" smtClean="0">
                <a:ln>
                  <a:solidFill>
                    <a:srgbClr val="F79646">
                      <a:lumMod val="50000"/>
                    </a:srgbClr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 TẬP</a:t>
            </a:r>
          </a:p>
          <a:p>
            <a:pPr lvl="0" algn="ctr">
              <a:lnSpc>
                <a:spcPct val="120000"/>
              </a:lnSpc>
              <a:defRPr/>
            </a:pPr>
            <a:endParaRPr lang="en-US" sz="1200" b="1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latin typeface="UTM Cookies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smtClean="0">
              <a:ln>
                <a:solidFill>
                  <a:srgbClr val="F79646">
                    <a:lumMod val="50000"/>
                  </a:srgbClr>
                </a:solidFill>
              </a:ln>
              <a:solidFill>
                <a:srgbClr val="00B05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D9A25732-3FE0-E74A-8507-85B02CEA8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4528" y="267230"/>
            <a:ext cx="2691766" cy="103867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4315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91953"/>
            <a:ext cx="3653598" cy="570588"/>
            <a:chOff x="1183343" y="1464304"/>
            <a:chExt cx="36535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30356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Cho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110744"/>
              </p:ext>
            </p:extLst>
          </p:nvPr>
        </p:nvGraphicFramePr>
        <p:xfrm>
          <a:off x="6058211" y="412042"/>
          <a:ext cx="5168652" cy="5928599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2288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72288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4680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46054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Búp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bê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Gấu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Sóc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bông</a:t>
                      </a:r>
                      <a:endParaRPr lang="en-US" sz="24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9905936" y="656406"/>
            <a:ext cx="914528" cy="5147494"/>
            <a:chOff x="9905936" y="656406"/>
            <a:chExt cx="914528" cy="5147494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5010150"/>
              <a:ext cx="914528" cy="793750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4138022"/>
              <a:ext cx="914528" cy="793750"/>
            </a:xfrm>
            <a:prstGeom prst="rect">
              <a:avLst/>
            </a:prstGeom>
          </p:spPr>
        </p:pic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3272790"/>
              <a:ext cx="914528" cy="793750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2400662"/>
              <a:ext cx="914528" cy="793750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1528534"/>
              <a:ext cx="914528" cy="793750"/>
            </a:xfrm>
            <a:prstGeom prst="rect">
              <a:avLst/>
            </a:prstGeom>
          </p:spPr>
        </p:pic>
        <p:pic>
          <p:nvPicPr>
            <p:cNvPr id="16" name="Picture 15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509" b="6469"/>
            <a:stretch/>
          </p:blipFill>
          <p:spPr>
            <a:xfrm>
              <a:off x="9905936" y="656406"/>
              <a:ext cx="914528" cy="79375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545134" y="638885"/>
            <a:ext cx="790685" cy="5182535"/>
            <a:chOff x="6545134" y="638885"/>
            <a:chExt cx="790685" cy="5182535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992629"/>
              <a:ext cx="790685" cy="828791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4102981"/>
              <a:ext cx="790685" cy="828791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3255269"/>
              <a:ext cx="790685" cy="828791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2383141"/>
              <a:ext cx="790685" cy="828791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1511013"/>
              <a:ext cx="790685" cy="828791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5134" y="638885"/>
              <a:ext cx="790685" cy="82879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8294792" y="2400662"/>
            <a:ext cx="733527" cy="3420758"/>
            <a:chOff x="8294792" y="2400662"/>
            <a:chExt cx="733527" cy="3420758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501168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413802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32643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4792" y="2400662"/>
              <a:ext cx="733527" cy="809738"/>
            </a:xfrm>
            <a:prstGeom prst="roundRect">
              <a:avLst>
                <a:gd name="adj" fmla="val 35279"/>
              </a:avLst>
            </a:prstGeom>
          </p:spPr>
        </p:pic>
      </p:grpSp>
      <p:sp>
        <p:nvSpPr>
          <p:cNvPr id="30" name="Rounded Rectangle 29"/>
          <p:cNvSpPr/>
          <p:nvPr/>
        </p:nvSpPr>
        <p:spPr>
          <a:xfrm>
            <a:off x="1216318" y="2048359"/>
            <a:ext cx="705394" cy="48332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27934" y="2040382"/>
            <a:ext cx="6689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2800" dirty="0" err="1" smtClean="0"/>
              <a:t>Số</a:t>
            </a:r>
            <a:r>
              <a:rPr lang="en-US" sz="2800" dirty="0" smtClean="0"/>
              <a:t>  ?</a:t>
            </a:r>
          </a:p>
        </p:txBody>
      </p:sp>
      <p:pic>
        <p:nvPicPr>
          <p:cNvPr id="32" name="Picture 31" descr="Screen Clipping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6037"/>
          <a:stretch/>
        </p:blipFill>
        <p:spPr>
          <a:xfrm>
            <a:off x="2615765" y="2063510"/>
            <a:ext cx="1554615" cy="1952898"/>
          </a:xfrm>
          <a:prstGeom prst="rect">
            <a:avLst/>
          </a:prstGeom>
        </p:spPr>
      </p:pic>
      <p:pic>
        <p:nvPicPr>
          <p:cNvPr id="35" name="Picture 34" descr="Screen Clipping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-650" r="-3503" b="650"/>
          <a:stretch/>
        </p:blipFill>
        <p:spPr>
          <a:xfrm>
            <a:off x="1216318" y="3904489"/>
            <a:ext cx="4554858" cy="2211321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778052" y="5524956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4</a:t>
            </a:r>
            <a:endParaRPr lang="en-US" sz="2800" b="1" dirty="0">
              <a:solidFill>
                <a:srgbClr val="F06858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84700" y="5524955"/>
            <a:ext cx="261920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rgbClr val="F06858"/>
                </a:solidFill>
              </a:rPr>
              <a:t>6</a:t>
            </a:r>
            <a:endParaRPr lang="en-US" sz="2800" b="1" dirty="0">
              <a:solidFill>
                <a:srgbClr val="F0685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4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1328453"/>
            <a:ext cx="5990398" cy="1001474"/>
            <a:chOff x="1183343" y="1464304"/>
            <a:chExt cx="59903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53724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B</a:t>
              </a:r>
              <a:r>
                <a:rPr lang="en-US" sz="2800" dirty="0" err="1" smtClean="0"/>
                <a:t>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thị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gà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ngỗng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số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vịt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</a:t>
              </a:r>
              <a:r>
                <a:rPr lang="en-US" sz="2800" err="1" smtClean="0"/>
                <a:t>trên</a:t>
              </a:r>
              <a:r>
                <a:rPr lang="en-US" sz="2800" smtClean="0"/>
                <a:t> </a:t>
              </a:r>
              <a:r>
                <a:rPr lang="en-US" sz="2800" smtClean="0"/>
                <a:t>sân: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2747596"/>
              </p:ext>
            </p:extLst>
          </p:nvPr>
        </p:nvGraphicFramePr>
        <p:xfrm>
          <a:off x="6578599" y="342901"/>
          <a:ext cx="4660962" cy="6038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553654">
                  <a:extLst>
                    <a:ext uri="{9D8B030D-6E8A-4147-A177-3AD203B41FA5}">
                      <a16:colId xmlns:a16="http://schemas.microsoft.com/office/drawing/2014/main" val="3272789016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3390251747"/>
                    </a:ext>
                  </a:extLst>
                </a:gridCol>
                <a:gridCol w="1553654">
                  <a:extLst>
                    <a:ext uri="{9D8B030D-6E8A-4147-A177-3AD203B41FA5}">
                      <a16:colId xmlns:a16="http://schemas.microsoft.com/office/drawing/2014/main" val="898359590"/>
                    </a:ext>
                  </a:extLst>
                </a:gridCol>
              </a:tblGrid>
              <a:tr h="511517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980505"/>
                  </a:ext>
                </a:extLst>
              </a:tr>
              <a:tr h="92305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</a:t>
                      </a:r>
                      <a:endParaRPr lang="en-US" sz="2400" dirty="0"/>
                    </a:p>
                  </a:txBody>
                  <a:tcPr>
                    <a:solidFill>
                      <a:srgbClr val="FFF6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152631"/>
                  </a:ext>
                </a:extLst>
              </a:tr>
            </a:tbl>
          </a:graphicData>
        </a:graphic>
      </p:graphicFrame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47" t="6759" r="71251" b="6580"/>
          <a:stretch/>
        </p:blipFill>
        <p:spPr>
          <a:xfrm>
            <a:off x="6650506" y="5483225"/>
            <a:ext cx="721286" cy="869950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104" l="35141" r="64425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922" t="244" r="35624" b="2595"/>
          <a:stretch/>
        </p:blipFill>
        <p:spPr>
          <a:xfrm>
            <a:off x="8244087" y="5514488"/>
            <a:ext cx="732724" cy="807424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286" b="89610" l="73753" r="98482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211" t="6759" r="1240" b="6580"/>
          <a:stretch/>
        </p:blipFill>
        <p:spPr>
          <a:xfrm>
            <a:off x="9742209" y="5451962"/>
            <a:ext cx="767790" cy="86995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7097152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97152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097152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097152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97152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097152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097152" y="1307014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97152" y="72879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8614224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8614224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614224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614224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614224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10171637" y="4800600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71637" y="4222376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171637" y="3624513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0171637" y="3046289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0171637" y="2483101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0171637" y="1904877"/>
            <a:ext cx="554132" cy="53788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443699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9064376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10633480" y="5725900"/>
            <a:ext cx="482600" cy="482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062828" y="2569235"/>
            <a:ext cx="5372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2800" smtClean="0"/>
              <a:t>Con vật nào nhiều nhất?</a:t>
            </a:r>
          </a:p>
          <a:p>
            <a:r>
              <a:rPr lang="en-US" sz="2800"/>
              <a:t> </a:t>
            </a:r>
            <a:r>
              <a:rPr lang="en-US" sz="2800" smtClean="0"/>
              <a:t>    Con vật nào ít nhất?</a:t>
            </a:r>
            <a:r>
              <a:rPr lang="en-US" sz="2800" smtClean="0"/>
              <a:t> </a:t>
            </a:r>
            <a:endParaRPr lang="en-US" sz="2800" dirty="0"/>
          </a:p>
        </p:txBody>
      </p:sp>
      <p:sp>
        <p:nvSpPr>
          <p:cNvPr id="41" name="Rounded Rectangle 40"/>
          <p:cNvSpPr/>
          <p:nvPr/>
        </p:nvSpPr>
        <p:spPr>
          <a:xfrm>
            <a:off x="6975566" y="627018"/>
            <a:ext cx="796834" cy="1908335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ounded Rectangle 41"/>
          <p:cNvSpPr/>
          <p:nvPr/>
        </p:nvSpPr>
        <p:spPr>
          <a:xfrm>
            <a:off x="10050286" y="1750423"/>
            <a:ext cx="796834" cy="784930"/>
          </a:xfrm>
          <a:prstGeom prst="roundRect">
            <a:avLst/>
          </a:prstGeom>
          <a:noFill/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1047262" y="4351141"/>
            <a:ext cx="53724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c) Số gà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err="1" smtClean="0"/>
              <a:t>hơn</a:t>
            </a:r>
            <a:r>
              <a:rPr lang="en-US" sz="2800" smtClean="0"/>
              <a:t> </a:t>
            </a:r>
            <a:r>
              <a:rPr lang="en-US" sz="2800" smtClean="0"/>
              <a:t>số ngỗng mấy </a:t>
            </a:r>
            <a:r>
              <a:rPr lang="en-US" sz="2800" dirty="0" smtClean="0"/>
              <a:t>con?</a:t>
            </a:r>
          </a:p>
          <a:p>
            <a:r>
              <a:rPr lang="en-US" sz="2800" smtClean="0"/>
              <a:t>Số ngỗng </a:t>
            </a:r>
            <a:r>
              <a:rPr lang="en-US" sz="2800" dirty="0" err="1"/>
              <a:t>ít</a:t>
            </a:r>
            <a:r>
              <a:rPr lang="en-US" sz="2800" dirty="0"/>
              <a:t> </a:t>
            </a:r>
            <a:r>
              <a:rPr lang="en-US" sz="2800" err="1"/>
              <a:t>hơn</a:t>
            </a:r>
            <a:r>
              <a:rPr lang="en-US" sz="2800"/>
              <a:t> </a:t>
            </a:r>
            <a:r>
              <a:rPr lang="en-US" sz="2800" smtClean="0"/>
              <a:t>số vịt mấy </a:t>
            </a:r>
            <a:r>
              <a:rPr lang="en-US" sz="2800" dirty="0" smtClean="0"/>
              <a:t>con? 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946879" y="3624513"/>
            <a:ext cx="5372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b) Mỗi loại có bao nhiêu con?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5562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uiExpand="1" build="p"/>
      <p:bldP spid="41" grpId="0" animBg="1"/>
      <p:bldP spid="41" grpId="1" animBg="1"/>
      <p:bldP spid="42" grpId="0" animBg="1"/>
      <p:bldP spid="42" grpId="1" animBg="1"/>
      <p:bldP spid="40" grpId="0" uiExpand="1" build="p"/>
      <p:bldP spid="4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40181" y="699820"/>
            <a:ext cx="6722281" cy="570588"/>
            <a:chOff x="1183343" y="1464304"/>
            <a:chExt cx="6722281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10432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Quan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sát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đồ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rồi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hỏi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418" y="1966446"/>
            <a:ext cx="7091508" cy="24640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49045" y="1426783"/>
            <a:ext cx="6857998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SỐ QUE TÍNH TRONG MỖI HỘP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27464" y="1567543"/>
            <a:ext cx="2762275" cy="2863000"/>
            <a:chOff x="927464" y="1567543"/>
            <a:chExt cx="2762275" cy="2863000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16" t="7244"/>
            <a:stretch/>
          </p:blipFill>
          <p:spPr>
            <a:xfrm>
              <a:off x="927464" y="2619102"/>
              <a:ext cx="1892346" cy="1811441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416797" y="1567543"/>
              <a:ext cx="2272942" cy="1051559"/>
              <a:chOff x="1416797" y="1567543"/>
              <a:chExt cx="2272942" cy="1051559"/>
            </a:xfrm>
          </p:grpSpPr>
          <p:sp>
            <p:nvSpPr>
              <p:cNvPr id="8" name="Oval Callout 7"/>
              <p:cNvSpPr/>
              <p:nvPr/>
            </p:nvSpPr>
            <p:spPr>
              <a:xfrm>
                <a:off x="1416797" y="1567543"/>
                <a:ext cx="2272942" cy="1051559"/>
              </a:xfrm>
              <a:prstGeom prst="wedgeEllipseCallout">
                <a:avLst>
                  <a:gd name="adj1" fmla="val -21478"/>
                  <a:gd name="adj2" fmla="val 62500"/>
                </a:avLst>
              </a:prstGeom>
              <a:solidFill>
                <a:schemeClr val="bg1"/>
              </a:solidFill>
              <a:ln w="28575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2400" dirty="0" err="1" smtClean="0">
                    <a:solidFill>
                      <a:schemeClr val="tx1"/>
                    </a:solidFill>
                  </a:rPr>
                  <a:t>Mỗi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gồm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10 que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tính</a:t>
                </a:r>
                <a:r>
                  <a:rPr lang="en-US" sz="2000" dirty="0" smtClean="0"/>
                  <a:t>.</a:t>
                </a:r>
                <a:endParaRPr lang="en-US" sz="2000" dirty="0"/>
              </a:p>
            </p:txBody>
          </p:sp>
          <p:pic>
            <p:nvPicPr>
              <p:cNvPr id="9" name="Picture 8" descr="Screen Clipping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1398" y="1610889"/>
                <a:ext cx="463552" cy="555117"/>
              </a:xfrm>
              <a:prstGeom prst="rect">
                <a:avLst/>
              </a:prstGeom>
            </p:spPr>
          </p:pic>
        </p:grpSp>
      </p:grpSp>
      <p:sp>
        <p:nvSpPr>
          <p:cNvPr id="13" name="Oval 12"/>
          <p:cNvSpPr/>
          <p:nvPr/>
        </p:nvSpPr>
        <p:spPr>
          <a:xfrm>
            <a:off x="10709926" y="2107950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40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709926" y="2893694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80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0709926" y="3679438"/>
            <a:ext cx="609600" cy="609600"/>
          </a:xfrm>
          <a:prstGeom prst="ellipse">
            <a:avLst/>
          </a:prstGeom>
          <a:solidFill>
            <a:schemeClr val="bg1"/>
          </a:solidFill>
          <a:ln w="57150" cmpd="dbl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60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7464" y="4789604"/>
            <a:ext cx="69907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err="1" smtClean="0"/>
              <a:t>nhất</a:t>
            </a:r>
            <a:r>
              <a:rPr lang="en-US" sz="2800" smtClean="0"/>
              <a:t>?</a:t>
            </a:r>
            <a:r>
              <a:rPr lang="en-US" sz="2800" smtClean="0">
                <a:solidFill>
                  <a:srgbClr val="00B0F0"/>
                </a:solidFill>
              </a:rPr>
              <a:t> 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que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err="1" smtClean="0"/>
              <a:t>nhất</a:t>
            </a:r>
            <a:r>
              <a:rPr lang="en-US" sz="2800" smtClean="0"/>
              <a:t>?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5884050" y="4789604"/>
            <a:ext cx="543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B0F0"/>
                </a:solidFill>
              </a:rPr>
              <a:t>-&gt; Hộp B có nhiều que tính nhất.</a:t>
            </a:r>
            <a:endParaRPr lang="en-US" sz="2800" dirty="0" smtClean="0">
              <a:solidFill>
                <a:srgbClr val="00B0F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B0F0"/>
                </a:solidFill>
              </a:rPr>
              <a:t>-&gt; </a:t>
            </a:r>
            <a:r>
              <a:rPr lang="en-US" sz="2800">
                <a:solidFill>
                  <a:srgbClr val="00B0F0"/>
                </a:solidFill>
              </a:rPr>
              <a:t>Hộp </a:t>
            </a:r>
            <a:r>
              <a:rPr lang="en-US" sz="2800" smtClean="0">
                <a:solidFill>
                  <a:srgbClr val="00B0F0"/>
                </a:solidFill>
              </a:rPr>
              <a:t>A có ít que tính nhất.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0653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4" grpId="0" animBg="1"/>
      <p:bldP spid="15" grpId="0" animBg="1"/>
      <p:bldP spid="16" grpId="0" uiExpand="1" build="p"/>
      <p:bldP spid="17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159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87</cp:revision>
  <dcterms:created xsi:type="dcterms:W3CDTF">2021-06-02T01:34:28Z</dcterms:created>
  <dcterms:modified xsi:type="dcterms:W3CDTF">2025-04-10T06:55:55Z</dcterms:modified>
</cp:coreProperties>
</file>