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689" r:id="rId4"/>
    <p:sldMasterId id="2147483700" r:id="rId5"/>
  </p:sldMasterIdLst>
  <p:notesMasterIdLst>
    <p:notesMasterId r:id="rId18"/>
  </p:notesMasterIdLst>
  <p:sldIdLst>
    <p:sldId id="283" r:id="rId6"/>
    <p:sldId id="286" r:id="rId7"/>
    <p:sldId id="2007577140" r:id="rId8"/>
    <p:sldId id="2007577139" r:id="rId9"/>
    <p:sldId id="382" r:id="rId10"/>
    <p:sldId id="2007577141" r:id="rId11"/>
    <p:sldId id="383" r:id="rId12"/>
    <p:sldId id="2007577142" r:id="rId13"/>
    <p:sldId id="304" r:id="rId14"/>
    <p:sldId id="305" r:id="rId15"/>
    <p:sldId id="297"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28BEF-9EA4-4B72-BB4F-3CE0FA98CFA0}"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0CC7-2EFF-494F-B6DD-C50EC4F4BA4F}" type="slidenum">
              <a:rPr lang="en-US" smtClean="0"/>
              <a:t>‹#›</a:t>
            </a:fld>
            <a:endParaRPr lang="en-US"/>
          </a:p>
        </p:txBody>
      </p:sp>
    </p:spTree>
    <p:extLst>
      <p:ext uri="{BB962C8B-B14F-4D97-AF65-F5344CB8AC3E}">
        <p14:creationId xmlns:p14="http://schemas.microsoft.com/office/powerpoint/2010/main" val="13538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7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92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6691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689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3925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6144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00676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294971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3368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51405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3531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300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2468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26166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792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2778692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1062577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363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686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455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8743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8476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13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04524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25812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6046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375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4546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41690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50148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2817272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56501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32108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75983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187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51517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26715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278409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221821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693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720167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48325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2025/3/9</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32378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626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783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89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226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125488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8650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3029506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Slide Number Placeholder 5">
            <a:extLst>
              <a:ext uri="{FF2B5EF4-FFF2-40B4-BE49-F238E27FC236}">
                <a16:creationId xmlns:a16="http://schemas.microsoft.com/office/drawing/2014/main" id="{8C22F03D-BA0B-4931-88C2-89039D37ED05}"/>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550820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Slide Number Placeholder 5">
            <a:extLst>
              <a:ext uri="{FF2B5EF4-FFF2-40B4-BE49-F238E27FC236}">
                <a16:creationId xmlns:a16="http://schemas.microsoft.com/office/drawing/2014/main" id="{88C4D264-9765-4D28-867D-94D15ECB589F}"/>
              </a:ext>
            </a:extLst>
          </p:cNvPr>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58276473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2025/3/9</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11976192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596" y="476172"/>
            <a:ext cx="8510611" cy="554528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957967" y="2013361"/>
            <a:ext cx="2983258" cy="2470902"/>
          </a:xfrm>
          <a:prstGeom prst="rect">
            <a:avLst/>
          </a:prstGeom>
        </p:spPr>
      </p:pic>
      <p:sp>
        <p:nvSpPr>
          <p:cNvPr id="5" name="Rectangle 4"/>
          <p:cNvSpPr/>
          <p:nvPr/>
        </p:nvSpPr>
        <p:spPr>
          <a:xfrm>
            <a:off x="4859080" y="2598683"/>
            <a:ext cx="3976576" cy="1885580"/>
          </a:xfrm>
          <a:prstGeom prst="rect">
            <a:avLst/>
          </a:prstGeom>
          <a:noFill/>
        </p:spPr>
        <p:txBody>
          <a:bodyPr wrap="none" lIns="68580" tIns="34290" rIns="68580" bIns="34290">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73306" y="-288804"/>
            <a:ext cx="12187767" cy="6849533"/>
          </a:xfrm>
          <a:prstGeom prst="rect">
            <a:avLst/>
          </a:prstGeom>
          <a:noFill/>
          <a:ln w="9525">
            <a:noFill/>
          </a:ln>
        </p:spPr>
      </p:pic>
      <p:sp>
        <p:nvSpPr>
          <p:cNvPr id="53252" name="Rectangle 4"/>
          <p:cNvSpPr/>
          <p:nvPr/>
        </p:nvSpPr>
        <p:spPr>
          <a:xfrm>
            <a:off x="3697817" y="843420"/>
            <a:ext cx="7112000" cy="1754326"/>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dụng</a:t>
            </a:r>
            <a:r>
              <a:rPr kumimoji="0" lang="en-US" sz="36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Cùng</a:t>
            </a:r>
            <a:r>
              <a:rPr kumimoji="0" lang="en-US" sz="3600" b="1" i="0" u="none" strike="noStrike" kern="1200" cap="none" spc="0" normalizeH="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thân nói về ích lợi của cây cối đối với đời sống con người.</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7" name="Rectangle 4">
            <a:extLst>
              <a:ext uri="{FF2B5EF4-FFF2-40B4-BE49-F238E27FC236}">
                <a16:creationId xmlns:a16="http://schemas.microsoft.com/office/drawing/2014/main" id="{7BB5A59D-4EFA-452A-A7F7-500FC3AA7ED5}"/>
              </a:ext>
            </a:extLst>
          </p:cNvPr>
          <p:cNvSpPr/>
          <p:nvPr/>
        </p:nvSpPr>
        <p:spPr>
          <a:xfrm>
            <a:off x="2131795" y="2894161"/>
            <a:ext cx="8488363" cy="193899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t>
            </a:r>
            <a:r>
              <a:rPr kumimoji="0" lang="vi-VN" sz="3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iết 2-3 câu về hạt giống nhỏ: có thể viết một hoạt động em thích nhất, một nơi em từng đến, cảm xúc, suy nghĩ của em, hiểu được tác dụng của cây cối với đời sống con người…</a:t>
            </a:r>
            <a:endPar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CE359F9-30B0-49A4-B154-49530B1E0A28}"/>
              </a:ext>
            </a:extLst>
          </p:cNvPr>
          <p:cNvPicPr>
            <a:picLocks noChangeAspect="1"/>
          </p:cNvPicPr>
          <p:nvPr/>
        </p:nvPicPr>
        <p:blipFill rotWithShape="1">
          <a:blip r:embed="rId3">
            <a:extLst>
              <a:ext uri="{28A0092B-C50C-407E-A947-70E740481C1C}">
                <a14:useLocalDpi xmlns:a14="http://schemas.microsoft.com/office/drawing/2010/main" val="0"/>
              </a:ext>
            </a:extLst>
          </a:blip>
          <a:srcRect t="61258"/>
          <a:stretch/>
        </p:blipFill>
        <p:spPr>
          <a:xfrm>
            <a:off x="0" y="4908430"/>
            <a:ext cx="12192000" cy="1949570"/>
          </a:xfrm>
          <a:prstGeom prst="rect">
            <a:avLst/>
          </a:prstGeom>
        </p:spPr>
      </p:pic>
      <p:pic>
        <p:nvPicPr>
          <p:cNvPr id="7" name="图片 6">
            <a:extLst>
              <a:ext uri="{FF2B5EF4-FFF2-40B4-BE49-F238E27FC236}">
                <a16:creationId xmlns:a16="http://schemas.microsoft.com/office/drawing/2014/main" id="{495DF5A9-5979-4193-ABD5-2DD4CAC632D5}"/>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9178506" y="1138992"/>
            <a:ext cx="2277373" cy="5719007"/>
          </a:xfrm>
          <a:prstGeom prst="rect">
            <a:avLst/>
          </a:prstGeom>
        </p:spPr>
      </p:pic>
      <p:pic>
        <p:nvPicPr>
          <p:cNvPr id="9" name="图片 8">
            <a:extLst>
              <a:ext uri="{FF2B5EF4-FFF2-40B4-BE49-F238E27FC236}">
                <a16:creationId xmlns:a16="http://schemas.microsoft.com/office/drawing/2014/main" id="{7E17B6B7-7D44-43A4-BD3C-3FE558A80931}"/>
              </a:ext>
            </a:extLst>
          </p:cNvPr>
          <p:cNvPicPr>
            <a:picLocks noChangeAspect="1"/>
          </p:cNvPicPr>
          <p:nvPr/>
        </p:nvPicPr>
        <p:blipFill rotWithShape="1">
          <a:blip r:embed="rId5">
            <a:extLst>
              <a:ext uri="{28A0092B-C50C-407E-A947-70E740481C1C}">
                <a14:useLocalDpi xmlns:a14="http://schemas.microsoft.com/office/drawing/2010/main" val="0"/>
              </a:ext>
            </a:extLst>
          </a:blip>
          <a:srcRect l="23420" t="85409"/>
          <a:stretch/>
        </p:blipFill>
        <p:spPr>
          <a:xfrm>
            <a:off x="2855342" y="5857336"/>
            <a:ext cx="9336657" cy="1000664"/>
          </a:xfrm>
          <a:prstGeom prst="rect">
            <a:avLst/>
          </a:prstGeom>
        </p:spPr>
      </p:pic>
      <p:pic>
        <p:nvPicPr>
          <p:cNvPr id="11" name="图片 10">
            <a:extLst>
              <a:ext uri="{FF2B5EF4-FFF2-40B4-BE49-F238E27FC236}">
                <a16:creationId xmlns:a16="http://schemas.microsoft.com/office/drawing/2014/main" id="{2A6B75A1-A068-4FB4-A7FD-2485C68508B8}"/>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897" r="72099" b="65660"/>
          <a:stretch/>
        </p:blipFill>
        <p:spPr>
          <a:xfrm>
            <a:off x="705619" y="252353"/>
            <a:ext cx="2541639" cy="1773277"/>
          </a:xfrm>
          <a:prstGeom prst="rect">
            <a:avLst/>
          </a:prstGeom>
        </p:spPr>
      </p:pic>
      <p:pic>
        <p:nvPicPr>
          <p:cNvPr id="12" name="图片 11">
            <a:extLst>
              <a:ext uri="{FF2B5EF4-FFF2-40B4-BE49-F238E27FC236}">
                <a16:creationId xmlns:a16="http://schemas.microsoft.com/office/drawing/2014/main" id="{998C697D-9A6E-4258-944F-CE0A557F7BB4}"/>
              </a:ext>
            </a:extLst>
          </p:cNvPr>
          <p:cNvPicPr>
            <a:picLocks noChangeAspect="1"/>
          </p:cNvPicPr>
          <p:nvPr/>
        </p:nvPicPr>
        <p:blipFill rotWithShape="1">
          <a:blip r:embed="rId6">
            <a:extLst>
              <a:ext uri="{28A0092B-C50C-407E-A947-70E740481C1C}">
                <a14:useLocalDpi xmlns:a14="http://schemas.microsoft.com/office/drawing/2010/main" val="0"/>
              </a:ext>
            </a:extLst>
          </a:blip>
          <a:srcRect l="68449" t="-1687" r="7007" b="71244"/>
          <a:stretch/>
        </p:blipFill>
        <p:spPr>
          <a:xfrm>
            <a:off x="8294312" y="-370630"/>
            <a:ext cx="2992390" cy="2087762"/>
          </a:xfrm>
          <a:prstGeom prst="rect">
            <a:avLst/>
          </a:prstGeom>
        </p:spPr>
      </p:pic>
      <p:sp>
        <p:nvSpPr>
          <p:cNvPr id="13" name="文本框 12">
            <a:extLst>
              <a:ext uri="{FF2B5EF4-FFF2-40B4-BE49-F238E27FC236}">
                <a16:creationId xmlns:a16="http://schemas.microsoft.com/office/drawing/2014/main" id="{7789C190-4E14-46AC-BAE8-6DE0AD48FAEF}"/>
              </a:ext>
            </a:extLst>
          </p:cNvPr>
          <p:cNvSpPr txBox="1"/>
          <p:nvPr/>
        </p:nvSpPr>
        <p:spPr>
          <a:xfrm>
            <a:off x="2213362" y="2266700"/>
            <a:ext cx="7183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Củng</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cố</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bài</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học</a:t>
            </a:r>
            <a:endParaRPr kumimoji="0" lang="zh-CN" altLang="en-US"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endParaRPr>
          </a:p>
        </p:txBody>
      </p:sp>
      <p:sp>
        <p:nvSpPr>
          <p:cNvPr id="8" name="Slide Number Placeholder 5">
            <a:extLst>
              <a:ext uri="{FF2B5EF4-FFF2-40B4-BE49-F238E27FC236}">
                <a16:creationId xmlns:a16="http://schemas.microsoft.com/office/drawing/2014/main" id="{1165B24F-9A92-4A40-8FD4-CFDBE02C784B}"/>
              </a:ext>
            </a:extLst>
          </p:cNvPr>
          <p:cNvSpPr txBox="1">
            <a:spLocks/>
          </p:cNvSpPr>
          <p:nvPr/>
        </p:nvSpPr>
        <p:spPr>
          <a:xfrm>
            <a:off x="8945592" y="6492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Design by: </a:t>
            </a:r>
            <a:r>
              <a:rPr lang="en-US" b="1" dirty="0" err="1">
                <a:latin typeface="Times New Roman" panose="02020603050405020304" pitchFamily="18" charset="0"/>
                <a:cs typeface="Times New Roman" panose="02020603050405020304" pitchFamily="18" charset="0"/>
              </a:rPr>
              <a: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78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80">
                                          <p:stCondLst>
                                            <p:cond delay="0"/>
                                          </p:stCondLst>
                                        </p:cTn>
                                        <p:tgtEl>
                                          <p:spTgt spid="13">
                                            <p:txEl>
                                              <p:pRg st="0" end="0"/>
                                            </p:txEl>
                                          </p:spTgt>
                                        </p:tgtEl>
                                      </p:cBhvr>
                                    </p:animEffect>
                                    <p:anim calcmode="lin" valueType="num">
                                      <p:cBhvr>
                                        <p:cTn id="2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xEl>
                                              <p:pRg st="0" end="0"/>
                                            </p:txEl>
                                          </p:spTgt>
                                        </p:tgtEl>
                                      </p:cBhvr>
                                      <p:to x="100000" y="60000"/>
                                    </p:animScale>
                                    <p:animScale>
                                      <p:cBhvr>
                                        <p:cTn id="28" dur="166" decel="50000">
                                          <p:stCondLst>
                                            <p:cond delay="676"/>
                                          </p:stCondLst>
                                        </p:cTn>
                                        <p:tgtEl>
                                          <p:spTgt spid="13">
                                            <p:txEl>
                                              <p:pRg st="0" end="0"/>
                                            </p:txEl>
                                          </p:spTgt>
                                        </p:tgtEl>
                                      </p:cBhvr>
                                      <p:to x="100000" y="100000"/>
                                    </p:animScale>
                                    <p:animScale>
                                      <p:cBhvr>
                                        <p:cTn id="29" dur="26">
                                          <p:stCondLst>
                                            <p:cond delay="1312"/>
                                          </p:stCondLst>
                                        </p:cTn>
                                        <p:tgtEl>
                                          <p:spTgt spid="13">
                                            <p:txEl>
                                              <p:pRg st="0" end="0"/>
                                            </p:txEl>
                                          </p:spTgt>
                                        </p:tgtEl>
                                      </p:cBhvr>
                                      <p:to x="100000" y="80000"/>
                                    </p:animScale>
                                    <p:animScale>
                                      <p:cBhvr>
                                        <p:cTn id="30" dur="166" decel="50000">
                                          <p:stCondLst>
                                            <p:cond delay="1338"/>
                                          </p:stCondLst>
                                        </p:cTn>
                                        <p:tgtEl>
                                          <p:spTgt spid="13">
                                            <p:txEl>
                                              <p:pRg st="0" end="0"/>
                                            </p:txEl>
                                          </p:spTgt>
                                        </p:tgtEl>
                                      </p:cBhvr>
                                      <p:to x="100000" y="100000"/>
                                    </p:animScale>
                                    <p:animScale>
                                      <p:cBhvr>
                                        <p:cTn id="31" dur="26">
                                          <p:stCondLst>
                                            <p:cond delay="1642"/>
                                          </p:stCondLst>
                                        </p:cTn>
                                        <p:tgtEl>
                                          <p:spTgt spid="13">
                                            <p:txEl>
                                              <p:pRg st="0" end="0"/>
                                            </p:txEl>
                                          </p:spTgt>
                                        </p:tgtEl>
                                      </p:cBhvr>
                                      <p:to x="100000" y="90000"/>
                                    </p:animScale>
                                    <p:animScale>
                                      <p:cBhvr>
                                        <p:cTn id="32" dur="166" decel="50000">
                                          <p:stCondLst>
                                            <p:cond delay="1668"/>
                                          </p:stCondLst>
                                        </p:cTn>
                                        <p:tgtEl>
                                          <p:spTgt spid="13">
                                            <p:txEl>
                                              <p:pRg st="0" end="0"/>
                                            </p:txEl>
                                          </p:spTgt>
                                        </p:tgtEl>
                                      </p:cBhvr>
                                      <p:to x="100000" y="100000"/>
                                    </p:animScale>
                                    <p:animScale>
                                      <p:cBhvr>
                                        <p:cTn id="33" dur="26">
                                          <p:stCondLst>
                                            <p:cond delay="1808"/>
                                          </p:stCondLst>
                                        </p:cTn>
                                        <p:tgtEl>
                                          <p:spTgt spid="13">
                                            <p:txEl>
                                              <p:pRg st="0" end="0"/>
                                            </p:txEl>
                                          </p:spTgt>
                                        </p:tgtEl>
                                      </p:cBhvr>
                                      <p:to x="100000" y="95000"/>
                                    </p:animScale>
                                    <p:animScale>
                                      <p:cBhvr>
                                        <p:cTn id="34"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16F13A-6669-4783-8568-4A1A8342D725}"/>
              </a:ext>
            </a:extLst>
          </p:cNvPr>
          <p:cNvSpPr txBox="1"/>
          <p:nvPr/>
        </p:nvSpPr>
        <p:spPr>
          <a:xfrm>
            <a:off x="967563" y="161743"/>
            <a:ext cx="10951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Dựa</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đoán</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3600" b="0"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3"/>
          <a:stretch>
            <a:fillRect/>
          </a:stretch>
        </p:blipFill>
        <p:spPr>
          <a:xfrm>
            <a:off x="468683" y="1616149"/>
            <a:ext cx="2741442" cy="2639907"/>
          </a:xfrm>
          <a:prstGeom prst="rect">
            <a:avLst/>
          </a:prstGeom>
        </p:spPr>
      </p:pic>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4"/>
          <a:stretch>
            <a:fillRect/>
          </a:stretch>
        </p:blipFill>
        <p:spPr>
          <a:xfrm>
            <a:off x="3354558" y="1616149"/>
            <a:ext cx="2741442" cy="2540235"/>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5"/>
          <a:stretch>
            <a:fillRect/>
          </a:stretch>
        </p:blipFill>
        <p:spPr>
          <a:xfrm>
            <a:off x="6240435" y="1588608"/>
            <a:ext cx="2741442" cy="2567776"/>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6"/>
          <a:stretch>
            <a:fillRect/>
          </a:stretch>
        </p:blipFill>
        <p:spPr>
          <a:xfrm>
            <a:off x="9126310" y="1554756"/>
            <a:ext cx="2897991" cy="2663019"/>
          </a:xfrm>
          <a:prstGeom prst="rect">
            <a:avLst/>
          </a:prstGeom>
        </p:spPr>
      </p:pic>
      <p:sp>
        <p:nvSpPr>
          <p:cNvPr id="17" name="TextBox 16">
            <a:extLst>
              <a:ext uri="{FF2B5EF4-FFF2-40B4-BE49-F238E27FC236}">
                <a16:creationId xmlns:a16="http://schemas.microsoft.com/office/drawing/2014/main" id="{068820AE-7A60-40F3-91A7-14F4166F4162}"/>
              </a:ext>
            </a:extLst>
          </p:cNvPr>
          <p:cNvSpPr txBox="1"/>
          <p:nvPr/>
        </p:nvSpPr>
        <p:spPr>
          <a:xfrm>
            <a:off x="584135" y="4439318"/>
            <a:ext cx="2520572" cy="206819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24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Nhờ đâu hạt giống nhỏ trở thành một cái cây cao, to, khỏe mạnh?</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7A6ACE63-A759-466F-AAF1-240E4CBF12FE}"/>
              </a:ext>
            </a:extLst>
          </p:cNvPr>
          <p:cNvSpPr txBox="1"/>
          <p:nvPr/>
        </p:nvSpPr>
        <p:spPr>
          <a:xfrm>
            <a:off x="3282340" y="4410854"/>
            <a:ext cx="288587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r>
              <a:rPr kumimoji="0" lang="en-US" sz="2400" b="0" i="0" u="none" strike="noStrike" kern="1200" cap="none" spc="0" normalizeH="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trên đồi vắng, </a:t>
            </a: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ây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400" noProof="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điều gì?</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D0D00D97-26AB-490E-A909-F45A0B44972F}"/>
              </a:ext>
            </a:extLst>
          </p:cNvPr>
          <p:cNvSpPr txBox="1"/>
          <p:nvPr/>
        </p:nvSpPr>
        <p:spPr>
          <a:xfrm>
            <a:off x="6240435" y="4410854"/>
            <a:ext cx="274144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cách nào mong muốn của cây được thực hiện?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05C753C-B282-413E-9F7E-7671BDD95F4D}"/>
              </a:ext>
            </a:extLst>
          </p:cNvPr>
          <p:cNvSpPr txBox="1"/>
          <p:nvPr/>
        </p:nvSpPr>
        <p:spPr>
          <a:xfrm>
            <a:off x="9242350" y="4343453"/>
            <a:ext cx="2885876" cy="127785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a:solidFill>
                  <a:prstClr val="black"/>
                </a:solidFill>
                <a:latin typeface="Arial-Rounded" panose="020B0500000000000000" pitchFamily="34" charset="0"/>
                <a:ea typeface="Arial-Rounded" panose="020B0500000000000000" pitchFamily="34" charset="0"/>
                <a:cs typeface="Arial-Rounded" panose="020B0500000000000000" pitchFamily="34" charset="0"/>
              </a:rPr>
              <a:t>Q</a:t>
            </a:r>
            <a:r>
              <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uả </a:t>
            </a:r>
            <a:r>
              <a:rPr kumimoji="0" lang="en-US" sz="2400" b="0" i="0" u="none" strike="noStrike" kern="1200" cap="none" spc="0" normalizeH="0" baseline="0" noProof="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đồi</a:t>
            </a:r>
            <a:r>
              <a:rPr kumimoji="0" lang="en-US" sz="2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vắng</a:t>
            </a:r>
            <a:r>
              <a:rPr kumimoji="0" lang="en-US" sz="2400" b="0" i="0" u="none" strike="noStrike" kern="1200" cap="none" spc="0" normalizeH="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đã </a:t>
            </a:r>
            <a:r>
              <a:rPr kumimoji="0" lang="en-US" sz="2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5" name="Straight Connector 24">
            <a:extLst>
              <a:ext uri="{FF2B5EF4-FFF2-40B4-BE49-F238E27FC236}">
                <a16:creationId xmlns:a16="http://schemas.microsoft.com/office/drawing/2014/main" id="{055B9262-B95F-4A07-BBB1-B3E00DC016EA}"/>
              </a:ext>
            </a:extLst>
          </p:cNvPr>
          <p:cNvCxnSpPr/>
          <p:nvPr/>
        </p:nvCxnSpPr>
        <p:spPr>
          <a:xfrm>
            <a:off x="3282340" y="110796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p:nvPr/>
        </p:nvCxnSpPr>
        <p:spPr>
          <a:xfrm>
            <a:off x="6146042" y="103925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p:nvPr/>
        </p:nvCxnSpPr>
        <p:spPr>
          <a:xfrm>
            <a:off x="9046098" y="1039254"/>
            <a:ext cx="0" cy="46420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B38727-B516-47FC-881C-5BD9D4781DF6}"/>
              </a:ext>
            </a:extLst>
          </p:cNvPr>
          <p:cNvSpPr txBox="1"/>
          <p:nvPr/>
        </p:nvSpPr>
        <p:spPr>
          <a:xfrm>
            <a:off x="4736592" y="768096"/>
            <a:ext cx="4251960"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Hạt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6803" descr="PPT素材-03">
            <a:extLst>
              <a:ext uri="{FF2B5EF4-FFF2-40B4-BE49-F238E27FC236}">
                <a16:creationId xmlns:a16="http://schemas.microsoft.com/office/drawing/2014/main" id="{843B0DF4-6A20-42FE-8543-750F3748F79A}"/>
              </a:ext>
            </a:extLst>
          </p:cNvPr>
          <p:cNvPicPr>
            <a:picLocks noChangeAspect="1"/>
          </p:cNvPicPr>
          <p:nvPr/>
        </p:nvPicPr>
        <p:blipFill>
          <a:blip r:embed="rId2"/>
          <a:stretch>
            <a:fillRect/>
          </a:stretch>
        </p:blipFill>
        <p:spPr>
          <a:xfrm>
            <a:off x="-1158899" y="-875884"/>
            <a:ext cx="14346499" cy="7971628"/>
          </a:xfrm>
          <a:prstGeom prst="rect">
            <a:avLst/>
          </a:prstGeom>
          <a:noFill/>
          <a:ln w="9525">
            <a:noFill/>
          </a:ln>
        </p:spPr>
      </p:pic>
      <p:sp>
        <p:nvSpPr>
          <p:cNvPr id="5" name="TextBox 4">
            <a:extLst>
              <a:ext uri="{FF2B5EF4-FFF2-40B4-BE49-F238E27FC236}">
                <a16:creationId xmlns:a16="http://schemas.microsoft.com/office/drawing/2014/main" id="{A5B38727-B516-47FC-881C-5BD9D4781DF6}"/>
              </a:ext>
            </a:extLst>
          </p:cNvPr>
          <p:cNvSpPr txBox="1"/>
          <p:nvPr/>
        </p:nvSpPr>
        <p:spPr>
          <a:xfrm>
            <a:off x="4736592" y="768096"/>
            <a:ext cx="4251960"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Hạt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1393834-D593-4F7D-80A1-97EC850625A2}"/>
              </a:ext>
            </a:extLst>
          </p:cNvPr>
          <p:cNvSpPr txBox="1"/>
          <p:nvPr/>
        </p:nvSpPr>
        <p:spPr>
          <a:xfrm>
            <a:off x="932688" y="1755648"/>
            <a:ext cx="10607040" cy="4154984"/>
          </a:xfrm>
          <a:prstGeom prst="rect">
            <a:avLst/>
          </a:prstGeom>
          <a:noFill/>
        </p:spPr>
        <p:txBody>
          <a:bodyPr wrap="square" rtlCol="0">
            <a:spAutoFit/>
          </a:bodyPr>
          <a:lstStyle/>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nằm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ngủ</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yên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trong</a:t>
            </a:r>
            <a:r>
              <a:rPr lang="en-US" sz="220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lòng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ẩm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cao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Nhờ</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tưới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20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a:t>
            </a:r>
            <a:r>
              <a:rPr lang="en-US" sz="2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lớn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dần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Chẳng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to,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cao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khỏe</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mạnh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rộng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to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buồn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lắm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mong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chị</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nghĩ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để</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Chị</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bay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kiếm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đem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về</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gieo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tưới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Thế</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chẳng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nảy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mầm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lớn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tháng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năm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trôi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qua,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giờ</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luôn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ở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nhau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bầu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lộng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Hằng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ngày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chú</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gõ</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ca… bay tới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đậu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Vừa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bắt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vừa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líu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lo ca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8302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3"/>
          <a:stretch>
            <a:fillRect/>
          </a:stretch>
        </p:blipFill>
        <p:spPr>
          <a:xfrm>
            <a:off x="3252173" y="1616149"/>
            <a:ext cx="2821654" cy="2812582"/>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4"/>
          <a:stretch>
            <a:fillRect/>
          </a:stretch>
        </p:blipFill>
        <p:spPr>
          <a:xfrm>
            <a:off x="6240435" y="1588607"/>
            <a:ext cx="2741442" cy="2840123"/>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5"/>
          <a:stretch>
            <a:fillRect/>
          </a:stretch>
        </p:blipFill>
        <p:spPr>
          <a:xfrm>
            <a:off x="9126310" y="1554756"/>
            <a:ext cx="2897991" cy="2873974"/>
          </a:xfrm>
          <a:prstGeom prst="rect">
            <a:avLst/>
          </a:prstGeom>
        </p:spPr>
      </p:pic>
      <p:cxnSp>
        <p:nvCxnSpPr>
          <p:cNvPr id="25" name="Straight Connector 24">
            <a:extLst>
              <a:ext uri="{FF2B5EF4-FFF2-40B4-BE49-F238E27FC236}">
                <a16:creationId xmlns:a16="http://schemas.microsoft.com/office/drawing/2014/main" id="{055B9262-B95F-4A07-BBB1-B3E00DC016EA}"/>
              </a:ext>
            </a:extLst>
          </p:cNvPr>
          <p:cNvCxnSpPr>
            <a:cxnSpLocks/>
          </p:cNvCxnSpPr>
          <p:nvPr/>
        </p:nvCxnSpPr>
        <p:spPr>
          <a:xfrm flipH="1">
            <a:off x="3210125" y="1107964"/>
            <a:ext cx="72215" cy="382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a:cxnSpLocks/>
          </p:cNvCxnSpPr>
          <p:nvPr/>
        </p:nvCxnSpPr>
        <p:spPr>
          <a:xfrm>
            <a:off x="6146042" y="1039254"/>
            <a:ext cx="0" cy="389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a:cxnSpLocks/>
          </p:cNvCxnSpPr>
          <p:nvPr/>
        </p:nvCxnSpPr>
        <p:spPr>
          <a:xfrm>
            <a:off x="9046098" y="1039254"/>
            <a:ext cx="0" cy="389156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6"/>
          <a:stretch>
            <a:fillRect/>
          </a:stretch>
        </p:blipFill>
        <p:spPr>
          <a:xfrm>
            <a:off x="111878" y="1616149"/>
            <a:ext cx="3018036" cy="2906258"/>
          </a:xfrm>
          <a:prstGeom prst="rect">
            <a:avLst/>
          </a:prstGeom>
        </p:spPr>
      </p:pic>
      <p:sp>
        <p:nvSpPr>
          <p:cNvPr id="5" name="Cloud 4">
            <a:extLst>
              <a:ext uri="{FF2B5EF4-FFF2-40B4-BE49-F238E27FC236}">
                <a16:creationId xmlns:a16="http://schemas.microsoft.com/office/drawing/2014/main" id="{BC5F7967-A8D2-4A51-8717-222C0F785CD6}"/>
              </a:ext>
            </a:extLst>
          </p:cNvPr>
          <p:cNvSpPr/>
          <p:nvPr/>
        </p:nvSpPr>
        <p:spPr>
          <a:xfrm>
            <a:off x="1880942" y="4336154"/>
            <a:ext cx="9352342" cy="260867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A5B38727-B516-47FC-881C-5BD9D4781DF6}"/>
              </a:ext>
            </a:extLst>
          </p:cNvPr>
          <p:cNvSpPr txBox="1"/>
          <p:nvPr/>
        </p:nvSpPr>
        <p:spPr>
          <a:xfrm>
            <a:off x="4431133" y="400078"/>
            <a:ext cx="4251960"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Hạt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1623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1368" y="4417203"/>
            <a:ext cx="9436608" cy="1734064"/>
          </a:xfrm>
          <a:prstGeom prst="rect">
            <a:avLst/>
          </a:prstGeom>
          <a:noFill/>
        </p:spPr>
        <p:txBody>
          <a:bodyPr wrap="square" rtlCol="0">
            <a:spAutoFit/>
          </a:bodyPr>
          <a:lstStyle/>
          <a:p>
            <a:pPr algn="just" defTabSz="1219170">
              <a:buClr>
                <a:srgbClr val="000000"/>
              </a:buClr>
            </a:pPr>
            <a:r>
              <a:rPr lang="vi-VN" sz="2667" kern="0" dirty="0">
                <a:solidFill>
                  <a:srgbClr val="C00000"/>
                </a:solidFill>
                <a:latin typeface="Arial"/>
                <a:cs typeface="Arial"/>
                <a:sym typeface="Arial"/>
              </a:rPr>
              <a:t>Có một hạt giống nhỏ nằm ngủ yên </a:t>
            </a:r>
            <a:r>
              <a:rPr lang="vi-VN" sz="2667" kern="0">
                <a:solidFill>
                  <a:srgbClr val="C00000"/>
                </a:solidFill>
                <a:latin typeface="Arial"/>
                <a:cs typeface="Arial"/>
                <a:sym typeface="Arial"/>
              </a:rPr>
              <a:t>trong </a:t>
            </a:r>
            <a:r>
              <a:rPr lang="vi-VN" sz="2667" kern="0" smtClean="0">
                <a:solidFill>
                  <a:srgbClr val="C00000"/>
                </a:solidFill>
                <a:latin typeface="Arial"/>
                <a:cs typeface="Arial"/>
                <a:sym typeface="Arial"/>
              </a:rPr>
              <a:t>l</a:t>
            </a:r>
            <a:r>
              <a:rPr lang="en-US" sz="2667" kern="0">
                <a:solidFill>
                  <a:srgbClr val="C00000"/>
                </a:solidFill>
                <a:latin typeface="Arial"/>
                <a:cs typeface="Arial"/>
                <a:sym typeface="Arial"/>
              </a:rPr>
              <a:t>ò</a:t>
            </a:r>
            <a:r>
              <a:rPr lang="vi-VN" sz="2667" kern="0" smtClean="0">
                <a:solidFill>
                  <a:srgbClr val="C00000"/>
                </a:solidFill>
                <a:latin typeface="Arial"/>
                <a:cs typeface="Arial"/>
                <a:sym typeface="Arial"/>
              </a:rPr>
              <a:t>ng </a:t>
            </a:r>
            <a:r>
              <a:rPr lang="vi-VN" sz="2667" kern="0" dirty="0">
                <a:solidFill>
                  <a:srgbClr val="C00000"/>
                </a:solidFill>
                <a:latin typeface="Arial"/>
                <a:cs typeface="Arial"/>
                <a:sym typeface="Arial"/>
              </a:rPr>
              <a:t>đất ẩm trên một quả đồi cao. Nhờ cô mây tưới nước mát và ông mặt trời chiếu </a:t>
            </a:r>
            <a:r>
              <a:rPr lang="vi-VN" sz="2667" kern="0">
                <a:solidFill>
                  <a:srgbClr val="C00000"/>
                </a:solidFill>
                <a:latin typeface="Arial"/>
                <a:cs typeface="Arial"/>
                <a:sym typeface="Arial"/>
              </a:rPr>
              <a:t>nắng </a:t>
            </a:r>
            <a:r>
              <a:rPr lang="en-US" sz="2667" kern="0" smtClean="0">
                <a:solidFill>
                  <a:srgbClr val="C00000"/>
                </a:solidFill>
                <a:latin typeface="Arial"/>
                <a:cs typeface="Arial"/>
                <a:sym typeface="Arial"/>
              </a:rPr>
              <a:t>ấ</a:t>
            </a:r>
            <a:r>
              <a:rPr lang="vi-VN" sz="2667" kern="0" smtClean="0">
                <a:solidFill>
                  <a:srgbClr val="C00000"/>
                </a:solidFill>
                <a:latin typeface="Arial"/>
                <a:cs typeface="Arial"/>
                <a:sym typeface="Arial"/>
              </a:rPr>
              <a:t>m</a:t>
            </a:r>
            <a:r>
              <a:rPr lang="vi-VN" sz="2667" kern="0" dirty="0">
                <a:solidFill>
                  <a:srgbClr val="C00000"/>
                </a:solidFill>
                <a:latin typeface="Arial"/>
                <a:cs typeface="Arial"/>
                <a:sym typeface="Arial"/>
              </a:rPr>
              <a:t>, chồi non vươn mình lớn dần thành cây non. Chẳng bao lâu, cây non đã thành cây to, cao và khỏe mạnh.</a:t>
            </a: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74" t="1712" r="-1"/>
          <a:stretch/>
        </p:blipFill>
        <p:spPr>
          <a:xfrm>
            <a:off x="4029517" y="527388"/>
            <a:ext cx="4072067" cy="3836702"/>
          </a:xfrm>
          <a:prstGeom prst="roundRect">
            <a:avLst>
              <a:gd name="adj" fmla="val 6181"/>
            </a:avLst>
          </a:prstGeom>
        </p:spPr>
      </p:pic>
    </p:spTree>
    <p:extLst>
      <p:ext uri="{BB962C8B-B14F-4D97-AF65-F5344CB8AC3E}">
        <p14:creationId xmlns:p14="http://schemas.microsoft.com/office/powerpoint/2010/main" val="13410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5456" y="4204139"/>
            <a:ext cx="7828151" cy="1734064"/>
          </a:xfrm>
          <a:prstGeom prst="rect">
            <a:avLst/>
          </a:prstGeom>
          <a:noFill/>
        </p:spPr>
        <p:txBody>
          <a:bodyPr wrap="square" rtlCol="0">
            <a:spAutoFit/>
          </a:bodyPr>
          <a:lstStyle/>
          <a:p>
            <a:pPr lvl="0" defTabSz="1219170">
              <a:buClr>
                <a:srgbClr val="000000"/>
              </a:buClr>
            </a:pPr>
            <a:r>
              <a:rPr lang="vi-VN" sz="2667" kern="0">
                <a:solidFill>
                  <a:srgbClr val="C00000"/>
                </a:solidFill>
                <a:latin typeface="Arial"/>
                <a:cs typeface="Arial"/>
                <a:sym typeface="Arial"/>
              </a:rPr>
              <a:t>Sống một mình trên quả đồi rộng, cây to buồn lắm. Nó muốn có những cây khác làm bạn. Hiểu được mong ước của cây, ông mặt trời, cô mây, chị gió đã bàn bạc, nghĩ cách để giúp cây.</a:t>
            </a:r>
            <a:endParaRPr lang="vi-VN" sz="2667" kern="0" dirty="0" err="1">
              <a:solidFill>
                <a:srgbClr val="C00000"/>
              </a:solidFill>
              <a:latin typeface="Arial"/>
              <a:cs typeface="Arial"/>
              <a:sym typeface="Arial"/>
            </a:endParaRPr>
          </a:p>
        </p:txBody>
      </p:sp>
      <p:pic>
        <p:nvPicPr>
          <p:cNvPr id="6" name="Picture 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44876" y="500223"/>
            <a:ext cx="3735987" cy="3498328"/>
          </a:xfrm>
          <a:prstGeom prst="roundRect">
            <a:avLst>
              <a:gd name="adj" fmla="val 7973"/>
            </a:avLst>
          </a:prstGeom>
        </p:spPr>
      </p:pic>
    </p:spTree>
    <p:extLst>
      <p:ext uri="{BB962C8B-B14F-4D97-AF65-F5344CB8AC3E}">
        <p14:creationId xmlns:p14="http://schemas.microsoft.com/office/powerpoint/2010/main" val="33145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204" y="4344273"/>
            <a:ext cx="8377963" cy="1734064"/>
          </a:xfrm>
          <a:prstGeom prst="rect">
            <a:avLst/>
          </a:prstGeom>
          <a:noFill/>
        </p:spPr>
        <p:txBody>
          <a:bodyPr wrap="square" rtlCol="0">
            <a:spAutoFit/>
          </a:bodyPr>
          <a:lstStyle/>
          <a:p>
            <a:pPr algn="just" defTabSz="1219170">
              <a:buClr>
                <a:srgbClr val="000000"/>
              </a:buClr>
            </a:pPr>
            <a:r>
              <a:rPr lang="vi-VN" sz="2667" kern="0">
                <a:solidFill>
                  <a:srgbClr val="C00000"/>
                </a:solidFill>
                <a:latin typeface="Arial"/>
                <a:cs typeface="Arial"/>
                <a:sym typeface="Arial"/>
              </a:rPr>
              <a:t>Chị gió bay đi kiếm những hạt giống nhỏ đem về gieo trên quả đồi. Cô mây tưới nước mát. Ông mặt trời chiếu nắng ấm… Thế là, chẳng bao lâu, những hạt giống nảy mầm, vươn mình và lớn lên…</a:t>
            </a:r>
            <a:endParaRPr lang="vi-VN" sz="2667" kern="0" dirty="0" err="1">
              <a:solidFill>
                <a:srgbClr val="C00000"/>
              </a:solidFill>
              <a:latin typeface="Arial"/>
              <a:cs typeface="Arial"/>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4330"/>
          <a:stretch/>
        </p:blipFill>
        <p:spPr>
          <a:xfrm>
            <a:off x="4240846" y="455966"/>
            <a:ext cx="3915545" cy="3675523"/>
          </a:xfrm>
          <a:prstGeom prst="roundRect">
            <a:avLst>
              <a:gd name="adj" fmla="val 6657"/>
            </a:avLst>
          </a:prstGeom>
        </p:spPr>
      </p:pic>
    </p:spTree>
    <p:extLst>
      <p:ext uri="{BB962C8B-B14F-4D97-AF65-F5344CB8AC3E}">
        <p14:creationId xmlns:p14="http://schemas.microsoft.com/office/powerpoint/2010/main" val="26100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1965" y="4344273"/>
            <a:ext cx="9152878" cy="2144498"/>
          </a:xfrm>
          <a:prstGeom prst="rect">
            <a:avLst/>
          </a:prstGeom>
          <a:noFill/>
        </p:spPr>
        <p:txBody>
          <a:bodyPr wrap="square" rtlCol="0">
            <a:spAutoFit/>
          </a:bodyPr>
          <a:lstStyle/>
          <a:p>
            <a:pPr lvl="0" algn="just" defTabSz="1219170">
              <a:buClr>
                <a:srgbClr val="000000"/>
              </a:buClr>
            </a:pPr>
            <a:r>
              <a:rPr lang="vi-VN" sz="2667" kern="0">
                <a:solidFill>
                  <a:srgbClr val="C00000"/>
                </a:solidFill>
                <a:latin typeface="Arial"/>
                <a:cs typeface="Arial"/>
                <a:sym typeface="Arial"/>
              </a:rPr>
              <a:t>Nhiều tháng năm trôi qua, giờ đây trên quả đồi đã có biết bao cây xanh luôn ở bên nhau và vươn lên giữa bầu trời xanh lộng gió. Hằng ngày, các chú chim sâu, gõ kiến, sơn ca… bay tới đậu trên những cành cây. Vừa bắt sâu vừa líu lo ca hát.</a:t>
            </a:r>
            <a:endParaRPr lang="vi-VN" sz="2667" kern="0" dirty="0" err="1">
              <a:solidFill>
                <a:srgbClr val="C00000"/>
              </a:solidFill>
              <a:latin typeface="Arial"/>
              <a:cs typeface="Arial"/>
              <a:sym typeface="Arial"/>
            </a:endParaRPr>
          </a:p>
        </p:txBody>
      </p:sp>
      <p:pic>
        <p:nvPicPr>
          <p:cNvPr id="2" name="Picture 1"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4560"/>
          <a:stretch/>
        </p:blipFill>
        <p:spPr>
          <a:xfrm>
            <a:off x="4148082" y="447089"/>
            <a:ext cx="3895836" cy="3675524"/>
          </a:xfrm>
          <a:prstGeom prst="roundRect">
            <a:avLst>
              <a:gd name="adj" fmla="val 6657"/>
            </a:avLst>
          </a:prstGeom>
        </p:spPr>
      </p:pic>
    </p:spTree>
    <p:extLst>
      <p:ext uri="{BB962C8B-B14F-4D97-AF65-F5344CB8AC3E}">
        <p14:creationId xmlns:p14="http://schemas.microsoft.com/office/powerpoint/2010/main" val="13433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631</Words>
  <Application>Microsoft Office PowerPoint</Application>
  <PresentationFormat>Widescreen</PresentationFormat>
  <Paragraphs>33</Paragraphs>
  <Slides>12</Slides>
  <Notes>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Microsoft YaHei</vt:lpstr>
      <vt:lpstr>SimSun</vt:lpstr>
      <vt:lpstr>.VnAvant</vt:lpstr>
      <vt:lpstr>Arial</vt:lpstr>
      <vt:lpstr>Arial-Rounded</vt:lpstr>
      <vt:lpstr>Bad Script</vt:lpstr>
      <vt:lpstr>Calibri</vt:lpstr>
      <vt:lpstr>Calibri Light</vt:lpstr>
      <vt:lpstr>等线</vt:lpstr>
      <vt:lpstr>Kalam</vt:lpstr>
      <vt:lpstr>Montserrat</vt:lpstr>
      <vt:lpstr>Times New Roman</vt:lpstr>
      <vt:lpstr>字魂59号-创粗黑</vt:lpstr>
      <vt:lpstr>4_Office Theme</vt:lpstr>
      <vt:lpstr>2_Office Theme</vt:lpstr>
      <vt:lpstr>6_Office Theme</vt:lpstr>
      <vt:lpstr>Doodle Sketchbook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cp:revision>
  <dcterms:created xsi:type="dcterms:W3CDTF">2021-08-02T08:41:52Z</dcterms:created>
  <dcterms:modified xsi:type="dcterms:W3CDTF">2025-03-09T12:45:36Z</dcterms:modified>
</cp:coreProperties>
</file>