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1" r:id="rId3"/>
    <p:sldMasterId id="2147483709" r:id="rId4"/>
    <p:sldMasterId id="2147483719" r:id="rId5"/>
    <p:sldMasterId id="2147483727" r:id="rId6"/>
  </p:sldMasterIdLst>
  <p:notesMasterIdLst>
    <p:notesMasterId r:id="rId17"/>
  </p:notesMasterIdLst>
  <p:sldIdLst>
    <p:sldId id="361" r:id="rId7"/>
    <p:sldId id="256" r:id="rId8"/>
    <p:sldId id="370" r:id="rId9"/>
    <p:sldId id="363" r:id="rId10"/>
    <p:sldId id="268" r:id="rId11"/>
    <p:sldId id="336" r:id="rId12"/>
    <p:sldId id="261" r:id="rId13"/>
    <p:sldId id="369" r:id="rId14"/>
    <p:sldId id="371" r:id="rId15"/>
    <p:sldId id="3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1B4AE-7A02-4F2C-800C-201A6900B226}" type="datetimeFigureOut">
              <a:rPr lang="en-US" smtClean="0"/>
              <a:t>10/11/2025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6E879-B6DD-4500-BAC9-3DDB6E60EDB4}" type="slidenum">
              <a:rPr lang="en-US" smtClean="0"/>
              <a:t>‹#›</a:t>
            </a:fld>
            <a:endParaRPr lang="en-US"/>
          </a:p>
        </p:txBody>
      </p:sp>
    </p:spTree>
    <p:extLst>
      <p:ext uri="{BB962C8B-B14F-4D97-AF65-F5344CB8AC3E}">
        <p14:creationId xmlns:p14="http://schemas.microsoft.com/office/powerpoint/2010/main" val="86066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96670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2251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033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680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096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8665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0885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2025/11/10</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0479219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2025/11/10</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4549541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2025/11/10</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24671418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2025/11/10</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560465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2025/11/10</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37373063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2025/11/10</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94902222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4653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4678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0233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8693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917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4720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58626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2025/11/10</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00770661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35421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896107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77153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068911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008440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755335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96495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6900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64665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706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919020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8977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96227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5759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98409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2606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2025/11/10</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30415517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417C98-5284-4BB1-92D3-069DDE070442}"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348941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9356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417C98-5284-4BB1-92D3-069DDE070442}"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593706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417C98-5284-4BB1-92D3-069DDE070442}"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2854859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417C98-5284-4BB1-92D3-069DDE070442}"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2125368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17C98-5284-4BB1-92D3-069DDE070442}" type="datetimeFigureOut">
              <a:rPr lang="en-US" smtClean="0"/>
              <a:t>10/11/2025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3323788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417C98-5284-4BB1-92D3-069DDE070442}" type="datetimeFigureOut">
              <a:rPr lang="en-US" smtClean="0"/>
              <a:t>10/11/2025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1557843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17C98-5284-4BB1-92D3-069DDE070442}" type="datetimeFigureOut">
              <a:rPr lang="en-US" smtClean="0"/>
              <a:t>10/11/2025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2708473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417C98-5284-4BB1-92D3-069DDE070442}"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3755344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417C98-5284-4BB1-92D3-069DDE070442}"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4185551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417C98-5284-4BB1-92D3-069DDE070442}"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3421120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417C98-5284-4BB1-92D3-069DDE070442}"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145924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2025/11/10</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41312349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xmlns:a14="http://schemas.microsoft.com/office/drawing/2010/main">
      <p:transition spd="slow" advClick="0" advTm="5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2025/11/10</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54906437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2025/11/10</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9975441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2025/11/10</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83308989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2025/11/10</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62346671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191792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2025/11/10</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
        <p:nvSpPr>
          <p:cNvPr id="7" name="TextBox 6">
            <a:extLst>
              <a:ext uri="{FF2B5EF4-FFF2-40B4-BE49-F238E27FC236}">
                <a16:creationId xmlns:a16="http://schemas.microsoft.com/office/drawing/2014/main"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4337304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709030" y="0"/>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6978114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5" name="TextBox 4">
            <a:extLst>
              <a:ext uri="{FF2B5EF4-FFF2-40B4-BE49-F238E27FC236}">
                <a16:creationId xmlns:a16="http://schemas.microsoft.com/office/drawing/2014/main" id="{DB82CBF5-1F8F-4EDF-8AF3-469CCAE7423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512389722"/>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27387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17C98-5284-4BB1-92D3-069DDE070442}" type="datetimeFigureOut">
              <a:rPr lang="en-US" smtClean="0"/>
              <a:t>10/11/2025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91DF3-15C0-436E-988D-CF934A184B5B}" type="slidenum">
              <a:rPr lang="en-US" smtClean="0"/>
              <a:t>‹#›</a:t>
            </a:fld>
            <a:endParaRPr lang="en-US"/>
          </a:p>
        </p:txBody>
      </p:sp>
    </p:spTree>
    <p:extLst>
      <p:ext uri="{BB962C8B-B14F-4D97-AF65-F5344CB8AC3E}">
        <p14:creationId xmlns:p14="http://schemas.microsoft.com/office/powerpoint/2010/main" val="1596757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7.xml"/><Relationship Id="rId7" Type="http://schemas.openxmlformats.org/officeDocument/2006/relationships/image" Target="../media/image2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tags" Target="../tags/tag8.xm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21.png"/><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microsoft.com/office/2007/relationships/hdphoto" Target="../media/hdphoto2.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252588"/>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1239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1923826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p:cNvSpPr/>
          <p:nvPr/>
        </p:nvSpPr>
        <p:spPr>
          <a:xfrm>
            <a:off x="1996028" y="2000250"/>
            <a:ext cx="8043322" cy="2114551"/>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Quả</a:t>
            </a:r>
            <a:r>
              <a:rPr kumimoji="0" lang="en-US" sz="8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8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trứng</a:t>
            </a:r>
            <a:r>
              <a:rPr kumimoji="0" lang="en-US" sz="8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8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kì</a:t>
            </a:r>
            <a:r>
              <a:rPr kumimoji="0" lang="en-US" sz="8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8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diệu</a:t>
            </a:r>
            <a:endParaRPr kumimoji="0" lang="en-US" sz="8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21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1338309" y="5637029"/>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AFAEB51-1D11-4C4C-9630-1E3132D0249C}"/>
              </a:ext>
            </a:extLst>
          </p:cNvPr>
          <p:cNvSpPr txBox="1"/>
          <p:nvPr/>
        </p:nvSpPr>
        <p:spPr>
          <a:xfrm>
            <a:off x="3587990" y="3075057"/>
            <a:ext cx="4520127" cy="707886"/>
          </a:xfrm>
          <a:prstGeom prst="rect">
            <a:avLst/>
          </a:prstGeom>
          <a:noFill/>
        </p:spPr>
        <p:txBody>
          <a:bodyPr wrap="square" rtlCol="0">
            <a:spAutoFit/>
          </a:bodyPr>
          <a:lstStyle/>
          <a:p>
            <a:pPr algn="ctr"/>
            <a:r>
              <a:rPr lang="vi-VN" sz="4000" b="1" dirty="0">
                <a:solidFill>
                  <a:schemeClr val="accent2"/>
                </a:solidFill>
                <a:latin typeface="UTM Cookies" panose="02040603050506020204" pitchFamily="18" charset="0"/>
              </a:rPr>
              <a:t>NGHE- VIẾT</a:t>
            </a:r>
            <a:endParaRPr lang="en-US" sz="4000" b="1" dirty="0">
              <a:solidFill>
                <a:schemeClr val="accent2"/>
              </a:solidFill>
              <a:latin typeface="UTM Cookies" panose="02040603050506020204" pitchFamily="18" charset="0"/>
            </a:endParaRPr>
          </a:p>
        </p:txBody>
      </p:sp>
      <p:sp>
        <p:nvSpPr>
          <p:cNvPr id="19" name="TextBox 18">
            <a:extLst>
              <a:ext uri="{FF2B5EF4-FFF2-40B4-BE49-F238E27FC236}">
                <a16:creationId xmlns:a16="http://schemas.microsoft.com/office/drawing/2014/main" id="{AA30B54B-541F-40FB-A563-2368754D0EF9}"/>
              </a:ext>
            </a:extLst>
          </p:cNvPr>
          <p:cNvSpPr txBox="1"/>
          <p:nvPr/>
        </p:nvSpPr>
        <p:spPr>
          <a:xfrm>
            <a:off x="2575777" y="3909485"/>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20" name="Picture 19">
            <a:extLst>
              <a:ext uri="{FF2B5EF4-FFF2-40B4-BE49-F238E27FC236}">
                <a16:creationId xmlns:a16="http://schemas.microsoft.com/office/drawing/2014/main" id="{447CE58D-BC53-4436-A08F-D696151A26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6276" y="4064051"/>
            <a:ext cx="304770" cy="288000"/>
          </a:xfrm>
          <a:prstGeom prst="rect">
            <a:avLst/>
          </a:prstGeom>
        </p:spPr>
      </p:pic>
      <p:pic>
        <p:nvPicPr>
          <p:cNvPr id="21" name="Picture 20">
            <a:extLst>
              <a:ext uri="{FF2B5EF4-FFF2-40B4-BE49-F238E27FC236}">
                <a16:creationId xmlns:a16="http://schemas.microsoft.com/office/drawing/2014/main" id="{0A890E4F-CF7D-4B02-A273-06A9814F5F29}"/>
              </a:ext>
            </a:extLst>
          </p:cNvPr>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183046" y="4734904"/>
            <a:ext cx="288000" cy="288000"/>
          </a:xfrm>
          <a:prstGeom prst="rect">
            <a:avLst/>
          </a:prstGeom>
        </p:spPr>
      </p:pic>
      <p:sp>
        <p:nvSpPr>
          <p:cNvPr id="22" name="TextBox 21">
            <a:extLst>
              <a:ext uri="{FF2B5EF4-FFF2-40B4-BE49-F238E27FC236}">
                <a16:creationId xmlns:a16="http://schemas.microsoft.com/office/drawing/2014/main" id="{2292C338-0FDD-4D04-9F08-ED296385AC62}"/>
              </a:ext>
            </a:extLst>
          </p:cNvPr>
          <p:cNvSpPr txBox="1"/>
          <p:nvPr/>
        </p:nvSpPr>
        <p:spPr>
          <a:xfrm>
            <a:off x="2575777" y="457569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c/ k.</a:t>
            </a:r>
            <a:endParaRPr lang="vi-VN" sz="2000" dirty="0">
              <a:solidFill>
                <a:schemeClr val="accent1">
                  <a:lumMod val="75000"/>
                </a:schemeClr>
              </a:solidFill>
              <a:latin typeface="UTM Avo" panose="02040603050506020204" pitchFamily="18" charset="0"/>
            </a:endParaRPr>
          </a:p>
        </p:txBody>
      </p:sp>
      <p:sp>
        <p:nvSpPr>
          <p:cNvPr id="23" name="TextBox 22">
            <a:extLst>
              <a:ext uri="{FF2B5EF4-FFF2-40B4-BE49-F238E27FC236}">
                <a16:creationId xmlns:a16="http://schemas.microsoft.com/office/drawing/2014/main" id="{E116E280-0E2F-42C6-9EC6-A696B818582B}"/>
              </a:ext>
            </a:extLst>
          </p:cNvPr>
          <p:cNvSpPr txBox="1"/>
          <p:nvPr/>
        </p:nvSpPr>
        <p:spPr>
          <a:xfrm>
            <a:off x="2575777" y="524190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24" name="Picture 23">
            <a:extLst>
              <a:ext uri="{FF2B5EF4-FFF2-40B4-BE49-F238E27FC236}">
                <a16:creationId xmlns:a16="http://schemas.microsoft.com/office/drawing/2014/main" id="{423A81CF-EBF2-4725-91A9-022D996470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84748" y="5396487"/>
            <a:ext cx="288000" cy="288000"/>
          </a:xfrm>
          <a:prstGeom prst="rect">
            <a:avLst/>
          </a:prstGeom>
        </p:spPr>
      </p:pic>
    </p:spTree>
    <p:extLst>
      <p:ext uri="{BB962C8B-B14F-4D97-AF65-F5344CB8AC3E}">
        <p14:creationId xmlns:p14="http://schemas.microsoft.com/office/powerpoint/2010/main" val="26718373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22" presetClass="entr" presetSubtype="8"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C7692786-48C6-4F8F-88E2-DDAFF1FF3E66}"/>
              </a:ext>
            </a:extLst>
          </p:cNvPr>
          <p:cNvPicPr>
            <a:picLocks noChangeAspect="1"/>
          </p:cNvPicPr>
          <p:nvPr>
            <p:custDataLst>
              <p:tags r:id="rId1"/>
            </p:custDataLst>
          </p:nvPr>
        </p:nvPicPr>
        <p:blipFill>
          <a:blip r:embed="rId4"/>
          <a:stretch>
            <a:fillRect/>
          </a:stretch>
        </p:blipFill>
        <p:spPr>
          <a:xfrm>
            <a:off x="136074" y="-426128"/>
            <a:ext cx="12208325" cy="7284128"/>
          </a:xfrm>
          <a:prstGeom prst="rect">
            <a:avLst/>
          </a:prstGeom>
        </p:spPr>
      </p:pic>
      <p:sp>
        <p:nvSpPr>
          <p:cNvPr id="3" name="PA_矩形 5">
            <a:extLst>
              <a:ext uri="{FF2B5EF4-FFF2-40B4-BE49-F238E27FC236}">
                <a16:creationId xmlns:a16="http://schemas.microsoft.com/office/drawing/2014/main" id="{4928C1EE-54F2-439F-819F-3E2436294A8B}"/>
              </a:ext>
            </a:extLst>
          </p:cNvPr>
          <p:cNvSpPr/>
          <p:nvPr>
            <p:custDataLst>
              <p:tags r:id="rId2"/>
            </p:custDataLst>
          </p:nvPr>
        </p:nvSpPr>
        <p:spPr>
          <a:xfrm>
            <a:off x="1293210" y="2743639"/>
            <a:ext cx="8930934" cy="3693319"/>
          </a:xfrm>
          <a:prstGeom prst="rect">
            <a:avLst/>
          </a:prstGeom>
        </p:spPr>
        <p:txBody>
          <a:bodyPr wrap="square">
            <a:spAutoFit/>
          </a:bodyPr>
          <a:lstStyle/>
          <a:p>
            <a:pPr lvl="0" algn="just">
              <a:lnSpc>
                <a:spcPct val="130000"/>
              </a:lnSpc>
              <a:defRPr/>
            </a:pPr>
            <a:r>
              <a:rPr lang="vi-VN" sz="3600">
                <a:solidFill>
                  <a:srgbClr val="000000"/>
                </a:solidFill>
                <a:latin typeface="HP001 4 hang 1 ô ly" panose="020B0603050302020204" charset="0"/>
                <a:cs typeface="HP001 4 hang 1 ô ly" panose="020B0603050302020204" charset="0"/>
              </a:rPr>
              <a:t> </a:t>
            </a:r>
            <a:r>
              <a:rPr lang="en-US" sz="3600" smtClean="0">
                <a:solidFill>
                  <a:srgbClr val="000000"/>
                </a:solidFill>
                <a:latin typeface="HP001 4 hang 1 ô ly" panose="020B0603050302020204" charset="0"/>
                <a:cs typeface="HP001 4 hang 1 ô ly" panose="020B0603050302020204" charset="0"/>
              </a:rPr>
              <a:t>  </a:t>
            </a:r>
            <a:r>
              <a:rPr lang="vi-VN" sz="3600" b="1" smtClean="0">
                <a:solidFill>
                  <a:srgbClr val="000000"/>
                </a:solidFill>
                <a:latin typeface="HP001 4 hàng" panose="020B0603050302020204" pitchFamily="34" charset="0"/>
                <a:cs typeface="HP001 4 hang 1 ô ly" panose="020B0603050302020204" charset="0"/>
              </a:rPr>
              <a:t>Kiến </a:t>
            </a:r>
            <a:r>
              <a:rPr lang="vi-VN" sz="3600" b="1" dirty="0">
                <a:solidFill>
                  <a:srgbClr val="000000"/>
                </a:solidFill>
                <a:latin typeface="HP001 4 hàng" panose="020B0603050302020204" pitchFamily="34" charset="0"/>
                <a:cs typeface="HP001 4 hang 1 ô ly" panose="020B0603050302020204" charset="0"/>
              </a:rPr>
              <a:t>là bạn thân của sóc. Hằng ngày, hai bạn ǟủ nhau đi học. Một ngày nọ, nhà kiến chuyển sang cánh ǟừng khác. Sóc và kiến rất buồn. Hai bạn tìm cách gửi thư cho nhau để bày tỏ nỗi nhớ</a:t>
            </a:r>
            <a:endParaRPr kumimoji="0" lang="en-US" sz="3600" b="1" i="0" u="none" strike="noStrike" kern="1200" cap="none" spc="0" normalizeH="0" baseline="0" noProof="0" dirty="0">
              <a:ln>
                <a:noFill/>
              </a:ln>
              <a:solidFill>
                <a:srgbClr val="000000"/>
              </a:solidFill>
              <a:effectLst/>
              <a:uLnTx/>
              <a:uFillTx/>
              <a:latin typeface="HP001 4 hàng" panose="020B0603050302020204" pitchFamily="34" charset="0"/>
              <a:cs typeface="HP001 4 hang 1 ô ly" panose="020B0603050302020204" charset="0"/>
            </a:endParaRPr>
          </a:p>
        </p:txBody>
      </p:sp>
      <p:sp>
        <p:nvSpPr>
          <p:cNvPr id="4" name="Rectangle: Rounded Corners 3">
            <a:extLst>
              <a:ext uri="{FF2B5EF4-FFF2-40B4-BE49-F238E27FC236}">
                <a16:creationId xmlns:a16="http://schemas.microsoft.com/office/drawing/2014/main" id="{94E1F88E-8AAF-447F-94AF-690C847F7622}"/>
              </a:ext>
            </a:extLst>
          </p:cNvPr>
          <p:cNvSpPr/>
          <p:nvPr/>
        </p:nvSpPr>
        <p:spPr>
          <a:xfrm>
            <a:off x="4091840" y="2099677"/>
            <a:ext cx="4296792" cy="71558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Tớ</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nhớ</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cậu</a:t>
            </a:r>
            <a:endPar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33582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sp>
        <p:nvSpPr>
          <p:cNvPr id="9" name="TextBox 8">
            <a:extLst>
              <a:ext uri="{FF2B5EF4-FFF2-40B4-BE49-F238E27FC236}">
                <a16:creationId xmlns:a16="http://schemas.microsoft.com/office/drawing/2014/main" id="{8E34D821-D5B7-4523-B705-B74433066629}"/>
              </a:ext>
            </a:extLst>
          </p:cNvPr>
          <p:cNvSpPr txBox="1"/>
          <p:nvPr/>
        </p:nvSpPr>
        <p:spPr>
          <a:xfrm>
            <a:off x="4970882" y="3017079"/>
            <a:ext cx="7154436"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 từ dễ viết sai</a:t>
            </a:r>
            <a:endParaRPr kumimoji="0" lang="en-US"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ectangle 9">
            <a:extLst>
              <a:ext uri="{FF2B5EF4-FFF2-40B4-BE49-F238E27FC236}">
                <a16:creationId xmlns:a16="http://schemas.microsoft.com/office/drawing/2014/main" id="{61A38BF7-307E-4DD1-8384-A289E72FC288}"/>
              </a:ext>
            </a:extLst>
          </p:cNvPr>
          <p:cNvSpPr/>
          <p:nvPr/>
        </p:nvSpPr>
        <p:spPr>
          <a:xfrm>
            <a:off x="3345283" y="3587021"/>
            <a:ext cx="7995683"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chuyển</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Oval 10">
            <a:extLst>
              <a:ext uri="{FF2B5EF4-FFF2-40B4-BE49-F238E27FC236}">
                <a16:creationId xmlns:a16="http://schemas.microsoft.com/office/drawing/2014/main" id="{745309EE-5EE5-497A-99C8-ABF167C7EEB4}"/>
              </a:ext>
            </a:extLst>
          </p:cNvPr>
          <p:cNvSpPr/>
          <p:nvPr/>
        </p:nvSpPr>
        <p:spPr>
          <a:xfrm>
            <a:off x="3571518" y="37454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dirty="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12EC3245-3902-4235-8CA8-D20279C3044A}"/>
              </a:ext>
            </a:extLst>
          </p:cNvPr>
          <p:cNvSpPr/>
          <p:nvPr/>
        </p:nvSpPr>
        <p:spPr>
          <a:xfrm>
            <a:off x="3345284" y="4371613"/>
            <a:ext cx="38099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rủ</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Oval 12">
            <a:extLst>
              <a:ext uri="{FF2B5EF4-FFF2-40B4-BE49-F238E27FC236}">
                <a16:creationId xmlns:a16="http://schemas.microsoft.com/office/drawing/2014/main" id="{BE7E9A73-ACDC-4592-876E-585B6B6877B4}"/>
              </a:ext>
            </a:extLst>
          </p:cNvPr>
          <p:cNvSpPr/>
          <p:nvPr/>
        </p:nvSpPr>
        <p:spPr>
          <a:xfrm>
            <a:off x="3571518" y="4540471"/>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00375736-56CD-4321-A091-CF22BED4DB48}"/>
              </a:ext>
            </a:extLst>
          </p:cNvPr>
          <p:cNvSpPr/>
          <p:nvPr/>
        </p:nvSpPr>
        <p:spPr>
          <a:xfrm>
            <a:off x="3345284" y="5156206"/>
            <a:ext cx="32511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rừng</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Oval 14">
            <a:extLst>
              <a:ext uri="{FF2B5EF4-FFF2-40B4-BE49-F238E27FC236}">
                <a16:creationId xmlns:a16="http://schemas.microsoft.com/office/drawing/2014/main" id="{C907B6B4-8908-4E46-B617-4E068DEE2170}"/>
              </a:ext>
            </a:extLst>
          </p:cNvPr>
          <p:cNvSpPr/>
          <p:nvPr/>
        </p:nvSpPr>
        <p:spPr>
          <a:xfrm>
            <a:off x="3571517" y="535035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FAD3515-484C-41D4-A282-573F67975797}"/>
              </a:ext>
            </a:extLst>
          </p:cNvPr>
          <p:cNvSpPr txBox="1"/>
          <p:nvPr/>
        </p:nvSpPr>
        <p:spPr>
          <a:xfrm>
            <a:off x="4108235" y="5825662"/>
            <a:ext cx="6348088" cy="58477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Khi viết đoạn văn cần chú ý điều gì?</a:t>
            </a:r>
          </a:p>
        </p:txBody>
      </p:sp>
      <p:sp>
        <p:nvSpPr>
          <p:cNvPr id="18" name="Oval 17">
            <a:extLst>
              <a:ext uri="{FF2B5EF4-FFF2-40B4-BE49-F238E27FC236}">
                <a16:creationId xmlns:a16="http://schemas.microsoft.com/office/drawing/2014/main" id="{4E7432EE-9A06-4139-A300-EC4CA95CE375}"/>
              </a:ext>
            </a:extLst>
          </p:cNvPr>
          <p:cNvSpPr/>
          <p:nvPr/>
        </p:nvSpPr>
        <p:spPr>
          <a:xfrm>
            <a:off x="6440536" y="372346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dirty="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Rectangle 19">
            <a:extLst>
              <a:ext uri="{FF2B5EF4-FFF2-40B4-BE49-F238E27FC236}">
                <a16:creationId xmlns:a16="http://schemas.microsoft.com/office/drawing/2014/main" id="{E79D4473-A924-42E7-8BD5-8A9B0DDE1944}"/>
              </a:ext>
            </a:extLst>
          </p:cNvPr>
          <p:cNvSpPr/>
          <p:nvPr/>
        </p:nvSpPr>
        <p:spPr>
          <a:xfrm>
            <a:off x="6363692" y="3551624"/>
            <a:ext cx="3055202"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buồn</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par>
                          <p:cTn id="58" fill="hold">
                            <p:stCondLst>
                              <p:cond delay="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animBg="1"/>
      <p:bldP spid="14" grpId="0"/>
      <p:bldP spid="15" grpId="0" animBg="1"/>
      <p:bldP spid="17" grpId="0"/>
      <p:bldP spid="18"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 sinh viết bài vào vở ô li</a:t>
            </a:r>
            <a:endParaRPr kumimoji="0" 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1687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BÀI</a:t>
            </a:r>
            <a:endParaRPr kumimoji="0" lang="en-US"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32713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CE1DF2B-0772-4B7A-BD5F-43C8728F4519}"/>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0650" y="766745"/>
            <a:ext cx="449496" cy="449496"/>
          </a:xfrm>
          <a:prstGeom prst="rect">
            <a:avLst/>
          </a:prstGeom>
        </p:spPr>
      </p:pic>
      <p:sp>
        <p:nvSpPr>
          <p:cNvPr id="17" name="TextBox 16">
            <a:extLst>
              <a:ext uri="{FF2B5EF4-FFF2-40B4-BE49-F238E27FC236}">
                <a16:creationId xmlns:a16="http://schemas.microsoft.com/office/drawing/2014/main" id="{1F576248-7419-4864-9FEC-F7BD135B7815}"/>
              </a:ext>
            </a:extLst>
          </p:cNvPr>
          <p:cNvSpPr txBox="1"/>
          <p:nvPr/>
        </p:nvSpPr>
        <p:spPr>
          <a:xfrm>
            <a:off x="1713391" y="623322"/>
            <a:ext cx="9436962" cy="1077218"/>
          </a:xfrm>
          <a:prstGeom prst="rect">
            <a:avLst/>
          </a:prstGeom>
          <a:noFill/>
        </p:spPr>
        <p:txBody>
          <a:bodyPr wrap="square" rtlCol="0">
            <a:spAutoFit/>
          </a:bodyPr>
          <a:lstStyle/>
          <a:p>
            <a:pPr algn="just"/>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 từ ngữ có tiếng bắt đầu bằng c hoặc k  gọi tên mỗi con vật trong hình.</a:t>
            </a:r>
          </a:p>
        </p:txBody>
      </p:sp>
      <p:pic>
        <p:nvPicPr>
          <p:cNvPr id="18" name="Picture 17">
            <a:extLst>
              <a:ext uri="{FF2B5EF4-FFF2-40B4-BE49-F238E27FC236}">
                <a16:creationId xmlns:a16="http://schemas.microsoft.com/office/drawing/2014/main" id="{655863A3-8E71-4AE6-AD1F-C652F13A59C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72000"/>
                    </a14:imgEffect>
                  </a14:imgLayer>
                </a14:imgProps>
              </a:ext>
            </a:extLst>
          </a:blip>
          <a:srcRect t="-14842"/>
          <a:stretch/>
        </p:blipFill>
        <p:spPr>
          <a:xfrm>
            <a:off x="2481495" y="1595882"/>
            <a:ext cx="1965483" cy="1892300"/>
          </a:xfrm>
          <a:prstGeom prst="rect">
            <a:avLst/>
          </a:prstGeom>
        </p:spPr>
      </p:pic>
      <p:pic>
        <p:nvPicPr>
          <p:cNvPr id="19" name="Picture 18">
            <a:extLst>
              <a:ext uri="{FF2B5EF4-FFF2-40B4-BE49-F238E27FC236}">
                <a16:creationId xmlns:a16="http://schemas.microsoft.com/office/drawing/2014/main" id="{4FE2D7E2-CA8E-4DC5-8A9E-83057790D00A}"/>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30000"/>
                    </a14:imgEffect>
                  </a14:imgLayer>
                </a14:imgProps>
              </a:ext>
            </a:extLst>
          </a:blip>
          <a:srcRect l="6259" r="3924"/>
          <a:stretch/>
        </p:blipFill>
        <p:spPr>
          <a:xfrm>
            <a:off x="5558642" y="1589558"/>
            <a:ext cx="2295591" cy="1830989"/>
          </a:xfrm>
          <a:prstGeom prst="rect">
            <a:avLst/>
          </a:prstGeom>
        </p:spPr>
      </p:pic>
      <p:pic>
        <p:nvPicPr>
          <p:cNvPr id="20" name="Picture 19">
            <a:extLst>
              <a:ext uri="{FF2B5EF4-FFF2-40B4-BE49-F238E27FC236}">
                <a16:creationId xmlns:a16="http://schemas.microsoft.com/office/drawing/2014/main" id="{C1F1C16C-F49C-4AF2-BACB-76411A30627E}"/>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2000"/>
                    </a14:imgEffect>
                  </a14:imgLayer>
                </a14:imgProps>
              </a:ext>
            </a:extLst>
          </a:blip>
          <a:srcRect l="7415"/>
          <a:stretch/>
        </p:blipFill>
        <p:spPr>
          <a:xfrm>
            <a:off x="2566531" y="4317532"/>
            <a:ext cx="2080304" cy="1647735"/>
          </a:xfrm>
          <a:prstGeom prst="rect">
            <a:avLst/>
          </a:prstGeom>
        </p:spPr>
      </p:pic>
      <p:pic>
        <p:nvPicPr>
          <p:cNvPr id="21" name="Picture 20">
            <a:extLst>
              <a:ext uri="{FF2B5EF4-FFF2-40B4-BE49-F238E27FC236}">
                <a16:creationId xmlns:a16="http://schemas.microsoft.com/office/drawing/2014/main" id="{6F8CB7F5-14E6-4D7F-88A2-FAB633369BB2}"/>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32000"/>
                    </a14:imgEffect>
                    <a14:imgEffect>
                      <a14:brightnessContrast contrast="15000"/>
                    </a14:imgEffect>
                  </a14:imgLayer>
                </a14:imgProps>
              </a:ext>
            </a:extLst>
          </a:blip>
          <a:srcRect t="23204" b="13141"/>
          <a:stretch/>
        </p:blipFill>
        <p:spPr>
          <a:xfrm>
            <a:off x="5827195" y="4067555"/>
            <a:ext cx="2294388" cy="1647735"/>
          </a:xfrm>
          <a:prstGeom prst="rect">
            <a:avLst/>
          </a:prstGeom>
        </p:spPr>
      </p:pic>
      <p:sp>
        <p:nvSpPr>
          <p:cNvPr id="22" name="TextBox 21">
            <a:extLst>
              <a:ext uri="{FF2B5EF4-FFF2-40B4-BE49-F238E27FC236}">
                <a16:creationId xmlns:a16="http://schemas.microsoft.com/office/drawing/2014/main" id="{574CC14B-21E9-47D5-8702-58965BBB7B9C}"/>
              </a:ext>
            </a:extLst>
          </p:cNvPr>
          <p:cNvSpPr txBox="1"/>
          <p:nvPr/>
        </p:nvSpPr>
        <p:spPr>
          <a:xfrm>
            <a:off x="2657138" y="3376733"/>
            <a:ext cx="1614196" cy="584775"/>
          </a:xfrm>
          <a:prstGeom prst="rect">
            <a:avLst/>
          </a:prstGeom>
          <a:noFill/>
        </p:spPr>
        <p:txBody>
          <a:bodyPr wrap="square" rtlCol="0">
            <a:spAutoFit/>
          </a:bodyPr>
          <a:lstStyle/>
          <a:p>
            <a:pPr algn="ctr"/>
            <a:r>
              <a:rPr lang="en-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cua</a:t>
            </a:r>
          </a:p>
        </p:txBody>
      </p:sp>
      <p:sp>
        <p:nvSpPr>
          <p:cNvPr id="23" name="TextBox 22">
            <a:extLst>
              <a:ext uri="{FF2B5EF4-FFF2-40B4-BE49-F238E27FC236}">
                <a16:creationId xmlns:a16="http://schemas.microsoft.com/office/drawing/2014/main" id="{2179F71B-BAB1-4959-90A5-08A4CD16C159}"/>
              </a:ext>
            </a:extLst>
          </p:cNvPr>
          <p:cNvSpPr txBox="1"/>
          <p:nvPr/>
        </p:nvSpPr>
        <p:spPr>
          <a:xfrm>
            <a:off x="6064928" y="3348275"/>
            <a:ext cx="1614196" cy="584775"/>
          </a:xfrm>
          <a:prstGeom prst="rect">
            <a:avLst/>
          </a:prstGeom>
          <a:noFill/>
        </p:spPr>
        <p:txBody>
          <a:bodyPr wrap="square" rtlCol="0">
            <a:spAutoFit/>
          </a:bodyPr>
          <a:lstStyle/>
          <a:p>
            <a:pPr algn="ctr"/>
            <a:r>
              <a:rPr lang="en-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công</a:t>
            </a:r>
          </a:p>
        </p:txBody>
      </p:sp>
      <p:sp>
        <p:nvSpPr>
          <p:cNvPr id="31" name="TextBox 30">
            <a:extLst>
              <a:ext uri="{FF2B5EF4-FFF2-40B4-BE49-F238E27FC236}">
                <a16:creationId xmlns:a16="http://schemas.microsoft.com/office/drawing/2014/main" id="{B304F527-4A03-4498-8A2C-807A71A1C65B}"/>
              </a:ext>
            </a:extLst>
          </p:cNvPr>
          <p:cNvSpPr txBox="1"/>
          <p:nvPr/>
        </p:nvSpPr>
        <p:spPr>
          <a:xfrm>
            <a:off x="2657138" y="5918984"/>
            <a:ext cx="1614196" cy="584775"/>
          </a:xfrm>
          <a:prstGeom prst="rect">
            <a:avLst/>
          </a:prstGeom>
          <a:noFill/>
        </p:spPr>
        <p:txBody>
          <a:bodyPr wrap="square" rtlCol="0">
            <a:spAutoFit/>
          </a:bodyPr>
          <a:lstStyle/>
          <a:p>
            <a:pPr algn="ctr"/>
            <a:r>
              <a:rPr lang="en-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kì đà</a:t>
            </a:r>
          </a:p>
        </p:txBody>
      </p:sp>
      <p:sp>
        <p:nvSpPr>
          <p:cNvPr id="32" name="TextBox 31">
            <a:extLst>
              <a:ext uri="{FF2B5EF4-FFF2-40B4-BE49-F238E27FC236}">
                <a16:creationId xmlns:a16="http://schemas.microsoft.com/office/drawing/2014/main" id="{2F3A5822-DEE5-4676-849D-118CD8781CD7}"/>
              </a:ext>
            </a:extLst>
          </p:cNvPr>
          <p:cNvSpPr txBox="1"/>
          <p:nvPr/>
        </p:nvSpPr>
        <p:spPr>
          <a:xfrm>
            <a:off x="6096000" y="5715290"/>
            <a:ext cx="1614196" cy="584775"/>
          </a:xfrm>
          <a:prstGeom prst="rect">
            <a:avLst/>
          </a:prstGeom>
          <a:noFill/>
        </p:spPr>
        <p:txBody>
          <a:bodyPr wrap="square" rtlCol="0">
            <a:spAutoFit/>
          </a:bodyPr>
          <a:lstStyle/>
          <a:p>
            <a:pPr algn="ctr"/>
            <a:r>
              <a:rPr lang="en-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kiến</a:t>
            </a:r>
          </a:p>
        </p:txBody>
      </p:sp>
    </p:spTree>
    <p:extLst>
      <p:ext uri="{BB962C8B-B14F-4D97-AF65-F5344CB8AC3E}">
        <p14:creationId xmlns:p14="http://schemas.microsoft.com/office/powerpoint/2010/main" val="1728600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2C2214AA-E00A-4E56-A33F-38761AC8908F}"/>
              </a:ext>
            </a:extLst>
          </p:cNvPr>
          <p:cNvSpPr txBox="1"/>
          <p:nvPr/>
        </p:nvSpPr>
        <p:spPr>
          <a:xfrm>
            <a:off x="1624615" y="779768"/>
            <a:ext cx="7963236" cy="650499"/>
          </a:xfrm>
          <a:prstGeom prst="rect">
            <a:avLst/>
          </a:prstGeom>
          <a:noFill/>
        </p:spPr>
        <p:txBody>
          <a:bodyPr wrap="square" rtlCol="0">
            <a:spAutoFit/>
          </a:bodyPr>
          <a:lstStyle/>
          <a:p>
            <a:pPr algn="just">
              <a:lnSpc>
                <a:spcPct val="150000"/>
              </a:lnSpc>
            </a:pPr>
            <a:r>
              <a:rPr lang="vi-VN" sz="28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Chọn a hoặc b </a:t>
            </a:r>
          </a:p>
        </p:txBody>
      </p:sp>
      <p:pic>
        <p:nvPicPr>
          <p:cNvPr id="29" name="Picture 28">
            <a:extLst>
              <a:ext uri="{FF2B5EF4-FFF2-40B4-BE49-F238E27FC236}">
                <a16:creationId xmlns:a16="http://schemas.microsoft.com/office/drawing/2014/main" id="{B77B368A-1559-4426-AAFA-1F0E961F2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65" y="968934"/>
            <a:ext cx="497150" cy="423878"/>
          </a:xfrm>
          <a:prstGeom prst="rect">
            <a:avLst/>
          </a:prstGeom>
        </p:spPr>
      </p:pic>
      <p:sp>
        <p:nvSpPr>
          <p:cNvPr id="30" name="TextBox 29">
            <a:extLst>
              <a:ext uri="{FF2B5EF4-FFF2-40B4-BE49-F238E27FC236}">
                <a16:creationId xmlns:a16="http://schemas.microsoft.com/office/drawing/2014/main" id="{F4620B9E-86F6-40A3-AF5C-57122E7D95A9}"/>
              </a:ext>
            </a:extLst>
          </p:cNvPr>
          <p:cNvSpPr txBox="1"/>
          <p:nvPr/>
        </p:nvSpPr>
        <p:spPr>
          <a:xfrm>
            <a:off x="1209758" y="1384535"/>
            <a:ext cx="9487068" cy="650499"/>
          </a:xfrm>
          <a:prstGeom prst="rect">
            <a:avLst/>
          </a:prstGeom>
          <a:noFill/>
        </p:spPr>
        <p:txBody>
          <a:bodyPr wrap="square" rtlCol="0">
            <a:spAutoFit/>
          </a:bodyPr>
          <a:lstStyle/>
          <a:p>
            <a:pPr lvl="0"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 </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Chọn tiếng chứa iêu hoặc ươu thay cho dấu ba chấm.</a:t>
            </a:r>
          </a:p>
        </p:txBody>
      </p:sp>
      <p:sp>
        <p:nvSpPr>
          <p:cNvPr id="49" name="TextBox 48">
            <a:extLst>
              <a:ext uri="{FF2B5EF4-FFF2-40B4-BE49-F238E27FC236}">
                <a16:creationId xmlns:a16="http://schemas.microsoft.com/office/drawing/2014/main" id="{A0DF90F7-5401-4231-8FD6-4844277ACDF9}"/>
              </a:ext>
            </a:extLst>
          </p:cNvPr>
          <p:cNvSpPr txBox="1"/>
          <p:nvPr/>
        </p:nvSpPr>
        <p:spPr>
          <a:xfrm>
            <a:off x="2209978" y="2105418"/>
            <a:ext cx="1358316" cy="523220"/>
          </a:xfrm>
          <a:prstGeom prst="rect">
            <a:avLst/>
          </a:prstGeom>
          <a:noFill/>
        </p:spPr>
        <p:txBody>
          <a:bodyPr wrap="square" rtlCol="0">
            <a:spAutoFit/>
          </a:bodyPr>
          <a:lstStyle/>
          <a:p>
            <a:pPr algn="ctr"/>
            <a:r>
              <a:rPr lang="en-US"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h</a:t>
            </a:r>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ươu</a:t>
            </a:r>
          </a:p>
        </p:txBody>
      </p:sp>
      <p:sp>
        <p:nvSpPr>
          <p:cNvPr id="50" name="Rectangle 49">
            <a:extLst>
              <a:ext uri="{FF2B5EF4-FFF2-40B4-BE49-F238E27FC236}">
                <a16:creationId xmlns:a16="http://schemas.microsoft.com/office/drawing/2014/main" id="{2FEDD9E4-258C-411D-9570-45849E41E204}"/>
              </a:ext>
            </a:extLst>
          </p:cNvPr>
          <p:cNvSpPr/>
          <p:nvPr/>
        </p:nvSpPr>
        <p:spPr>
          <a:xfrm>
            <a:off x="5040736" y="2105418"/>
            <a:ext cx="1423213" cy="523220"/>
          </a:xfrm>
          <a:prstGeom prst="rect">
            <a:avLst/>
          </a:prstGeom>
        </p:spPr>
        <p:txBody>
          <a:bodyPr wrap="square">
            <a:spAutoFit/>
          </a:bodyPr>
          <a:lstStyle/>
          <a:p>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khướu</a:t>
            </a:r>
          </a:p>
        </p:txBody>
      </p:sp>
      <p:sp>
        <p:nvSpPr>
          <p:cNvPr id="51" name="Rectangle 50">
            <a:extLst>
              <a:ext uri="{FF2B5EF4-FFF2-40B4-BE49-F238E27FC236}">
                <a16:creationId xmlns:a16="http://schemas.microsoft.com/office/drawing/2014/main" id="{155738A0-E76D-452C-B351-207338F0C6CB}"/>
              </a:ext>
            </a:extLst>
          </p:cNvPr>
          <p:cNvSpPr/>
          <p:nvPr/>
        </p:nvSpPr>
        <p:spPr>
          <a:xfrm>
            <a:off x="3650587" y="2094596"/>
            <a:ext cx="1307856" cy="523220"/>
          </a:xfrm>
          <a:prstGeom prst="rect">
            <a:avLst/>
          </a:prstGeom>
        </p:spPr>
        <p:txBody>
          <a:bodyPr wrap="square">
            <a:spAutoFit/>
          </a:bodyPr>
          <a:lstStyle/>
          <a:p>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nhiều</a:t>
            </a:r>
          </a:p>
        </p:txBody>
      </p:sp>
      <p:sp>
        <p:nvSpPr>
          <p:cNvPr id="52" name="TextBox 51">
            <a:extLst>
              <a:ext uri="{FF2B5EF4-FFF2-40B4-BE49-F238E27FC236}">
                <a16:creationId xmlns:a16="http://schemas.microsoft.com/office/drawing/2014/main" id="{5C370890-6EF2-46AF-A69D-89BDBAC4D1EF}"/>
              </a:ext>
            </a:extLst>
          </p:cNvPr>
          <p:cNvSpPr txBox="1"/>
          <p:nvPr/>
        </p:nvSpPr>
        <p:spPr>
          <a:xfrm>
            <a:off x="1015551" y="2677378"/>
            <a:ext cx="10160898" cy="2031325"/>
          </a:xfrm>
          <a:prstGeom prst="rect">
            <a:avLst/>
          </a:prstGeom>
          <a:noFill/>
        </p:spPr>
        <p:txBody>
          <a:bodyPr wrap="square" rtlCol="0">
            <a:spAutoFit/>
          </a:bodyPr>
          <a:lstStyle/>
          <a:p>
            <a:pPr algn="just">
              <a:lnSpc>
                <a:spcPct val="150000"/>
              </a:lnSpc>
            </a:pP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Sóc</a:t>
            </a:r>
            <a:r>
              <a:rPr lang="en-US" sz="280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hái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rất</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hoa</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tặng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bè</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Nó</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tặng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cao</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cổ</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bó</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hoa</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thiên</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điểu</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rực</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rỡ</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Còn</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liếu</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điếu</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sóc</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tặng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bó</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hoa</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bồ</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công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anh</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nhẹ</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bông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endParaRPr lang="en-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29458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left)">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1.48148E-6 L -0.04791 0.0875 " pathEditMode="relative" rAng="0" ptsTypes="AA">
                                      <p:cBhvr>
                                        <p:cTn id="26" dur="2000" fill="hold"/>
                                        <p:tgtEl>
                                          <p:spTgt spid="51"/>
                                        </p:tgtEl>
                                        <p:attrNameLst>
                                          <p:attrName>ppt_x</p:attrName>
                                          <p:attrName>ppt_y</p:attrName>
                                        </p:attrNameLst>
                                      </p:cBhvr>
                                      <p:rCtr x="-2396" y="437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8.33333E-7 1.11111E-6 L 0.53125 0.07639 " pathEditMode="relative" rAng="0" ptsTypes="AA">
                                      <p:cBhvr>
                                        <p:cTn id="30" dur="2000" fill="hold"/>
                                        <p:tgtEl>
                                          <p:spTgt spid="49"/>
                                        </p:tgtEl>
                                        <p:attrNameLst>
                                          <p:attrName>ppt_x</p:attrName>
                                          <p:attrName>ppt_y</p:attrName>
                                        </p:attrNameLst>
                                      </p:cBhvr>
                                      <p:rCtr x="26563" y="381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4.79167E-6 1.11111E-6 L 0.16615 0.17917 " pathEditMode="relative" rAng="0" ptsTypes="AA">
                                      <p:cBhvr>
                                        <p:cTn id="34" dur="2000" fill="hold"/>
                                        <p:tgtEl>
                                          <p:spTgt spid="50"/>
                                        </p:tgtEl>
                                        <p:attrNameLst>
                                          <p:attrName>ppt_x</p:attrName>
                                          <p:attrName>ppt_y</p:attrName>
                                        </p:attrNameLst>
                                      </p:cBhvr>
                                      <p:rCtr x="8307" y="8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build="p"/>
      <p:bldP spid="49" grpId="0"/>
      <p:bldP spid="49" grpId="1"/>
      <p:bldP spid="50" grpId="0"/>
      <p:bldP spid="50" grpId="1"/>
      <p:bldP spid="51" grpId="0"/>
      <p:bldP spid="51" grpId="1"/>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1E871F4-853F-40FC-90B3-FB113F88AA1B}"/>
              </a:ext>
            </a:extLst>
          </p:cNvPr>
          <p:cNvSpPr txBox="1"/>
          <p:nvPr/>
        </p:nvSpPr>
        <p:spPr>
          <a:xfrm>
            <a:off x="2174504" y="874923"/>
            <a:ext cx="6488439"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Chọn a hoặc b </a:t>
            </a:r>
          </a:p>
        </p:txBody>
      </p:sp>
      <p:pic>
        <p:nvPicPr>
          <p:cNvPr id="10" name="Picture 9">
            <a:extLst>
              <a:ext uri="{FF2B5EF4-FFF2-40B4-BE49-F238E27FC236}">
                <a16:creationId xmlns:a16="http://schemas.microsoft.com/office/drawing/2014/main" id="{6A8E92AD-9CAE-4C5A-A216-366BF79D5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947" y="1001066"/>
            <a:ext cx="640536" cy="524355"/>
          </a:xfrm>
          <a:prstGeom prst="rect">
            <a:avLst/>
          </a:prstGeom>
        </p:spPr>
      </p:pic>
      <p:sp>
        <p:nvSpPr>
          <p:cNvPr id="11" name="TextBox 10">
            <a:extLst>
              <a:ext uri="{FF2B5EF4-FFF2-40B4-BE49-F238E27FC236}">
                <a16:creationId xmlns:a16="http://schemas.microsoft.com/office/drawing/2014/main" id="{C95734C4-C118-41E7-9592-ACB0C4E43E21}"/>
              </a:ext>
            </a:extLst>
          </p:cNvPr>
          <p:cNvSpPr txBox="1"/>
          <p:nvPr/>
        </p:nvSpPr>
        <p:spPr>
          <a:xfrm>
            <a:off x="1795684" y="1682466"/>
            <a:ext cx="7730056"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 </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 từ ngữ có tiếng chứa en hoặc eng.</a:t>
            </a:r>
          </a:p>
        </p:txBody>
      </p:sp>
      <p:graphicFrame>
        <p:nvGraphicFramePr>
          <p:cNvPr id="12" name="Table 11">
            <a:extLst>
              <a:ext uri="{FF2B5EF4-FFF2-40B4-BE49-F238E27FC236}">
                <a16:creationId xmlns:a16="http://schemas.microsoft.com/office/drawing/2014/main" id="{8DF99C48-05F8-4DD5-8DB0-F74398D45290}"/>
              </a:ext>
            </a:extLst>
          </p:cNvPr>
          <p:cNvGraphicFramePr>
            <a:graphicFrameLocks noGrp="1"/>
          </p:cNvGraphicFramePr>
          <p:nvPr>
            <p:extLst>
              <p:ext uri="{D42A27DB-BD31-4B8C-83A1-F6EECF244321}">
                <p14:modId xmlns:p14="http://schemas.microsoft.com/office/powerpoint/2010/main" val="2054709491"/>
              </p:ext>
            </p:extLst>
          </p:nvPr>
        </p:nvGraphicFramePr>
        <p:xfrm>
          <a:off x="2378889" y="2606859"/>
          <a:ext cx="6477728" cy="2483141"/>
        </p:xfrm>
        <a:graphic>
          <a:graphicData uri="http://schemas.openxmlformats.org/drawingml/2006/table">
            <a:tbl>
              <a:tblPr firstRow="1" firstCol="1" bandRow="1"/>
              <a:tblGrid>
                <a:gridCol w="1263718">
                  <a:extLst>
                    <a:ext uri="{9D8B030D-6E8A-4147-A177-3AD203B41FA5}">
                      <a16:colId xmlns:a16="http://schemas.microsoft.com/office/drawing/2014/main" val="1162369807"/>
                    </a:ext>
                  </a:extLst>
                </a:gridCol>
                <a:gridCol w="5214010">
                  <a:extLst>
                    <a:ext uri="{9D8B030D-6E8A-4147-A177-3AD203B41FA5}">
                      <a16:colId xmlns:a16="http://schemas.microsoft.com/office/drawing/2014/main" val="1509586747"/>
                    </a:ext>
                  </a:extLst>
                </a:gridCol>
              </a:tblGrid>
              <a:tr h="1214243">
                <a:tc>
                  <a:txBody>
                    <a:bodyPr/>
                    <a:lstStyle/>
                    <a:p>
                      <a:pPr marL="7938" indent="0" algn="ctr">
                        <a:lnSpc>
                          <a:spcPct val="107000"/>
                        </a:lnSpc>
                        <a:tabLs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en</a:t>
                      </a:r>
                      <a:endParaRPr lang="en-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nchor="ctr"/>
                </a:tc>
                <a:tc>
                  <a:txBody>
                    <a:bodyPr/>
                    <a:lstStyle/>
                    <a:p>
                      <a:pPr marL="49213" indent="0" algn="l">
                        <a:lnSpc>
                          <a:spcPct val="107000"/>
                        </a:lnSpc>
                        <a:spcAft>
                          <a:spcPts val="800"/>
                        </a:spcAft>
                        <a:tabLs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dế</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mèn</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nchor="ctr"/>
                </a:tc>
                <a:extLst>
                  <a:ext uri="{0D108BD9-81ED-4DB2-BD59-A6C34878D82A}">
                    <a16:rowId xmlns:a16="http://schemas.microsoft.com/office/drawing/2014/main" val="353857809"/>
                  </a:ext>
                </a:extLst>
              </a:tr>
              <a:tr h="1268898">
                <a:tc>
                  <a:txBody>
                    <a:bodyPr/>
                    <a:lstStyle/>
                    <a:p>
                      <a:pPr marL="7938" indent="0" algn="ctr">
                        <a:lnSpc>
                          <a:spcPct val="107000"/>
                        </a:lnSpc>
                        <a:tabLs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eng</a:t>
                      </a:r>
                      <a:endParaRPr lang="en-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nchor="ctr"/>
                </a:tc>
                <a:tc>
                  <a:txBody>
                    <a:bodyPr/>
                    <a:lstStyle/>
                    <a:p>
                      <a:pPr marL="7938" indent="0" algn="l">
                        <a:lnSpc>
                          <a:spcPct val="107000"/>
                        </a:lnSpc>
                        <a:spcAft>
                          <a:spcPts val="800"/>
                        </a:spcAft>
                        <a:tabLs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xẻng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13" name="TextBox 12">
            <a:extLst>
              <a:ext uri="{FF2B5EF4-FFF2-40B4-BE49-F238E27FC236}">
                <a16:creationId xmlns:a16="http://schemas.microsoft.com/office/drawing/2014/main" id="{3D266FC1-E06F-4808-AD41-93891CA55D5D}"/>
              </a:ext>
            </a:extLst>
          </p:cNvPr>
          <p:cNvSpPr txBox="1"/>
          <p:nvPr/>
        </p:nvSpPr>
        <p:spPr>
          <a:xfrm>
            <a:off x="5015252" y="2922510"/>
            <a:ext cx="2051697" cy="523220"/>
          </a:xfrm>
          <a:prstGeom prst="rect">
            <a:avLst/>
          </a:prstGeom>
          <a:noFill/>
        </p:spPr>
        <p:txBody>
          <a:bodyPr wrap="square" rtlCol="0">
            <a:spAutoFit/>
          </a:bodyPr>
          <a:lstStyle/>
          <a:p>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cuộn </a:t>
            </a:r>
            <a:r>
              <a:rPr lang="vi-VN" sz="2800">
                <a:solidFill>
                  <a:srgbClr val="FFFF00"/>
                </a:solidFill>
                <a:latin typeface="Arial-Rounded" panose="020B0500000000000000" pitchFamily="34" charset="0"/>
                <a:ea typeface="Arial-Rounded" panose="020B0500000000000000" pitchFamily="34" charset="0"/>
                <a:cs typeface="Arial-Rounded" panose="020B0500000000000000" pitchFamily="34" charset="0"/>
              </a:rPr>
              <a:t>len</a:t>
            </a:r>
            <a:r>
              <a:rPr lang="en-VN" sz="2800" smtClean="0">
                <a:solidFill>
                  <a:srgbClr val="FFFF00"/>
                </a:solidFill>
                <a:latin typeface="Arial-Rounded" panose="020B0500000000000000" pitchFamily="34" charset="0"/>
                <a:ea typeface="Arial-Rounded" panose="020B0500000000000000" pitchFamily="34" charset="0"/>
                <a:cs typeface="Arial-Rounded" panose="020B0500000000000000" pitchFamily="34" charset="0"/>
              </a:rPr>
              <a:t>,</a:t>
            </a:r>
            <a:r>
              <a:rPr lang="en-US" sz="2800" smtClean="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endPar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CEE57579-3ACD-4A97-9062-32E02CE2A078}"/>
              </a:ext>
            </a:extLst>
          </p:cNvPr>
          <p:cNvSpPr txBox="1"/>
          <p:nvPr/>
        </p:nvSpPr>
        <p:spPr>
          <a:xfrm>
            <a:off x="6546275" y="2922510"/>
            <a:ext cx="2310342" cy="523220"/>
          </a:xfrm>
          <a:prstGeom prst="rect">
            <a:avLst/>
          </a:prstGeom>
          <a:noFill/>
        </p:spPr>
        <p:txBody>
          <a:bodyPr wrap="square" rtlCol="0">
            <a:spAutoFit/>
          </a:bodyPr>
          <a:lstStyle/>
          <a:p>
            <a:r>
              <a:rPr lang="vi-VN" sz="2800">
                <a:solidFill>
                  <a:srgbClr val="FFFF00"/>
                </a:solidFill>
                <a:latin typeface="Arial-Rounded" panose="020B0500000000000000" pitchFamily="34" charset="0"/>
                <a:ea typeface="Arial-Rounded" panose="020B0500000000000000" pitchFamily="34" charset="0"/>
                <a:cs typeface="Arial-Rounded" panose="020B0500000000000000" pitchFamily="34" charset="0"/>
              </a:rPr>
              <a:t>cốc </a:t>
            </a:r>
            <a:r>
              <a:rPr lang="vi-VN" sz="2800" smtClean="0">
                <a:solidFill>
                  <a:srgbClr val="FFFF00"/>
                </a:solidFill>
                <a:latin typeface="Arial-Rounded" panose="020B0500000000000000" pitchFamily="34" charset="0"/>
                <a:ea typeface="Arial-Rounded" panose="020B0500000000000000" pitchFamily="34" charset="0"/>
                <a:cs typeface="Arial-Rounded" panose="020B0500000000000000" pitchFamily="34" charset="0"/>
              </a:rPr>
              <a:t>chén</a:t>
            </a:r>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TextBox 14">
            <a:extLst>
              <a:ext uri="{FF2B5EF4-FFF2-40B4-BE49-F238E27FC236}">
                <a16:creationId xmlns:a16="http://schemas.microsoft.com/office/drawing/2014/main" id="{26AC8913-9A64-48E7-910E-A45AAE5B3E23}"/>
              </a:ext>
            </a:extLst>
          </p:cNvPr>
          <p:cNvSpPr txBox="1"/>
          <p:nvPr/>
        </p:nvSpPr>
        <p:spPr>
          <a:xfrm>
            <a:off x="5095898" y="4206223"/>
            <a:ext cx="2051697" cy="523220"/>
          </a:xfrm>
          <a:prstGeom prst="rect">
            <a:avLst/>
          </a:prstGeom>
          <a:noFill/>
        </p:spPr>
        <p:txBody>
          <a:bodyPr wrap="square" rtlCol="0">
            <a:spAutoFit/>
          </a:bodyPr>
          <a:lstStyle/>
          <a:p>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cái kẻng</a:t>
            </a:r>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3378078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left)">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277</Words>
  <Application>Microsoft Office PowerPoint</Application>
  <PresentationFormat>Widescreen</PresentationFormat>
  <Paragraphs>48</Paragraphs>
  <Slides>10</Slides>
  <Notes>7</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10</vt:i4>
      </vt:variant>
    </vt:vector>
  </HeadingPairs>
  <TitlesOfParts>
    <vt:vector size="33" baseType="lpstr">
      <vt:lpstr>宋体</vt:lpstr>
      <vt:lpstr>Arial</vt:lpstr>
      <vt:lpstr>Arial-Rounded</vt:lpstr>
      <vt:lpstr>Calibri</vt:lpstr>
      <vt:lpstr>Calibri Light</vt:lpstr>
      <vt:lpstr>等线</vt:lpstr>
      <vt:lpstr>等线</vt:lpstr>
      <vt:lpstr>HP001 4 hàng</vt:lpstr>
      <vt:lpstr>HP001 4 hang 1 ô ly</vt:lpstr>
      <vt:lpstr>Kalam</vt:lpstr>
      <vt:lpstr>Montserrat</vt:lpstr>
      <vt:lpstr>黑体</vt:lpstr>
      <vt:lpstr>SVN-Fiolex Girls</vt:lpstr>
      <vt:lpstr>Times New Roman</vt:lpstr>
      <vt:lpstr>UTM Avo</vt:lpstr>
      <vt:lpstr>UTM Cookies</vt:lpstr>
      <vt:lpstr>思源黑体 CN Regular</vt:lpstr>
      <vt:lpstr>Office 主题</vt:lpstr>
      <vt:lpstr>第一PPT，www.1ppt.com</vt:lpstr>
      <vt:lpstr>1_Office 主题</vt:lpstr>
      <vt:lpstr>Doodle Sketchbook by Slidesgo</vt:lpstr>
      <vt:lpstr>2_Office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5</cp:revision>
  <dcterms:created xsi:type="dcterms:W3CDTF">2021-07-30T03:23:44Z</dcterms:created>
  <dcterms:modified xsi:type="dcterms:W3CDTF">2025-11-10T06:41:03Z</dcterms:modified>
</cp:coreProperties>
</file>