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5" r:id="rId3"/>
    <p:sldMasterId id="2147483697" r:id="rId4"/>
    <p:sldMasterId id="2147483706" r:id="rId5"/>
    <p:sldMasterId id="2147483718" r:id="rId6"/>
  </p:sldMasterIdLst>
  <p:notesMasterIdLst>
    <p:notesMasterId r:id="rId16"/>
  </p:notesMasterIdLst>
  <p:sldIdLst>
    <p:sldId id="285" r:id="rId7"/>
    <p:sldId id="578" r:id="rId8"/>
    <p:sldId id="574" r:id="rId9"/>
    <p:sldId id="293" r:id="rId10"/>
    <p:sldId id="575" r:id="rId11"/>
    <p:sldId id="576" r:id="rId12"/>
    <p:sldId id="271" r:id="rId13"/>
    <p:sldId id="272" r:id="rId14"/>
    <p:sldId id="5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122F3-9115-4FAA-B7CE-AD5E4AFFF57A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294B7-E19E-481C-A772-416B1E328C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53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532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858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3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575D44-29BC-45AD-8F9D-519EEF5619E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5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6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3825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54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r="24250" b="72681"/>
          <a:stretch>
            <a:fillRect/>
          </a:stretch>
        </p:blipFill>
        <p:spPr>
          <a:xfrm>
            <a:off x="130903" y="203481"/>
            <a:ext cx="813977" cy="53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92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49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6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336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139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679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245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6567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5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3867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191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66089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21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5E68AA-BE64-F049-AE4B-6D22E5791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8FB45DC-93A6-9E46-B68E-4C1658CC1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C71B9E-72DF-9B46-9E11-92FD14AF7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D64AA69-0CEE-B14A-BDC5-308DDC8C2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FAF48E-F9F8-1C46-8EEE-61E4A18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7728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90AC2C-89A7-5B45-AA29-0F43CAD1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F0F5861-FF02-9541-AD80-582F18648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655C0A-AF44-4240-926F-CF039BC8D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AFDC4E-8BFD-B54A-BF9A-81919CC72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9656241-BFAA-974E-8319-98CB0818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270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7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03AC0A-0AC7-E046-A454-45AF18903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CFDF19E-3B3B-4842-9CFB-FEE132D20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E65A68E-44C5-224D-8CA2-CC2B095E1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30D364-0692-4248-99C8-3F14D2E4A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7A17F9-1059-CB44-9EC4-3DC90DCB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8F51C2-BC0A-9647-96E7-996BE581C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626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FD20C3A-97FD-EC48-8472-14766CCB9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B998ED0-C05E-BF44-803B-F32434D96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C2F7DA8-241B-6E41-B115-7DD4AB88F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763B39A-3922-DC4C-A9E0-E8F6F55BCC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1B154D5-EB01-C546-8E33-06C61DAFCD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72C4281-F8A6-F144-B529-6697CA44A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8B9C80-60CA-A34E-BFF9-C5EF301C4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F90AAA6-55AF-1F43-85E0-154D6A611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507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57A5C9-2CA0-5C4F-B0AC-699302B2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E2BD9DE-4F17-9E46-85D8-E2B12EE22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31FE32F-DD65-4F4F-A322-76B6249B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1B1DDF3-917A-F04E-96B7-4D0D88E6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50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919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AF1B7EC-7263-EF4F-B8F8-7BC4A0926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87EA049-7CA7-2242-BC65-574B70116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1E859-109B-1D4E-BD7F-295BD77D5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49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08FA14-2A56-8F40-B578-1AF41EF34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D8ED5-6CD0-9A49-908F-DD8F31EFE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F95D50D-3854-BF41-B1B4-C14B47F0A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198175-F7BB-9649-87FC-79105434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80D134F-22C8-A147-86A1-AFCE01B6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2ABE2F8-7F2B-084D-AA59-F1D650034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A1B7CB-265E-FE4B-85A7-85095EA7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5B568F0-876F-3A42-8E9A-F2E0E4E16B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9EE148B-7F31-6C4B-91AC-A6DC3C13C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FCCCA7-808E-BA49-9D15-415B8AA9B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C58DD2B-251A-234C-8A57-5ABF94C4A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18CB2A8-5CD9-D04E-B567-7EBEF490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29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7507A8-15E2-164F-9615-442CE6395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762B35F-BAD2-B942-AD3F-6CFBFC720E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F2FC632-FBB0-AC4F-A2C8-C3098891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64E695-6EE6-3B41-9BB3-E9CE59E4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B6FE20-DD6A-434B-8F8B-53D28B1A6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8254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8317262-3A48-C44B-BE0D-EB1E54F69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655E45A-0599-A545-9244-C8A808CE4B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D0EFA3-E423-1E43-9429-EFEE76FC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CE18421-96FF-A942-AB92-9E8C9E3D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76B1616-54B9-7149-8109-223505AD0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7310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52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787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6503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17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0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291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65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698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74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43160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95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8730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30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115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710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8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478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7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1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6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45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2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501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8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24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53771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677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0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9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03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500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09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2025/10/5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867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8AFA7-3D37-8C48-8193-4D924CC773C1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678B1-0E90-9A44-8EFC-7DF3D39EA94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0875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A695B5B-D5D8-514D-9D02-1B81B7DA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379E33-FD72-9A43-82B2-651959A19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A0E9-40F7-CE46-B403-9DC1CA0AB8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79D43-DAE6-0F47-A9C1-04982654FBFB}" type="datetimeFigureOut">
              <a:rPr kumimoji="1" lang="zh-CN" altLang="en-US" smtClean="0"/>
              <a:t>2025/10/5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3E4EC99-6892-EF4E-898D-4A31CBE00B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A055238-B11B-8F4E-80A4-A0A5A1EC7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C9DF28-B784-4B91-8307-F068D9E1B671}"/>
              </a:ext>
            </a:extLst>
          </p:cNvPr>
          <p:cNvSpPr txBox="1"/>
          <p:nvPr userDrawn="1"/>
        </p:nvSpPr>
        <p:spPr>
          <a:xfrm>
            <a:off x="8939579" y="-31422"/>
            <a:ext cx="609746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68019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89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02431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 panose="05020102010507070707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2025/10/5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39791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2785862" y="1722268"/>
            <a:ext cx="6569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9: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261D98-52D2-4C1A-902E-73EE67E7B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42602" y="128725"/>
            <a:ext cx="717518" cy="64711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9FC2A5D-7FD0-4C21-B446-0AA02B5AC52E}"/>
              </a:ext>
            </a:extLst>
          </p:cNvPr>
          <p:cNvSpPr txBox="1"/>
          <p:nvPr/>
        </p:nvSpPr>
        <p:spPr>
          <a:xfrm>
            <a:off x="3413086" y="29094"/>
            <a:ext cx="5365827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AEE7983-13EA-4E96-8578-5C39C74AA8F1}"/>
              </a:ext>
            </a:extLst>
          </p:cNvPr>
          <p:cNvGrpSpPr/>
          <p:nvPr/>
        </p:nvGrpSpPr>
        <p:grpSpPr>
          <a:xfrm>
            <a:off x="778988" y="775840"/>
            <a:ext cx="11405614" cy="5953434"/>
            <a:chOff x="-1746503" y="1292343"/>
            <a:chExt cx="11405614" cy="595343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12DDF23-9B1B-4002-AC9F-3EC6262CBC3E}"/>
                </a:ext>
              </a:extLst>
            </p:cNvPr>
            <p:cNvSpPr txBox="1"/>
            <p:nvPr/>
          </p:nvSpPr>
          <p:spPr>
            <a:xfrm>
              <a:off x="-1746503" y="1292343"/>
              <a:ext cx="5099302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5CD65E-E6F3-4273-9C7C-CC30908FF13E}"/>
                </a:ext>
              </a:extLst>
            </p:cNvPr>
            <p:cNvSpPr txBox="1"/>
            <p:nvPr/>
          </p:nvSpPr>
          <p:spPr>
            <a:xfrm>
              <a:off x="3465572" y="1292343"/>
              <a:ext cx="6193539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DFC95D1-1D1A-4F04-AFD6-93CC86DDD3D7}"/>
                </a:ext>
              </a:extLst>
            </p:cNvPr>
            <p:cNvSpPr txBox="1"/>
            <p:nvPr/>
          </p:nvSpPr>
          <p:spPr>
            <a:xfrm>
              <a:off x="1028155" y="4009955"/>
              <a:ext cx="6742497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47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964836" y="2565709"/>
            <a:ext cx="266162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Trả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lời</a:t>
            </a:r>
            <a:endParaRPr kumimoji="0" lang="en-US" sz="6000" b="1" i="0" u="none" strike="noStrike" kern="1200" cap="none" spc="0" normalizeH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câu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hỏi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78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华文楷体" panose="02010600040101010101" pitchFamily="2" charset="-122"/>
              <a:cs typeface="Arial-Rounded" panose="020B0500000000000000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50811"/>
          <a:stretch>
            <a:fillRect/>
          </a:stretch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56330" y="1044575"/>
            <a:ext cx="79260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1.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giáo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đáp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lại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lời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chào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của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học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sinh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như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thế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nào</a:t>
            </a: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?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915602" y="1508259"/>
            <a:ext cx="6861278" cy="6505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Cô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mỉm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cười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thật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 </a:t>
            </a:r>
            <a:r>
              <a:rPr kumimoji="0" lang="en-US" altLang="zh-CN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tươi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656330" y="2245360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2. Tìm những câu thơ tả cảnh vật khi cô dạy em học bài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51467" y="2589133"/>
            <a:ext cx="6861278" cy="1291590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Gió đưa thoảng hương nhài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Nắng ghé vào cửa lớp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24460" y="2400300"/>
            <a:ext cx="3204845" cy="2786380"/>
          </a:xfrm>
          <a:prstGeom prst="rect">
            <a:avLst/>
          </a:prstGeom>
        </p:spPr>
      </p:pic>
      <p:sp>
        <p:nvSpPr>
          <p:cNvPr id="2" name="矩形 10"/>
          <p:cNvSpPr/>
          <p:nvPr/>
        </p:nvSpPr>
        <p:spPr>
          <a:xfrm>
            <a:off x="3656330" y="3880485"/>
            <a:ext cx="8421370" cy="46355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3. Bạn nhỏ đã kể những gì về cô giáo của mình?</a:t>
            </a:r>
          </a:p>
        </p:txBody>
      </p:sp>
      <p:sp>
        <p:nvSpPr>
          <p:cNvPr id="5" name="TextBox 12"/>
          <p:cNvSpPr txBox="1"/>
          <p:nvPr/>
        </p:nvSpPr>
        <p:spPr>
          <a:xfrm>
            <a:off x="3814637" y="422616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Kể cô dạy tập viết, giảng bài... 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  <p:sp>
        <p:nvSpPr>
          <p:cNvPr id="14" name="矩形 10"/>
          <p:cNvSpPr/>
          <p:nvPr/>
        </p:nvSpPr>
        <p:spPr>
          <a:xfrm>
            <a:off x="3619500" y="4984750"/>
            <a:ext cx="8421370" cy="795020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汉仪黑荔枝体简" panose="00020600040101010101" pitchFamily="18" charset="-122"/>
                <a:cs typeface="Arial-Rounded" panose="020B0500000000000000" charset="0"/>
              </a:rPr>
              <a:t>4. Qua bài thơ, em thấy tình cảm của bạn nhỏ dành cho cô như thế nào?</a:t>
            </a:r>
          </a:p>
        </p:txBody>
      </p:sp>
      <p:sp>
        <p:nvSpPr>
          <p:cNvPr id="15" name="TextBox 12"/>
          <p:cNvSpPr txBox="1"/>
          <p:nvPr/>
        </p:nvSpPr>
        <p:spPr>
          <a:xfrm>
            <a:off x="3656522" y="5780643"/>
            <a:ext cx="6861278" cy="691515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 nhỏ rất yêu quý cô giáo của </a:t>
            </a:r>
            <a:r>
              <a:rPr kumimoji="0" lang="en-US" sz="26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mình.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汉仪黑荔枝体简" panose="00020600040101010101" pitchFamily="18" charset="-122"/>
              <a:cs typeface="Arial-Rounded" panose="020B0500000000000000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2" grpId="0"/>
      <p:bldP spid="12" grpId="1"/>
      <p:bldP spid="2" grpId="0" animBg="1"/>
      <p:bldP spid="5" grpId="0"/>
      <p:bldP spid="5" grpId="1"/>
      <p:bldP spid="14" grpId="0" animBg="1"/>
      <p:bldP spid="14" grpId="1" animBg="1"/>
      <p:bldP spid="15" grpId="0"/>
      <p:bldP spid="1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1">
            <a:extLst>
              <a:ext uri="{FF2B5EF4-FFF2-40B4-BE49-F238E27FC236}">
                <a16:creationId xmlns:a16="http://schemas.microsoft.com/office/drawing/2014/main" id="{8C6AD834-83E3-4445-ABAA-47638B289E5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A94C4FE-790E-0844-A955-CCB8D7FEC14D}"/>
              </a:ext>
            </a:extLst>
          </p:cNvPr>
          <p:cNvSpPr/>
          <p:nvPr/>
        </p:nvSpPr>
        <p:spPr>
          <a:xfrm>
            <a:off x="88777" y="0"/>
            <a:ext cx="12014446" cy="672927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545FD9D-3207-034C-B282-555FBED1DF90}"/>
              </a:ext>
            </a:extLst>
          </p:cNvPr>
          <p:cNvSpPr/>
          <p:nvPr/>
        </p:nvSpPr>
        <p:spPr>
          <a:xfrm>
            <a:off x="88777" y="6199065"/>
            <a:ext cx="1185168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2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43D65C-B023-4D7E-A45A-301225AE436C}"/>
              </a:ext>
            </a:extLst>
          </p:cNvPr>
          <p:cNvSpPr txBox="1"/>
          <p:nvPr/>
        </p:nvSpPr>
        <p:spPr>
          <a:xfrm>
            <a:off x="2915246" y="151854"/>
            <a:ext cx="833187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*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Học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thuộc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lòng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2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khổ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thơ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 con </a:t>
            </a:r>
            <a:r>
              <a:rPr lang="en-US" sz="3200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thích</a:t>
            </a:r>
            <a:r>
              <a:rPr lang="en-US" sz="3200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anose="05000000000000000000" pitchFamily="2" charset="2"/>
              </a:rPr>
              <a:t>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7E6E3A2-A332-40FE-9739-06AFDBC68E4F}"/>
              </a:ext>
            </a:extLst>
          </p:cNvPr>
          <p:cNvGrpSpPr/>
          <p:nvPr/>
        </p:nvGrpSpPr>
        <p:grpSpPr>
          <a:xfrm>
            <a:off x="453909" y="1092329"/>
            <a:ext cx="11473105" cy="5567413"/>
            <a:chOff x="-2305349" y="1292343"/>
            <a:chExt cx="11473105" cy="556741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0E9CB2D-355E-4D49-8D28-99283B17A286}"/>
                </a:ext>
              </a:extLst>
            </p:cNvPr>
            <p:cNvSpPr txBox="1"/>
            <p:nvPr/>
          </p:nvSpPr>
          <p:spPr>
            <a:xfrm>
              <a:off x="-2305349" y="1292343"/>
              <a:ext cx="5658147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đến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rồi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“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ạ!”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mỉm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thật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tươi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CAD5346-19F1-4E41-BD7C-35288FABEC12}"/>
                </a:ext>
              </a:extLst>
            </p:cNvPr>
            <p:cNvSpPr txBox="1"/>
            <p:nvPr/>
          </p:nvSpPr>
          <p:spPr>
            <a:xfrm>
              <a:off x="2640152" y="1292343"/>
              <a:ext cx="6527604" cy="2589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dạy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tập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Gió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thoảng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ghé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cửa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chúng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6F34C3C-6739-4F5F-AF39-7F59C54C02E3}"/>
                </a:ext>
              </a:extLst>
            </p:cNvPr>
            <p:cNvSpPr txBox="1"/>
            <p:nvPr/>
          </p:nvSpPr>
          <p:spPr>
            <a:xfrm>
              <a:off x="628882" y="3623934"/>
              <a:ext cx="7932778" cy="3235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giảng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Ấm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vở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tho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ngắm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endParaRPr lang="en-US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điểm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mười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cô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cho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             (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Nguyễn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Xuân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Sanh</a:t>
              </a:r>
              <a:r>
                <a:rPr lang="en-US" sz="28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)  </a:t>
              </a:r>
              <a:endParaRPr lang="vi-VN" sz="28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7F7AA1B-C84E-480C-91DB-5DFA9A77F766}"/>
              </a:ext>
            </a:extLst>
          </p:cNvPr>
          <p:cNvSpPr/>
          <p:nvPr/>
        </p:nvSpPr>
        <p:spPr>
          <a:xfrm>
            <a:off x="2117946" y="1979962"/>
            <a:ext cx="1617428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9292BB-438F-4AE4-9ECC-5EA714653F8B}"/>
              </a:ext>
            </a:extLst>
          </p:cNvPr>
          <p:cNvSpPr/>
          <p:nvPr/>
        </p:nvSpPr>
        <p:spPr>
          <a:xfrm>
            <a:off x="2007180" y="1272136"/>
            <a:ext cx="183896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D81FF52-89AA-4845-9426-6FA56EC1CB7A}"/>
              </a:ext>
            </a:extLst>
          </p:cNvPr>
          <p:cNvSpPr/>
          <p:nvPr/>
        </p:nvSpPr>
        <p:spPr>
          <a:xfrm>
            <a:off x="1640343" y="2582400"/>
            <a:ext cx="1838959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55CB802-6C43-412E-B844-4CE32DC73463}"/>
              </a:ext>
            </a:extLst>
          </p:cNvPr>
          <p:cNvSpPr/>
          <p:nvPr/>
        </p:nvSpPr>
        <p:spPr>
          <a:xfrm>
            <a:off x="1729057" y="3183224"/>
            <a:ext cx="211912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526974-7F8C-446F-88E1-01F5C371E72B}"/>
              </a:ext>
            </a:extLst>
          </p:cNvPr>
          <p:cNvSpPr/>
          <p:nvPr/>
        </p:nvSpPr>
        <p:spPr>
          <a:xfrm>
            <a:off x="6633991" y="1310365"/>
            <a:ext cx="1885534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D60552-C895-4678-A0FE-465B0CE5CE02}"/>
              </a:ext>
            </a:extLst>
          </p:cNvPr>
          <p:cNvSpPr/>
          <p:nvPr/>
        </p:nvSpPr>
        <p:spPr>
          <a:xfrm>
            <a:off x="6666099" y="1935895"/>
            <a:ext cx="2981013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8AA634E-FC83-43B4-8357-5B023B2EA441}"/>
              </a:ext>
            </a:extLst>
          </p:cNvPr>
          <p:cNvSpPr/>
          <p:nvPr/>
        </p:nvSpPr>
        <p:spPr>
          <a:xfrm>
            <a:off x="7038433" y="2602585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E462D0F-314A-4F25-9565-9F357DEEB389}"/>
              </a:ext>
            </a:extLst>
          </p:cNvPr>
          <p:cNvSpPr/>
          <p:nvPr/>
        </p:nvSpPr>
        <p:spPr>
          <a:xfrm>
            <a:off x="7253531" y="3259344"/>
            <a:ext cx="18414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A25276B-585E-43AD-B1EE-E599AC986C11}"/>
              </a:ext>
            </a:extLst>
          </p:cNvPr>
          <p:cNvSpPr/>
          <p:nvPr/>
        </p:nvSpPr>
        <p:spPr>
          <a:xfrm>
            <a:off x="5002322" y="3620153"/>
            <a:ext cx="207500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4DA97E-D322-40A9-8DF1-FCBE72A27B93}"/>
              </a:ext>
            </a:extLst>
          </p:cNvPr>
          <p:cNvSpPr/>
          <p:nvPr/>
        </p:nvSpPr>
        <p:spPr>
          <a:xfrm>
            <a:off x="4924629" y="4284250"/>
            <a:ext cx="1882571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FFE2F8-332A-4214-80E0-0563BF641DF5}"/>
              </a:ext>
            </a:extLst>
          </p:cNvPr>
          <p:cNvSpPr/>
          <p:nvPr/>
        </p:nvSpPr>
        <p:spPr>
          <a:xfrm>
            <a:off x="5144013" y="4948347"/>
            <a:ext cx="2293107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811F60C-9A4E-43B5-BB84-6764C53A5253}"/>
              </a:ext>
            </a:extLst>
          </p:cNvPr>
          <p:cNvSpPr/>
          <p:nvPr/>
        </p:nvSpPr>
        <p:spPr>
          <a:xfrm>
            <a:off x="5399410" y="5534968"/>
            <a:ext cx="2037710" cy="3599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8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5418874" y="1775882"/>
            <a:ext cx="3840536" cy="318516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sp>
        <p:nvSpPr>
          <p:cNvPr id="15" name="弧 14"/>
          <p:cNvSpPr/>
          <p:nvPr/>
        </p:nvSpPr>
        <p:spPr>
          <a:xfrm rot="20614247">
            <a:off x="5582833" y="1768553"/>
            <a:ext cx="3425633" cy="2833047"/>
          </a:xfrm>
          <a:prstGeom prst="arc">
            <a:avLst>
              <a:gd name="adj1" fmla="val 9128421"/>
              <a:gd name="adj2" fmla="val 433296"/>
            </a:avLst>
          </a:prstGeom>
          <a:ln w="57150">
            <a:solidFill>
              <a:srgbClr val="D4F7F9"/>
            </a:solidFill>
          </a:ln>
          <a:effectLst>
            <a:outerShdw blurRad="177800" dist="76200" dir="2700000" algn="tl" rotWithShape="0">
              <a:prstClr val="black">
                <a:alpha val="21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字魂105号-简雅黑"/>
              <a:cs typeface="+mn-ea"/>
              <a:sym typeface="+mn-lt"/>
            </a:endParaRPr>
          </a:p>
        </p:txBody>
      </p:sp>
      <p:pic>
        <p:nvPicPr>
          <p:cNvPr id="2" name="图片 1" descr="b00f0a891b96caa050f493ee863d966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899" y="1188245"/>
            <a:ext cx="4693920" cy="46939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86226FF-7223-401D-8C92-3172F299960A}"/>
              </a:ext>
            </a:extLst>
          </p:cNvPr>
          <p:cNvSpPr/>
          <p:nvPr/>
        </p:nvSpPr>
        <p:spPr>
          <a:xfrm>
            <a:off x="5642056" y="2967335"/>
            <a:ext cx="330718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22225">
                  <a:solidFill>
                    <a:srgbClr val="DD6280"/>
                  </a:solidFill>
                  <a:prstDash val="solid"/>
                </a:ln>
                <a:solidFill>
                  <a:srgbClr val="DD6280">
                    <a:lumMod val="40000"/>
                    <a:lumOff val="60000"/>
                  </a:srgbClr>
                </a:solidFill>
                <a:effectLst/>
                <a:uLnTx/>
                <a:uFillTx/>
                <a:latin typeface="字魂105号-简雅黑"/>
                <a:cs typeface="+mn-cs"/>
              </a:rPr>
              <a:t>tập</a:t>
            </a:r>
            <a:endParaRPr kumimoji="0" lang="en-US" sz="6000" b="1" i="0" u="none" strike="noStrike" kern="1200" cap="none" spc="0" normalizeH="0" baseline="0" noProof="0" dirty="0">
              <a:ln w="22225">
                <a:solidFill>
                  <a:srgbClr val="DD6280"/>
                </a:solidFill>
                <a:prstDash val="solid"/>
              </a:ln>
              <a:solidFill>
                <a:srgbClr val="DD6280">
                  <a:lumMod val="40000"/>
                  <a:lumOff val="60000"/>
                </a:srgbClr>
              </a:solidFill>
              <a:effectLst/>
              <a:uLnTx/>
              <a:uFillTx/>
              <a:latin typeface="字魂105号-简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89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ldLvl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267335" y="450850"/>
            <a:ext cx="1100709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1</a:t>
            </a: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.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Nói câu thể hiện sự ngạc nhiên của em khi</a:t>
            </a: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2550795" y="3357245"/>
            <a:ext cx="7272655" cy="2860040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hát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hay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Oa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rất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thích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quà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này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! </a:t>
            </a:r>
            <a:r>
              <a:rPr lang="en-US" sz="3200" smtClean="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Con </a:t>
            </a:r>
            <a:r>
              <a:rPr lang="en-US" sz="3200">
                <a:solidFill>
                  <a:prstClr val="white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ảm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bố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 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mẹ ạ!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charset="0"/>
              <a:ea typeface="+mn-ea"/>
              <a:cs typeface="Arial-Rounded" panose="020B0500000000000000" charset="0"/>
              <a:sym typeface="+mn-ea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67335" y="5012055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40996" y="4636770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sp>
        <p:nvSpPr>
          <p:cNvPr id="2" name="Text Box 1"/>
          <p:cNvSpPr txBox="1"/>
          <p:nvPr/>
        </p:nvSpPr>
        <p:spPr>
          <a:xfrm>
            <a:off x="419100" y="1576705"/>
            <a:ext cx="1100709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  <a:sym typeface="+mn-ea"/>
              </a:rPr>
              <a:t>a. Lần đầu thấy bạn hát rất hay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charset="0"/>
                <a:ea typeface="+mn-ea"/>
                <a:cs typeface="Arial-Rounded" panose="020B0500000000000000" charset="0"/>
              </a:rPr>
              <a:t>b. Được bố mẹ tặng một món quà bất ngờ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animBg="1"/>
      <p:bldP spid="5" grpId="1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5610"/>
            <a:ext cx="10515600" cy="1325563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2. Nói câu thể hiện tình cảm của em với thầy cô giáo của mình</a:t>
            </a:r>
            <a:endParaRPr lang="en-US">
              <a:latin typeface="Arial-Rounded" panose="020B0500000000000000" charset="0"/>
              <a:cs typeface="Arial-Rounded" panose="020B0500000000000000" charset="0"/>
            </a:endParaRPr>
          </a:p>
        </p:txBody>
      </p:sp>
      <p:pic>
        <p:nvPicPr>
          <p:cNvPr id="10" name="图片 9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256" t="-41660" r="-22977" b="41660"/>
          <a:stretch>
            <a:fillRect/>
          </a:stretch>
        </p:blipFill>
        <p:spPr>
          <a:xfrm>
            <a:off x="247650" y="5041900"/>
            <a:ext cx="1512570" cy="156908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10281636" y="4648835"/>
            <a:ext cx="1715737" cy="1962272"/>
            <a:chOff x="8194080" y="3408873"/>
            <a:chExt cx="2724693" cy="3182549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 rotWithShape="1">
            <a:blip r:embed="rId3"/>
            <a:srcRect b="19213"/>
            <a:stretch>
              <a:fillRect/>
            </a:stretch>
          </p:blipFill>
          <p:spPr>
            <a:xfrm>
              <a:off x="8194080" y="4487627"/>
              <a:ext cx="2477043" cy="2103795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45250" y="3408873"/>
              <a:ext cx="1473523" cy="1473563"/>
            </a:xfrm>
            <a:prstGeom prst="rect">
              <a:avLst/>
            </a:prstGeom>
          </p:spPr>
        </p:pic>
      </p:grpSp>
      <p:pic>
        <p:nvPicPr>
          <p:cNvPr id="11" name="Content Placeholder 10" descr="logo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76301" y="5396826"/>
            <a:ext cx="1656080" cy="16916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6230" y="2135505"/>
            <a:ext cx="7116445" cy="3693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窗帘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3020" y="0"/>
            <a:ext cx="12207240" cy="6932930"/>
          </a:xfrm>
          <a:prstGeom prst="rect">
            <a:avLst/>
          </a:prstGeom>
        </p:spPr>
      </p:pic>
      <p:pic>
        <p:nvPicPr>
          <p:cNvPr id="5" name="图片 4" descr="老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2225" y="1797685"/>
            <a:ext cx="1994535" cy="5135245"/>
          </a:xfrm>
          <a:prstGeom prst="rect">
            <a:avLst/>
          </a:prstGeom>
        </p:spPr>
      </p:pic>
      <p:pic>
        <p:nvPicPr>
          <p:cNvPr id="6" name="图片 5" descr="学生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7590" y="3355975"/>
            <a:ext cx="1835150" cy="35769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64D42F-3789-449E-9C1B-51F9D71A6E20}"/>
              </a:ext>
            </a:extLst>
          </p:cNvPr>
          <p:cNvSpPr txBox="1"/>
          <p:nvPr/>
        </p:nvSpPr>
        <p:spPr>
          <a:xfrm>
            <a:off x="3395462" y="1722268"/>
            <a:ext cx="6569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60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động tiếp nối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54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8BC0"/>
      </a:accent1>
      <a:accent2>
        <a:srgbClr val="DD6280"/>
      </a:accent2>
      <a:accent3>
        <a:srgbClr val="1C8BC0"/>
      </a:accent3>
      <a:accent4>
        <a:srgbClr val="DD6280"/>
      </a:accent4>
      <a:accent5>
        <a:srgbClr val="1C8BC0"/>
      </a:accent5>
      <a:accent6>
        <a:srgbClr val="DD6280"/>
      </a:accent6>
      <a:hlink>
        <a:srgbClr val="DD6280"/>
      </a:hlink>
      <a:folHlink>
        <a:srgbClr val="DD6280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353</Words>
  <Application>Microsoft Office PowerPoint</Application>
  <PresentationFormat>Widescreen</PresentationFormat>
  <Paragraphs>52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宋体</vt:lpstr>
      <vt:lpstr>Arial</vt:lpstr>
      <vt:lpstr>Arial-Rounded</vt:lpstr>
      <vt:lpstr>Calibri</vt:lpstr>
      <vt:lpstr>等线</vt:lpstr>
      <vt:lpstr>等线 Light</vt:lpstr>
      <vt:lpstr>Franklin Gothic Book</vt:lpstr>
      <vt:lpstr>Franklin Gothic Medium</vt:lpstr>
      <vt:lpstr>黑体</vt:lpstr>
      <vt:lpstr>华文楷体</vt:lpstr>
      <vt:lpstr>Times New Roman</vt:lpstr>
      <vt:lpstr>Wingdings</vt:lpstr>
      <vt:lpstr>Wingdings 2</vt:lpstr>
      <vt:lpstr>字魂105号-简雅黑</vt:lpstr>
      <vt:lpstr>汉仪黑荔枝体简</vt:lpstr>
      <vt:lpstr>1_Office 主题</vt:lpstr>
      <vt:lpstr>Office 主题</vt:lpstr>
      <vt:lpstr>Office 主题​​</vt:lpstr>
      <vt:lpstr>2_Office 主题</vt:lpstr>
      <vt:lpstr>Trek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Nói câu thể hiện tình cảm của em với thầy cô giáo của mình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16</cp:revision>
  <dcterms:created xsi:type="dcterms:W3CDTF">2021-07-27T11:14:09Z</dcterms:created>
  <dcterms:modified xsi:type="dcterms:W3CDTF">2025-10-05T03:59:45Z</dcterms:modified>
</cp:coreProperties>
</file>