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12" r:id="rId3"/>
    <p:sldMasterId id="2147483714" r:id="rId4"/>
    <p:sldMasterId id="2147483726" r:id="rId5"/>
    <p:sldMasterId id="2147483751" r:id="rId6"/>
    <p:sldMasterId id="2147483763" r:id="rId7"/>
    <p:sldMasterId id="2147483781" r:id="rId8"/>
  </p:sldMasterIdLst>
  <p:notesMasterIdLst>
    <p:notesMasterId r:id="rId23"/>
  </p:notesMasterIdLst>
  <p:sldIdLst>
    <p:sldId id="257" r:id="rId9"/>
    <p:sldId id="258" r:id="rId10"/>
    <p:sldId id="280" r:id="rId11"/>
    <p:sldId id="295" r:id="rId12"/>
    <p:sldId id="281" r:id="rId13"/>
    <p:sldId id="297" r:id="rId14"/>
    <p:sldId id="298" r:id="rId15"/>
    <p:sldId id="300" r:id="rId16"/>
    <p:sldId id="301" r:id="rId17"/>
    <p:sldId id="302" r:id="rId18"/>
    <p:sldId id="303" r:id="rId19"/>
    <p:sldId id="304" r:id="rId20"/>
    <p:sldId id="305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355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21508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1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9870" y="1503317"/>
            <a:ext cx="779517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7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683684" y="381000"/>
            <a:ext cx="10742083" cy="122978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Vì sao Vũ Duệ được thầy khen?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79451" y="1885951"/>
            <a:ext cx="10769600" cy="148378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lvl="0" indent="-571500" algn="ctr" defTabSz="685800">
              <a:buFontTx/>
              <a:buChar char="-"/>
              <a:defRPr/>
            </a:pPr>
            <a:r>
              <a:rPr lang="en-US" altLang="vi-VN" sz="28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Vũ Duệ có tinh thần chăm học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7656" name="Rectangle 32"/>
          <p:cNvSpPr/>
          <p:nvPr/>
        </p:nvSpPr>
        <p:spPr>
          <a:xfrm rot="5600923">
            <a:off x="3160184" y="4940300"/>
            <a:ext cx="1447800" cy="251884"/>
          </a:xfrm>
          <a:prstGeom prst="rect">
            <a:avLst/>
          </a:prstGeom>
          <a:blipFill rotWithShape="1">
            <a:blip r:embed="rId6"/>
          </a:blipFill>
          <a:ln w="12700">
            <a:noFill/>
          </a:ln>
        </p:spPr>
        <p:txBody>
          <a:bodyPr rot="10800000" vert="eaVert"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27659" name="Flowchart: Summing Junction 35"/>
          <p:cNvGrpSpPr/>
          <p:nvPr/>
        </p:nvGrpSpPr>
        <p:grpSpPr>
          <a:xfrm>
            <a:off x="2590800" y="4944533"/>
            <a:ext cx="182033" cy="182033"/>
            <a:chOff x="1632" y="3114"/>
            <a:chExt cx="115" cy="115"/>
          </a:xfrm>
        </p:grpSpPr>
        <p:pic>
          <p:nvPicPr>
            <p:cNvPr id="27666" name="Flowchart: Summing Junction 3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632" y="3114"/>
              <a:ext cx="115" cy="1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7" name="Text Box 13"/>
            <p:cNvSpPr txBox="1"/>
            <p:nvPr/>
          </p:nvSpPr>
          <p:spPr>
            <a:xfrm>
              <a:off x="1655" y="3138"/>
              <a:ext cx="69" cy="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sp>
        <p:nvSpPr>
          <p:cNvPr id="3" name="Arrow: Pentagon 30">
            <a:hlinkClick r:id="rId8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You are given 2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7284"/>
            <a:ext cx="10987617" cy="17272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Vì sao Vũ Duệ được đi học?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  <a:sym typeface="+mn-ea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695"/>
            <a:ext cx="11110595" cy="1923415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lvl="0" indent="-571500" algn="ctr" defTabSz="685800">
              <a:buFontTx/>
              <a:buChar char="-"/>
              <a:defRPr/>
            </a:pPr>
            <a:r>
              <a:rPr lang="en-US" altLang="vi-VN" sz="28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Thầy đồ thương hoàn cảnh khó khăn và sự ham học của Vũ Duệ nên cho Vũ Duệ vào học.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680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grpSp>
        <p:nvGrpSpPr>
          <p:cNvPr id="28683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8690" name="Flowchart: Summing Junction 3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endParaRPr>
            </a:p>
          </p:txBody>
        </p:sp>
      </p:grpSp>
      <p:sp>
        <p:nvSpPr>
          <p:cNvPr id="3" name="Arrow: Pentagon 30">
            <a:hlinkClick r:id="rId8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561167" y="2459037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vi-VN" sz="4265" dirty="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Nghe kể chuyện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340" y="215900"/>
            <a:ext cx="7430135" cy="639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867"/>
            <a:ext cx="11432117" cy="6697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283200" y="2514600"/>
            <a:ext cx="5181600" cy="1543050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Trả lời câu hỏi kể chuyện theo tranh qua trò chơi “Hộp quà bí ẩn”</a:t>
            </a:r>
          </a:p>
        </p:txBody>
      </p:sp>
      <p:sp>
        <p:nvSpPr>
          <p:cNvPr id="8200" name="文本框 8199"/>
          <p:cNvSpPr txBox="1"/>
          <p:nvPr/>
        </p:nvSpPr>
        <p:spPr>
          <a:xfrm>
            <a:off x="406400" y="2209800"/>
            <a:ext cx="3352800" cy="640715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Cùng bạn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56800" y="3937000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3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0" y="0"/>
            <a:ext cx="11988800" cy="12954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sao cậu bé Vũ Duệ không được đi học?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0" y="1498600"/>
            <a:ext cx="11988800" cy="1532467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altLang="vi-VN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Vũ Duệ là con nhà nghèo, bố mẹ không có tiền cho đi học, phải ở nhà trông em.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5608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25611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5618" name="Flowchart: Summing Junction 3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9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sp>
        <p:nvSpPr>
          <p:cNvPr id="2" name="Arrow: Pentagon 30">
            <a:hlinkClick r:id="rId8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5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746865" y="54928"/>
            <a:ext cx="10621433" cy="17272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Buổi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sáng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Duệ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thường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cõng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đâu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50520" y="1815465"/>
            <a:ext cx="11414125" cy="216704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altLang="vi-VN" sz="28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 Duệ đứng ngoài cửa ngóng vào, nghe thầy giảng bài.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6632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26635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6642" name="Flowchart: Summing Junction 3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3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sp>
        <p:nvSpPr>
          <p:cNvPr id="3" name="Arrow: Pentagon 30">
            <a:hlinkClick r:id="rId8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6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255</Words>
  <Application>Microsoft Office PowerPoint</Application>
  <PresentationFormat>Widescreen</PresentationFormat>
  <Paragraphs>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等线</vt:lpstr>
      <vt:lpstr>.VnAvant</vt:lpstr>
      <vt:lpstr>Arial</vt:lpstr>
      <vt:lpstr>Arial-Rounded</vt:lpstr>
      <vt:lpstr>Calibri</vt:lpstr>
      <vt:lpstr>Calibri Light</vt:lpstr>
      <vt:lpstr>Tahoma</vt:lpstr>
      <vt:lpstr>Times New Roman</vt:lpstr>
      <vt:lpstr>UTM Avo</vt:lpstr>
      <vt:lpstr>1_Office Theme</vt:lpstr>
      <vt:lpstr>1_Office 主题​​</vt:lpstr>
      <vt:lpstr>4_Office Theme</vt:lpstr>
      <vt:lpstr>2_Office 主题​​</vt:lpstr>
      <vt:lpstr>1_Office Theme</vt:lpstr>
      <vt:lpstr>7_Office Theme</vt:lpstr>
      <vt:lpstr>Office 主题</vt:lpstr>
      <vt:lpstr>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Dell</cp:lastModifiedBy>
  <cp:revision>6</cp:revision>
  <dcterms:created xsi:type="dcterms:W3CDTF">2021-05-24T04:43:32Z</dcterms:created>
  <dcterms:modified xsi:type="dcterms:W3CDTF">2025-05-13T06:34:53Z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