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4"/>
  </p:notesMasterIdLst>
  <p:sldIdLst>
    <p:sldId id="256" r:id="rId4"/>
    <p:sldId id="264" r:id="rId5"/>
    <p:sldId id="283" r:id="rId6"/>
    <p:sldId id="284" r:id="rId7"/>
    <p:sldId id="285" r:id="rId8"/>
    <p:sldId id="286" r:id="rId9"/>
    <p:sldId id="279" r:id="rId10"/>
    <p:sldId id="287" r:id="rId11"/>
    <p:sldId id="288"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varScale="1">
        <p:scale>
          <a:sx n="63" d="100"/>
          <a:sy n="63" d="100"/>
        </p:scale>
        <p:origin x="988"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5/13/2025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5/13/2025</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5/13/2025</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5/13/2025</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5/13/2025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5/13/2025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5/13/2025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5/13/2025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5/13/2025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5/13/2025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5/13/2025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5/13/2025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5/13/2025</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5/13/2025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5/13/2025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5/13/2025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5/13/2025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5/13/2025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5/13/2025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5/13/2025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5/13/2025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5/13/2025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5/13/2025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5/13/2025</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5/13/2025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5/13/2025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5/13/2025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5/13/2025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5/13/2025</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5/13/2025</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5/13/2025</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5/13/2025</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5/13/2025</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5/13/2025</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5/13/2025</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5/13/2025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5/13/2025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3258171" y="2080798"/>
            <a:ext cx="5753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VIẾT ĐOẠN </a:t>
            </a:r>
          </a:p>
        </p:txBody>
      </p:sp>
      <p:sp>
        <p:nvSpPr>
          <p:cNvPr id="1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889720" y="3202559"/>
            <a:ext cx="2884297"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Tuần 10</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
        <p:nvSpPr>
          <p:cNvPr id="17"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4824944" y="142973"/>
            <a:ext cx="3196314" cy="923330"/>
          </a:xfrm>
          <a:prstGeom prst="rect">
            <a:avLst/>
          </a:prstGeom>
          <a:noFill/>
        </p:spPr>
        <p:txBody>
          <a:bodyPr wrap="square" rtlCol="0">
            <a:spAutoFit/>
          </a:bodyPr>
          <a:lstStyle/>
          <a:p>
            <a:r>
              <a:rPr lang="en-US" altLang="zh-CN" sz="5400" dirty="0" err="1">
                <a:solidFill>
                  <a:srgbClr val="FF0000"/>
                </a:solidFill>
                <a:latin typeface="iCiel Cadena" panose="02000503000000020004" pitchFamily="2" charset="0"/>
                <a:ea typeface="思源黑体 CN Bold" panose="020B0800000000000000" pitchFamily="34" charset="-122"/>
              </a:rPr>
              <a:t>Mục</a:t>
            </a:r>
            <a:r>
              <a:rPr lang="en-US" altLang="zh-CN" sz="5400" dirty="0">
                <a:solidFill>
                  <a:srgbClr val="FF0000"/>
                </a:solidFill>
                <a:latin typeface="iCiel Cadena" panose="02000503000000020004" pitchFamily="2" charset="0"/>
                <a:ea typeface="思源黑体 CN Bold" panose="020B0800000000000000" pitchFamily="34" charset="-122"/>
              </a:rPr>
              <a:t> </a:t>
            </a:r>
            <a:r>
              <a:rPr lang="en-US" altLang="zh-CN" sz="5400" dirty="0" err="1">
                <a:solidFill>
                  <a:srgbClr val="FF0000"/>
                </a:solidFill>
                <a:latin typeface="iCiel Cadena" panose="02000503000000020004" pitchFamily="2" charset="0"/>
                <a:ea typeface="思源黑体 CN Bold" panose="020B0800000000000000" pitchFamily="34" charset="-122"/>
              </a:rPr>
              <a:t>tiêu</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187293"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b="1" dirty="0">
                  <a:solidFill>
                    <a:srgbClr val="002060"/>
                  </a:solidFill>
                  <a:latin typeface="Arial-Rounded" pitchFamily="34" charset="0"/>
                  <a:ea typeface="Arial-Rounded" pitchFamily="34" charset="0"/>
                  <a:cs typeface="Arial-Rounded" pitchFamily="34" charset="0"/>
                </a:rPr>
                <a:t>Giáo viên ghi mục tiêu.</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12524" y="2788062"/>
            <a:ext cx="10209001"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r>
                <a:rPr lang="en-US" sz="2800" b="1" dirty="0">
                  <a:solidFill>
                    <a:srgbClr val="002060"/>
                  </a:solidFill>
                  <a:latin typeface="Arial-Rounded" pitchFamily="34" charset="0"/>
                  <a:ea typeface="Arial-Rounded" pitchFamily="34" charset="0"/>
                  <a:cs typeface="Arial-Rounded" pitchFamily="34" charset="0"/>
                </a:rPr>
                <a:t>Giáo viên ghi mục tiêu.</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4086680" y="4306457"/>
            <a:ext cx="10210371" cy="714672"/>
            <a:chOff x="778314" y="3315253"/>
            <a:chExt cx="10210371" cy="71467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8905080" cy="523220"/>
            </a:xfrm>
            <a:prstGeom prst="rect">
              <a:avLst/>
            </a:prstGeom>
            <a:noFill/>
          </p:spPr>
          <p:txBody>
            <a:bodyPr wrap="square" rtlCol="0">
              <a:spAutoFit/>
            </a:bodyPr>
            <a:lstStyle/>
            <a:p>
              <a:r>
                <a:rPr lang="en-US" sz="2800" b="1" dirty="0">
                  <a:solidFill>
                    <a:srgbClr val="002060"/>
                  </a:solidFill>
                  <a:latin typeface="Arial-Rounded" pitchFamily="34" charset="0"/>
                  <a:ea typeface="Arial-Rounded" pitchFamily="34" charset="0"/>
                  <a:cs typeface="Arial-Rounded" pitchFamily="34" charset="0"/>
                </a:rPr>
                <a:t>Giáo viên ghi mục tiêu.</a:t>
              </a:r>
            </a:p>
          </p:txBody>
        </p:sp>
      </p:grpSp>
      <p:sp>
        <p:nvSpPr>
          <p:cNvPr id="3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42" t="32675" r="24459" b="39035"/>
          <a:stretch/>
        </p:blipFill>
        <p:spPr bwMode="auto">
          <a:xfrm>
            <a:off x="7860628" y="838797"/>
            <a:ext cx="3304677" cy="327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7537476" y="4140835"/>
            <a:ext cx="2482090" cy="1257985"/>
            <a:chOff x="3759267" y="334167"/>
            <a:chExt cx="5621970" cy="1403180"/>
          </a:xfrm>
        </p:grpSpPr>
        <p:sp>
          <p:nvSpPr>
            <p:cNvPr id="10" name="Cloud Callout 9"/>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4110641" y="503641"/>
              <a:ext cx="4919222" cy="1064229"/>
            </a:xfrm>
            <a:prstGeom prst="rect">
              <a:avLst/>
            </a:prstGeom>
            <a:noFill/>
            <a:ln>
              <a:noFill/>
            </a:ln>
          </p:spPr>
          <p:txBody>
            <a:bodyPr wrap="square" rtlCol="0">
              <a:spAutoFit/>
            </a:bodyPr>
            <a:lstStyle/>
            <a:p>
              <a:pPr algn="ctr"/>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Thảo luận nhóm</a:t>
              </a:r>
            </a:p>
          </p:txBody>
        </p:sp>
      </p:grpSp>
      <p:pic>
        <p:nvPicPr>
          <p:cNvPr id="16" name="Picture 1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4526684" y="4481714"/>
            <a:ext cx="3246872" cy="1861264"/>
          </a:xfrm>
          <a:prstGeom prst="rect">
            <a:avLst/>
          </a:prstGeom>
        </p:spPr>
      </p:pic>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350" t="32675" r="40555" b="39035"/>
          <a:stretch/>
        </p:blipFill>
        <p:spPr bwMode="auto">
          <a:xfrm>
            <a:off x="4469538" y="838796"/>
            <a:ext cx="3304018" cy="327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77" t="32675" r="56279" b="39035"/>
          <a:stretch/>
        </p:blipFill>
        <p:spPr bwMode="auto">
          <a:xfrm>
            <a:off x="966479" y="867775"/>
            <a:ext cx="3560205" cy="327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53"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 fill="hold"/>
                                        <p:tgtEl>
                                          <p:spTgt spid="1026"/>
                                        </p:tgtEl>
                                        <p:attrNameLst>
                                          <p:attrName>ppt_w</p:attrName>
                                        </p:attrNameLst>
                                      </p:cBhvr>
                                      <p:tavLst>
                                        <p:tav tm="0">
                                          <p:val>
                                            <p:fltVal val="0"/>
                                          </p:val>
                                        </p:tav>
                                        <p:tav tm="100000">
                                          <p:val>
                                            <p:strVal val="#ppt_w"/>
                                          </p:val>
                                        </p:tav>
                                      </p:tavLst>
                                    </p:anim>
                                    <p:anim calcmode="lin" valueType="num">
                                      <p:cBhvr>
                                        <p:cTn id="25" dur="500" fill="hold"/>
                                        <p:tgtEl>
                                          <p:spTgt spid="1026"/>
                                        </p:tgtEl>
                                        <p:attrNameLst>
                                          <p:attrName>ppt_h</p:attrName>
                                        </p:attrNameLst>
                                      </p:cBhvr>
                                      <p:tavLst>
                                        <p:tav tm="0">
                                          <p:val>
                                            <p:fltVal val="0"/>
                                          </p:val>
                                        </p:tav>
                                        <p:tav tm="100000">
                                          <p:val>
                                            <p:strVal val="#ppt_h"/>
                                          </p:val>
                                        </p:tav>
                                      </p:tavLst>
                                    </p:anim>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par>
                                <p:cTn id="32" presetID="21" presetClass="entr" presetSubtype="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77" t="32675" r="56279" b="39035"/>
          <a:stretch/>
        </p:blipFill>
        <p:spPr bwMode="auto">
          <a:xfrm>
            <a:off x="562393" y="1152712"/>
            <a:ext cx="4717216" cy="434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696285" y="1713341"/>
            <a:ext cx="6142789" cy="3970318"/>
          </a:xfrm>
          <a:prstGeom prst="rect">
            <a:avLst/>
          </a:prstGeom>
          <a:noFill/>
        </p:spPr>
        <p:txBody>
          <a:bodyPr wrap="square" rtlCol="0">
            <a:spAutoFit/>
          </a:bodyPr>
          <a:lstStyle/>
          <a:p>
            <a:r>
              <a:rPr lang="en-US" sz="3600" b="1" dirty="0">
                <a:solidFill>
                  <a:srgbClr val="002060"/>
                </a:solidFill>
                <a:latin typeface="Arial-Rounded" pitchFamily="34" charset="0"/>
                <a:ea typeface="Arial-Rounded" pitchFamily="34" charset="0"/>
                <a:cs typeface="Arial-Rounded" pitchFamily="34" charset="0"/>
              </a:rPr>
              <a:t> - Bức tranh nói về hai bạn học sinh đang nói chuyện ríu rít, trên vai khoác chiếc cặp nhỏ tung tăng đến trường.</a:t>
            </a:r>
          </a:p>
          <a:p>
            <a:r>
              <a:rPr lang="en-US" sz="3600" b="1" dirty="0">
                <a:solidFill>
                  <a:srgbClr val="002060"/>
                </a:solidFill>
                <a:latin typeface="Arial-Rounded" pitchFamily="34" charset="0"/>
                <a:ea typeface="Arial-Rounded" pitchFamily="34" charset="0"/>
                <a:cs typeface="Arial-Rounded" pitchFamily="34" charset="0"/>
              </a:rPr>
              <a:t>- Phía xa xa, mẹ dắt con cùng đến trường, vừa đi vừa kể chuyện cho nhau nghe.</a:t>
            </a:r>
            <a:endParaRPr lang="vi-VN" sz="3200" b="1" dirty="0">
              <a:solidFill>
                <a:srgbClr val="002060"/>
              </a:solidFill>
              <a:latin typeface="Arial-Rounded" pitchFamily="34" charset="0"/>
              <a:ea typeface="Arial-Rounded" pitchFamily="34" charset="0"/>
              <a:cs typeface="Arial-Rounded" pitchFamily="34" charset="0"/>
            </a:endParaRPr>
          </a:p>
        </p:txBody>
      </p:sp>
      <p:sp>
        <p:nvSpPr>
          <p:cNvPr id="10" name="Rounded Rectangle 9"/>
          <p:cNvSpPr/>
          <p:nvPr/>
        </p:nvSpPr>
        <p:spPr>
          <a:xfrm>
            <a:off x="5582654" y="1540838"/>
            <a:ext cx="6128084" cy="4315325"/>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1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sp>
        <p:nvSpPr>
          <p:cNvPr id="9" name="TextBox 8"/>
          <p:cNvSpPr txBox="1"/>
          <p:nvPr/>
        </p:nvSpPr>
        <p:spPr>
          <a:xfrm>
            <a:off x="5696284" y="2038412"/>
            <a:ext cx="6142789" cy="2862322"/>
          </a:xfrm>
          <a:prstGeom prst="rect">
            <a:avLst/>
          </a:prstGeom>
          <a:noFill/>
        </p:spPr>
        <p:txBody>
          <a:bodyPr wrap="square" rtlCol="0">
            <a:spAutoFit/>
          </a:bodyPr>
          <a:lstStyle/>
          <a:p>
            <a:r>
              <a:rPr lang="en-US" sz="3600" b="1" dirty="0">
                <a:solidFill>
                  <a:srgbClr val="002060"/>
                </a:solidFill>
                <a:latin typeface="Arial-Rounded" pitchFamily="34" charset="0"/>
                <a:ea typeface="Arial-Rounded" pitchFamily="34" charset="0"/>
                <a:cs typeface="Arial-Rounded" pitchFamily="34" charset="0"/>
              </a:rPr>
              <a:t> - Bức tranh nói về 3 bạn nhỏ đang thảo luận nhóm về một bài tập với nhau rất sôi nổi. Mỗi bạn đều chỉ ra những ý kiến của riêng mình. </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350" t="32675" r="40555" b="39035"/>
          <a:stretch/>
        </p:blipFill>
        <p:spPr bwMode="auto">
          <a:xfrm>
            <a:off x="627439" y="1193200"/>
            <a:ext cx="4587123" cy="45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5582654" y="2038412"/>
            <a:ext cx="6128084" cy="3014851"/>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00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sp>
        <p:nvSpPr>
          <p:cNvPr id="9" name="TextBox 8"/>
          <p:cNvSpPr txBox="1"/>
          <p:nvPr/>
        </p:nvSpPr>
        <p:spPr>
          <a:xfrm>
            <a:off x="5696284" y="2038412"/>
            <a:ext cx="6142789" cy="3908762"/>
          </a:xfrm>
          <a:prstGeom prst="rect">
            <a:avLst/>
          </a:prstGeom>
          <a:noFill/>
        </p:spPr>
        <p:txBody>
          <a:bodyPr wrap="square" rtlCol="0">
            <a:spAutoFit/>
          </a:bodyPr>
          <a:lstStyle/>
          <a:p>
            <a:r>
              <a:rPr lang="en-US" sz="3600" b="1" dirty="0">
                <a:solidFill>
                  <a:srgbClr val="002060"/>
                </a:solidFill>
                <a:latin typeface="Arial-Rounded" pitchFamily="34" charset="0"/>
                <a:ea typeface="Arial-Rounded" pitchFamily="34" charset="0"/>
                <a:cs typeface="Arial-Rounded" pitchFamily="34" charset="0"/>
              </a:rPr>
              <a:t> - Bức tranh nói về một giờ học thể dục hoặc giờ ra chơi của các bạn học sinh.</a:t>
            </a:r>
          </a:p>
          <a:p>
            <a:pPr marL="571500" indent="-571500">
              <a:buFontTx/>
              <a:buChar char="-"/>
            </a:pPr>
            <a:r>
              <a:rPr lang="en-US" sz="3600" b="1" dirty="0">
                <a:solidFill>
                  <a:srgbClr val="002060"/>
                </a:solidFill>
                <a:latin typeface="Arial-Rounded" pitchFamily="34" charset="0"/>
                <a:ea typeface="Arial-Rounded" pitchFamily="34" charset="0"/>
                <a:cs typeface="Arial-Rounded" pitchFamily="34" charset="0"/>
              </a:rPr>
              <a:t>1 nhóm đang chơi đá cầu.</a:t>
            </a:r>
          </a:p>
          <a:p>
            <a:pPr marL="571500" indent="-571500">
              <a:buFontTx/>
              <a:buChar char="-"/>
            </a:pPr>
            <a:r>
              <a:rPr lang="en-US" sz="3600" b="1" dirty="0">
                <a:solidFill>
                  <a:srgbClr val="002060"/>
                </a:solidFill>
                <a:latin typeface="Arial-Rounded" pitchFamily="34" charset="0"/>
                <a:ea typeface="Arial-Rounded" pitchFamily="34" charset="0"/>
                <a:cs typeface="Arial-Rounded" pitchFamily="34" charset="0"/>
              </a:rPr>
              <a:t>Xa xa có 2 bạn nữ đang chơi nhảy dây.</a:t>
            </a:r>
          </a:p>
          <a:p>
            <a:endParaRPr lang="vi-VN" sz="3200" b="1" dirty="0">
              <a:solidFill>
                <a:srgbClr val="002060"/>
              </a:solidFill>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42" t="32675" r="24459" b="39035"/>
          <a:stretch/>
        </p:blipFill>
        <p:spPr bwMode="auto">
          <a:xfrm>
            <a:off x="667083" y="1232993"/>
            <a:ext cx="4507835" cy="447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5582654" y="2038412"/>
            <a:ext cx="6128084" cy="4088068"/>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37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grpSp>
        <p:nvGrpSpPr>
          <p:cNvPr id="15" name="Group 14"/>
          <p:cNvGrpSpPr/>
          <p:nvPr/>
        </p:nvGrpSpPr>
        <p:grpSpPr>
          <a:xfrm>
            <a:off x="1183074" y="192466"/>
            <a:ext cx="10873685" cy="1077218"/>
            <a:chOff x="238537" y="232458"/>
            <a:chExt cx="10873685" cy="1077218"/>
          </a:xfrm>
        </p:grpSpPr>
        <p:sp>
          <p:nvSpPr>
            <p:cNvPr id="16" name="TextBox 15"/>
            <p:cNvSpPr txBox="1"/>
            <p:nvPr/>
          </p:nvSpPr>
          <p:spPr>
            <a:xfrm>
              <a:off x="818532" y="232458"/>
              <a:ext cx="10293690" cy="1077218"/>
            </a:xfrm>
            <a:prstGeom prst="rect">
              <a:avLst/>
            </a:prstGeom>
            <a:noFill/>
          </p:spPr>
          <p:txBody>
            <a:bodyPr wrap="square" rtlCol="0">
              <a:spAutoFit/>
            </a:bodyPr>
            <a:lstStyle/>
            <a:p>
              <a:r>
                <a:rPr lang="en-US" sz="3200" b="1" dirty="0">
                  <a:solidFill>
                    <a:srgbClr val="008200"/>
                  </a:solidFill>
                  <a:latin typeface="Arial-Rounded" pitchFamily="34" charset="0"/>
                  <a:ea typeface="Arial-Rounded" pitchFamily="34" charset="0"/>
                  <a:cs typeface="Arial-Rounded" pitchFamily="34" charset="0"/>
                </a:rPr>
                <a:t> Viết 3 – 4 câu kể về một hoạt động em tham gia </a:t>
              </a:r>
            </a:p>
            <a:p>
              <a:r>
                <a:rPr lang="en-US" sz="3200" b="1" dirty="0">
                  <a:solidFill>
                    <a:srgbClr val="008200"/>
                  </a:solidFill>
                  <a:latin typeface="Arial-Rounded" pitchFamily="34" charset="0"/>
                  <a:ea typeface="Arial-Rounded" pitchFamily="34" charset="0"/>
                  <a:cs typeface="Arial-Rounded" pitchFamily="34" charset="0"/>
                </a:rPr>
                <a:t>cùng các bạn.</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2</a:t>
              </a:r>
            </a:p>
          </p:txBody>
        </p:sp>
      </p:gr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37" y="1740568"/>
            <a:ext cx="10796337" cy="3352800"/>
          </a:xfrm>
          <a:prstGeom prst="rect">
            <a:avLst/>
          </a:prstGeom>
        </p:spPr>
      </p:pic>
      <p:sp>
        <p:nvSpPr>
          <p:cNvPr id="9" name="TextBox 8">
            <a:extLst>
              <a:ext uri="{FF2B5EF4-FFF2-40B4-BE49-F238E27FC236}">
                <a16:creationId xmlns:a16="http://schemas.microsoft.com/office/drawing/2014/main" id="{D4F928FB-968A-4666-9173-178A617D7C9E}"/>
              </a:ext>
            </a:extLst>
          </p:cNvPr>
          <p:cNvSpPr txBox="1"/>
          <p:nvPr/>
        </p:nvSpPr>
        <p:spPr>
          <a:xfrm>
            <a:off x="1022158" y="1893474"/>
            <a:ext cx="10227893" cy="3046988"/>
          </a:xfrm>
          <a:prstGeom prst="rect">
            <a:avLst/>
          </a:prstGeom>
          <a:noFill/>
        </p:spPr>
        <p:txBody>
          <a:bodyPr wrap="square" rtlCol="0">
            <a:spAutoFit/>
          </a:bodyPr>
          <a:lstStyle/>
          <a:p>
            <a:pPr marL="457200" indent="-457200">
              <a:buFontTx/>
              <a:buChar char="-"/>
            </a:pPr>
            <a:r>
              <a:rPr lang="en-US" sz="3200" b="1" dirty="0">
                <a:solidFill>
                  <a:srgbClr val="002060"/>
                </a:solidFill>
                <a:latin typeface="Arial-Rounded" pitchFamily="34" charset="0"/>
                <a:ea typeface="Arial-Rounded" pitchFamily="34" charset="0"/>
                <a:cs typeface="Arial-Rounded" pitchFamily="34" charset="0"/>
              </a:rPr>
              <a:t>Em đã tham gia hoạt động gì cùng các bạn? (học tập, vui chơi,..)</a:t>
            </a:r>
          </a:p>
          <a:p>
            <a:pPr marL="457200" indent="-457200">
              <a:buFontTx/>
              <a:buChar char="-"/>
            </a:pPr>
            <a:r>
              <a:rPr lang="en-US" sz="3200" b="1" dirty="0">
                <a:solidFill>
                  <a:srgbClr val="002060"/>
                </a:solidFill>
                <a:latin typeface="Arial-Rounded" pitchFamily="34" charset="0"/>
                <a:ea typeface="Arial-Rounded" pitchFamily="34" charset="0"/>
                <a:cs typeface="Arial-Rounded" pitchFamily="34" charset="0"/>
              </a:rPr>
              <a:t>Hoạt động đó diễn ra ở đâu? Có những bạn nào cùng tham gia?</a:t>
            </a:r>
          </a:p>
          <a:p>
            <a:pPr marL="457200" indent="-457200">
              <a:buFontTx/>
              <a:buChar char="-"/>
            </a:pPr>
            <a:r>
              <a:rPr lang="en-US" sz="3200" b="1" dirty="0">
                <a:solidFill>
                  <a:srgbClr val="002060"/>
                </a:solidFill>
                <a:latin typeface="Arial-Rounded" pitchFamily="34" charset="0"/>
                <a:ea typeface="Arial-Rounded" pitchFamily="34" charset="0"/>
                <a:cs typeface="Arial-Rounded" pitchFamily="34" charset="0"/>
              </a:rPr>
              <a:t>Em và các bạn đã làm những việc gì?</a:t>
            </a:r>
          </a:p>
          <a:p>
            <a:pPr marL="457200" indent="-457200">
              <a:buFontTx/>
              <a:buChar char="-"/>
            </a:pPr>
            <a:r>
              <a:rPr lang="en-US" sz="3200" b="1" dirty="0">
                <a:solidFill>
                  <a:srgbClr val="002060"/>
                </a:solidFill>
                <a:latin typeface="Arial-Rounded" pitchFamily="34" charset="0"/>
                <a:ea typeface="Arial-Rounded" pitchFamily="34" charset="0"/>
                <a:cs typeface="Arial-Rounded" pitchFamily="34" charset="0"/>
              </a:rPr>
              <a:t>Em cảm thấy thế nào khi tham gia những hoạt động đó?</a:t>
            </a:r>
          </a:p>
        </p:txBody>
      </p:sp>
    </p:spTree>
    <p:extLst>
      <p:ext uri="{BB962C8B-B14F-4D97-AF65-F5344CB8AC3E}">
        <p14:creationId xmlns:p14="http://schemas.microsoft.com/office/powerpoint/2010/main"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304" y="1401595"/>
            <a:ext cx="11357811" cy="3785652"/>
          </a:xfrm>
          <a:prstGeom prst="rect">
            <a:avLst/>
          </a:prstGeom>
        </p:spPr>
        <p:txBody>
          <a:bodyPr wrap="square">
            <a:spAutoFit/>
          </a:bodyPr>
          <a:lstStyle/>
          <a:p>
            <a:pPr>
              <a:lnSpc>
                <a:spcPct val="150000"/>
              </a:lnSpc>
            </a:pPr>
            <a:r>
              <a:rPr lang="en-US" sz="3200" b="1" dirty="0">
                <a:solidFill>
                  <a:srgbClr val="002060"/>
                </a:solidFill>
                <a:latin typeface="Arial-Rounded" pitchFamily="34" charset="0"/>
                <a:ea typeface="Arial-Rounded" pitchFamily="34" charset="0"/>
                <a:cs typeface="Arial-Rounded" pitchFamily="34" charset="0"/>
              </a:rPr>
              <a:t>        Sau mỗi giờ tan học, em và Tùng thường ở lại sân trường chơi đá cầu với nhau. Tùng chơi đá cầu rất giỏi. Những lần bạn tung cầu, tạo ra đường cầu vô cùng đẹp mắt. Chơi đá cầu giúp chúng em nâng cao sức khỏe, sự dẻo dai của đôi chân. Em rất vui vì hằng ngày có thể đá cầu cùng Tùng.</a:t>
            </a:r>
          </a:p>
        </p:txBody>
      </p:sp>
    </p:spTree>
    <p:extLst>
      <p:ext uri="{BB962C8B-B14F-4D97-AF65-F5344CB8AC3E}">
        <p14:creationId xmlns:p14="http://schemas.microsoft.com/office/powerpoint/2010/main" val="1789834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305" y="1209090"/>
            <a:ext cx="11357811" cy="4524315"/>
          </a:xfrm>
          <a:prstGeom prst="rect">
            <a:avLst/>
          </a:prstGeom>
        </p:spPr>
        <p:txBody>
          <a:bodyPr wrap="square">
            <a:spAutoFit/>
          </a:bodyPr>
          <a:lstStyle/>
          <a:p>
            <a:pPr>
              <a:lnSpc>
                <a:spcPct val="150000"/>
              </a:lnSpc>
            </a:pPr>
            <a:r>
              <a:rPr lang="en-US" sz="3200" b="1" dirty="0">
                <a:solidFill>
                  <a:srgbClr val="002060"/>
                </a:solidFill>
                <a:latin typeface="Arial-Rounded" pitchFamily="34" charset="0"/>
                <a:ea typeface="Arial-Rounded" pitchFamily="34" charset="0"/>
                <a:cs typeface="Arial-Rounded" pitchFamily="34" charset="0"/>
              </a:rPr>
              <a:t>       Cứ vào giờ ra chơi là nhóm lớp em sẽ xuống sân trường chơi nhảy dây. Nhóm của em chơi thường có năm đên mười bạn, chia ra làm hai nhóm. Một nhóm sẽ đảm nhận nhiệm vụ quăng dây. Nhóm còn lại sẽ nhảy dây. Khi sợi dây thừng được quất lên sẽ tạo thành một vòng cung, các bạn sẽ lần lượt vào nhảy. Em rất vui khi chơi nhảy dây cùng các bạn.</a:t>
            </a:r>
          </a:p>
        </p:txBody>
      </p:sp>
    </p:spTree>
    <p:extLst>
      <p:ext uri="{BB962C8B-B14F-4D97-AF65-F5344CB8AC3E}">
        <p14:creationId xmlns:p14="http://schemas.microsoft.com/office/powerpoint/2010/main" val="2442039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625</Words>
  <Application>Microsoft Office PowerPoint</Application>
  <PresentationFormat>Widescreen</PresentationFormat>
  <Paragraphs>42</Paragraphs>
  <Slides>10</Slides>
  <Notes>1</Notes>
  <HiddenSlides>0</HiddenSlides>
  <MMClips>2</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Arial-Rounded</vt:lpstr>
      <vt:lpstr>Calibri</vt:lpstr>
      <vt:lpstr>Calibri Light</vt:lpstr>
      <vt:lpstr>iCiel Cadena</vt:lpstr>
      <vt:lpstr>iCiel Crocante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206</cp:revision>
  <dcterms:created xsi:type="dcterms:W3CDTF">2021-05-29T04:05:18Z</dcterms:created>
  <dcterms:modified xsi:type="dcterms:W3CDTF">2025-05-13T06:46:48Z</dcterms:modified>
</cp:coreProperties>
</file>