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5" r:id="rId2"/>
    <p:sldId id="296" r:id="rId3"/>
    <p:sldId id="298" r:id="rId4"/>
    <p:sldId id="315" r:id="rId5"/>
    <p:sldId id="316" r:id="rId6"/>
    <p:sldId id="317" r:id="rId7"/>
    <p:sldId id="311" r:id="rId8"/>
    <p:sldId id="312" r:id="rId9"/>
    <p:sldId id="314" r:id="rId10"/>
    <p:sldId id="2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7691" autoAdjust="0"/>
  </p:normalViewPr>
  <p:slideViewPr>
    <p:cSldViewPr snapToGrid="0">
      <p:cViewPr varScale="1">
        <p:scale>
          <a:sx n="63" d="100"/>
          <a:sy n="63" d="100"/>
        </p:scale>
        <p:origin x="10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10</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3.wdp"/><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3.emf"/><Relationship Id="rId5" Type="http://schemas.openxmlformats.org/officeDocument/2006/relationships/image" Target="../media/image25.png"/><Relationship Id="rId10" Type="http://schemas.openxmlformats.org/officeDocument/2006/relationships/image" Target="../media/image12.emf"/><Relationship Id="rId4" Type="http://schemas.openxmlformats.org/officeDocument/2006/relationships/image" Target="../media/image24.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875941" y="1022679"/>
            <a:ext cx="1661104"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 10</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2200939" y="3488525"/>
            <a:ext cx="8176438" cy="1754326"/>
          </a:xfrm>
          <a:prstGeom prst="rect">
            <a:avLst/>
          </a:prstGeom>
          <a:noFill/>
        </p:spPr>
        <p:txBody>
          <a:bodyPr wrap="square" rtlCol="0">
            <a:spAutoFit/>
          </a:bodyPr>
          <a:lstStyle/>
          <a:p>
            <a:pPr algn="ctr"/>
            <a:r>
              <a:rPr lang="en-US" altLang="zh-CN" sz="5400" dirty="0">
                <a:solidFill>
                  <a:srgbClr val="FF0000"/>
                </a:solidFill>
                <a:latin typeface="iCiel Cadena" panose="02000503000000020004" pitchFamily="2" charset="0"/>
                <a:ea typeface="思源黑体 CN Bold" panose="020B0800000000000000" pitchFamily="34" charset="-122"/>
              </a:rPr>
              <a:t>CHÍNH TẢ: </a:t>
            </a:r>
          </a:p>
          <a:p>
            <a:pPr algn="ctr"/>
            <a:r>
              <a:rPr lang="en-US" altLang="zh-CN" sz="5400" dirty="0">
                <a:solidFill>
                  <a:srgbClr val="FF0000"/>
                </a:solidFill>
                <a:latin typeface="iCiel Cadena" panose="02000503000000020004" pitchFamily="2" charset="0"/>
                <a:ea typeface="思源黑体 CN Bold" panose="020B0800000000000000" pitchFamily="34" charset="-122"/>
              </a:rPr>
              <a:t>Tớ nhớ cậu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100341292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
                                            <p:txEl>
                                              <p:pRg st="0" end="0"/>
                                            </p:txEl>
                                          </p:spTgt>
                                        </p:tgtEl>
                                        <p:attrNameLst>
                                          <p:attrName>ppt_w</p:attrName>
                                        </p:attrNameLst>
                                      </p:cBhvr>
                                    </p:anim>
                                    <p:anim by="(#ppt_w*0.50)" calcmode="lin" valueType="num">
                                      <p:cBhvr>
                                        <p:cTn id="14" dur="500" decel="50000" autoRev="1" fill="hold">
                                          <p:stCondLst>
                                            <p:cond delay="0"/>
                                          </p:stCondLst>
                                        </p:cTn>
                                        <p:tgtEl>
                                          <p:spTgt spid="16">
                                            <p:txEl>
                                              <p:pRg st="0" end="0"/>
                                            </p:txEl>
                                          </p:spTgt>
                                        </p:tgtEl>
                                        <p:attrNameLst>
                                          <p:attrName>ppt_x</p:attrName>
                                        </p:attrNameLst>
                                      </p:cBhvr>
                                    </p:anim>
                                    <p:anim from="(-#ppt_h/2)" to="(#ppt_y)" calcmode="lin" valueType="num">
                                      <p:cBhvr>
                                        <p:cTn id="15" dur="1000" fill="hold">
                                          <p:stCondLst>
                                            <p:cond delay="0"/>
                                          </p:stCondLst>
                                        </p:cTn>
                                        <p:tgtEl>
                                          <p:spTgt spid="16">
                                            <p:txEl>
                                              <p:pRg st="0" end="0"/>
                                            </p:txEl>
                                          </p:spTgt>
                                        </p:tgtEl>
                                        <p:attrNameLst>
                                          <p:attrName>ppt_y</p:attrName>
                                        </p:attrNameLst>
                                      </p:cBhvr>
                                    </p:anim>
                                    <p:animRot by="21600000">
                                      <p:cBhvr>
                                        <p:cTn id="16" dur="1000" fill="hold">
                                          <p:stCondLst>
                                            <p:cond delay="0"/>
                                          </p:stCondLst>
                                        </p:cTn>
                                        <p:tgtEl>
                                          <p:spTgt spid="16">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7">
                                            <p:txEl>
                                              <p:pRg st="0" end="0"/>
                                            </p:txEl>
                                          </p:spTgt>
                                        </p:tgtEl>
                                        <p:attrNameLst>
                                          <p:attrName>ppt_w</p:attrName>
                                        </p:attrNameLst>
                                      </p:cBhvr>
                                    </p:anim>
                                    <p:anim by="(#ppt_w*0.50)" calcmode="lin" valueType="num">
                                      <p:cBhvr>
                                        <p:cTn id="20" dur="500" decel="50000" autoRev="1" fill="hold">
                                          <p:stCondLst>
                                            <p:cond delay="0"/>
                                          </p:stCondLst>
                                        </p:cTn>
                                        <p:tgtEl>
                                          <p:spTgt spid="17">
                                            <p:txEl>
                                              <p:pRg st="0" end="0"/>
                                            </p:txEl>
                                          </p:spTgt>
                                        </p:tgtEl>
                                        <p:attrNameLst>
                                          <p:attrName>ppt_x</p:attrName>
                                        </p:attrNameLst>
                                      </p:cBhvr>
                                    </p:anim>
                                    <p:anim from="(-#ppt_h/2)" to="(#ppt_y)" calcmode="lin" valueType="num">
                                      <p:cBhvr>
                                        <p:cTn id="21" dur="1000" fill="hold">
                                          <p:stCondLst>
                                            <p:cond delay="0"/>
                                          </p:stCondLst>
                                        </p:cTn>
                                        <p:tgtEl>
                                          <p:spTgt spid="17">
                                            <p:txEl>
                                              <p:pRg st="0" end="0"/>
                                            </p:txEl>
                                          </p:spTgt>
                                        </p:tgtEl>
                                        <p:attrNameLst>
                                          <p:attrName>ppt_y</p:attrName>
                                        </p:attrNameLst>
                                      </p:cBhvr>
                                    </p:anim>
                                    <p:animRot by="21600000">
                                      <p:cBhvr>
                                        <p:cTn id="22" dur="1000" fill="hold">
                                          <p:stCondLst>
                                            <p:cond delay="0"/>
                                          </p:stCondLst>
                                        </p:cTn>
                                        <p:tgtEl>
                                          <p:spTgt spid="17">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iCiel Cadena" panose="02000503000000020004" pitchFamily="2" charset="0"/>
                <a:ea typeface="思源黑体 CN Bold" panose="020B0800000000000000" pitchFamily="34" charset="-122"/>
              </a:rPr>
              <a:t>Tạm biệt và hẹn gặp lại các con </a:t>
            </a:r>
          </a:p>
          <a:p>
            <a:pPr algn="ctr"/>
            <a:r>
              <a:rPr lang="en-US" altLang="zh-CN" sz="4800" dirty="0">
                <a:solidFill>
                  <a:srgbClr val="FF0000"/>
                </a:solidFill>
                <a:latin typeface="iCiel Cadena" panose="02000503000000020004" pitchFamily="2" charset="0"/>
                <a:ea typeface="思源黑体 CN Bold" panose="020B0800000000000000" pitchFamily="34" charset="-122"/>
              </a:rPr>
              <a:t>trong các tiết học sau!</a:t>
            </a:r>
            <a:endParaRPr lang="zh-CN" altLang="en-US" sz="48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921352" y="711676"/>
            <a:ext cx="7189414"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9" name="TextBox 8"/>
          <p:cNvSpPr txBox="1"/>
          <p:nvPr/>
        </p:nvSpPr>
        <p:spPr>
          <a:xfrm>
            <a:off x="5201271" y="2271579"/>
            <a:ext cx="7189414"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10" name="TextBox 9"/>
          <p:cNvSpPr txBox="1"/>
          <p:nvPr/>
        </p:nvSpPr>
        <p:spPr>
          <a:xfrm>
            <a:off x="5406545" y="3970932"/>
            <a:ext cx="7189414"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11" name="TextBox 10"/>
          <p:cNvSpPr txBox="1"/>
          <p:nvPr/>
        </p:nvSpPr>
        <p:spPr>
          <a:xfrm>
            <a:off x="5002586" y="5588133"/>
            <a:ext cx="7189414"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Tree>
    <p:extLst>
      <p:ext uri="{BB962C8B-B14F-4D97-AF65-F5344CB8AC3E}">
        <p14:creationId xmlns:p14="http://schemas.microsoft.com/office/powerpoint/2010/main" val="2430971681"/>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anim calcmode="lin" valueType="num">
                                      <p:cBhvr>
                                        <p:cTn id="59" dur="500" fill="hold"/>
                                        <p:tgtEl>
                                          <p:spTgt spid="57"/>
                                        </p:tgtEl>
                                        <p:attrNameLst>
                                          <p:attrName>style.rotation</p:attrName>
                                        </p:attrNameLst>
                                      </p:cBhvr>
                                      <p:tavLst>
                                        <p:tav tm="0">
                                          <p:val>
                                            <p:fltVal val="720"/>
                                          </p:val>
                                        </p:tav>
                                        <p:tav tm="100000">
                                          <p:val>
                                            <p:fltVal val="0"/>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 calcmode="lin" valueType="num">
                                      <p:cBhvr>
                                        <p:cTn id="61" dur="500" fill="hold"/>
                                        <p:tgtEl>
                                          <p:spTgt spid="57"/>
                                        </p:tgtEl>
                                        <p:attrNameLst>
                                          <p:attrName>ppt_w</p:attrName>
                                        </p:attrNameLst>
                                      </p:cBhvr>
                                      <p:tavLst>
                                        <p:tav tm="0">
                                          <p:val>
                                            <p:fltVal val="0"/>
                                          </p:val>
                                        </p:tav>
                                        <p:tav tm="100000">
                                          <p:val>
                                            <p:strVal val="#ppt_w"/>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5" y="1250302"/>
            <a:ext cx="10612055" cy="3131035"/>
          </a:xfrm>
          <a:prstGeom prst="rect">
            <a:avLst/>
          </a:prstGeom>
        </p:spPr>
      </p:pic>
      <p:pic>
        <p:nvPicPr>
          <p:cNvPr id="5"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412" y="178094"/>
            <a:ext cx="2160588" cy="2154749"/>
          </a:xfrm>
          <a:prstGeom prst="rect">
            <a:avLst/>
          </a:prstGeom>
        </p:spPr>
      </p:pic>
      <p:sp>
        <p:nvSpPr>
          <p:cNvPr id="8" name="Rectangle 7"/>
          <p:cNvSpPr/>
          <p:nvPr/>
        </p:nvSpPr>
        <p:spPr>
          <a:xfrm>
            <a:off x="1308385" y="2319234"/>
            <a:ext cx="9712113" cy="2062103"/>
          </a:xfrm>
          <a:prstGeom prst="rect">
            <a:avLst/>
          </a:prstGeom>
        </p:spPr>
        <p:txBody>
          <a:bodyPr wrap="square">
            <a:spAutoFit/>
          </a:bodyPr>
          <a:lstStyle/>
          <a:p>
            <a:pPr indent="463550" algn="just"/>
            <a:r>
              <a:rPr lang="en-US" sz="3200" b="1" dirty="0">
                <a:latin typeface="HP001 4 hàng" pitchFamily="34" charset="0"/>
                <a:ea typeface="Arial-Rounded" panose="020B0500000000000000" pitchFamily="34" charset="0"/>
                <a:cs typeface="Arial-Rounded" panose="020B0500000000000000" pitchFamily="34" charset="0"/>
              </a:rPr>
              <a:t> Kiến là bạn thân của sóc. Hằng ngày, hai bạn rủ nhau đi học. Một ngày nọ, nhà kiến chuyển sang cánh rừng khác. Sóc và kiến rất buồn. Hai bạn gửi thư cho nhau để bày tỏ nỗi nhớ.</a:t>
            </a:r>
          </a:p>
        </p:txBody>
      </p:sp>
      <p:pic>
        <p:nvPicPr>
          <p:cNvPr id="10" name="Picture 9"/>
          <p:cNvPicPr>
            <a:picLocks noChangeAspect="1"/>
          </p:cNvPicPr>
          <p:nvPr/>
        </p:nvPicPr>
        <p:blipFill rotWithShape="1">
          <a:blip r:embed="rId4"/>
          <a:srcRect l="13436" t="84985" r="12967" b="6114"/>
          <a:stretch/>
        </p:blipFill>
        <p:spPr>
          <a:xfrm>
            <a:off x="-57151" y="0"/>
            <a:ext cx="12249151" cy="312479"/>
          </a:xfrm>
          <a:prstGeom prst="rect">
            <a:avLst/>
          </a:prstGeom>
        </p:spPr>
      </p:pic>
      <p:pic>
        <p:nvPicPr>
          <p:cNvPr id="16" name="Picture 15"/>
          <p:cNvPicPr>
            <a:picLocks noChangeAspect="1"/>
          </p:cNvPicPr>
          <p:nvPr/>
        </p:nvPicPr>
        <p:blipFill rotWithShape="1">
          <a:blip r:embed="rId5"/>
          <a:srcRect l="7607" t="9720" r="7737" b="54882"/>
          <a:stretch/>
        </p:blipFill>
        <p:spPr>
          <a:xfrm>
            <a:off x="-13319" y="5781578"/>
            <a:ext cx="12211050" cy="1104900"/>
          </a:xfrm>
          <a:prstGeom prst="rect">
            <a:avLst/>
          </a:prstGeom>
        </p:spPr>
      </p:pic>
      <p:pic>
        <p:nvPicPr>
          <p:cNvPr id="17" name="图片 7"/>
          <p:cNvPicPr>
            <a:picLocks noChangeAspect="1"/>
          </p:cNvPicPr>
          <p:nvPr/>
        </p:nvPicPr>
        <p:blipFill>
          <a:blip r:embed="rId6"/>
          <a:stretch>
            <a:fillRect/>
          </a:stretch>
        </p:blipFill>
        <p:spPr>
          <a:xfrm>
            <a:off x="22951" y="4851918"/>
            <a:ext cx="1508265" cy="1969498"/>
          </a:xfrm>
          <a:prstGeom prst="rect">
            <a:avLst/>
          </a:prstGeom>
          <a:noFill/>
          <a:ln w="9525">
            <a:noFill/>
          </a:ln>
        </p:spPr>
      </p:pic>
      <p:sp>
        <p:nvSpPr>
          <p:cNvPr id="18"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19"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sp>
        <p:nvSpPr>
          <p:cNvPr id="20" name="TextBox 19"/>
          <p:cNvSpPr txBox="1"/>
          <p:nvPr/>
        </p:nvSpPr>
        <p:spPr>
          <a:xfrm>
            <a:off x="4659258" y="1743532"/>
            <a:ext cx="2923253" cy="738599"/>
          </a:xfrm>
          <a:prstGeom prst="rect">
            <a:avLst/>
          </a:prstGeom>
          <a:noFill/>
        </p:spPr>
        <p:txBody>
          <a:bodyPr wrap="square" lIns="121855" tIns="60928" rIns="121855" bIns="60928" rtlCol="0">
            <a:spAutoFit/>
          </a:bodyPr>
          <a:lstStyle/>
          <a:p>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Tớ nhớ cậu</a:t>
            </a:r>
          </a:p>
        </p:txBody>
      </p:sp>
      <p:sp>
        <p:nvSpPr>
          <p:cNvPr id="21" name="TextBox 20"/>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Nghe – viết</a:t>
            </a:r>
          </a:p>
        </p:txBody>
      </p:sp>
    </p:spTree>
    <p:extLst>
      <p:ext uri="{BB962C8B-B14F-4D97-AF65-F5344CB8AC3E}">
        <p14:creationId xmlns:p14="http://schemas.microsoft.com/office/powerpoint/2010/main" val="5206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8" name="TextBox 7"/>
          <p:cNvSpPr txBox="1"/>
          <p:nvPr/>
        </p:nvSpPr>
        <p:spPr>
          <a:xfrm>
            <a:off x="1431564" y="1303809"/>
            <a:ext cx="11047361"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Kiến là bạn thân của ai?</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908842"/>
            <a:ext cx="1522959" cy="1988686"/>
          </a:xfrm>
          <a:prstGeom prst="rect">
            <a:avLst/>
          </a:prstGeom>
          <a:noFill/>
          <a:ln w="9525">
            <a:noFill/>
          </a:ln>
        </p:spPr>
      </p:pic>
      <p:sp>
        <p:nvSpPr>
          <p:cNvPr id="1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0" y="-57963"/>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634871" y="1301611"/>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p:cNvSpPr txBox="1"/>
          <p:nvPr/>
        </p:nvSpPr>
        <p:spPr>
          <a:xfrm>
            <a:off x="1492490" y="2062934"/>
            <a:ext cx="11047361"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Kiến là bạn thân của sóc.</a:t>
            </a:r>
          </a:p>
        </p:txBody>
      </p:sp>
      <p:sp>
        <p:nvSpPr>
          <p:cNvPr id="37" name="TextBox 36"/>
          <p:cNvSpPr txBox="1"/>
          <p:nvPr/>
        </p:nvSpPr>
        <p:spPr>
          <a:xfrm>
            <a:off x="1465374" y="2833372"/>
            <a:ext cx="10757684"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 kiến chuyển đi đâu?</a:t>
            </a:r>
          </a:p>
        </p:txBody>
      </p:sp>
      <p:grpSp>
        <p:nvGrpSpPr>
          <p:cNvPr id="39" name="Group 38"/>
          <p:cNvGrpSpPr/>
          <p:nvPr/>
        </p:nvGrpSpPr>
        <p:grpSpPr>
          <a:xfrm>
            <a:off x="557146" y="2734189"/>
            <a:ext cx="847302" cy="587251"/>
            <a:chOff x="5056546" y="1975436"/>
            <a:chExt cx="1772914" cy="1393004"/>
          </a:xfrm>
        </p:grpSpPr>
        <p:pic>
          <p:nvPicPr>
            <p:cNvPr id="46"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48"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49"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50" name="TextBox 49"/>
          <p:cNvSpPr txBox="1"/>
          <p:nvPr/>
        </p:nvSpPr>
        <p:spPr>
          <a:xfrm>
            <a:off x="1363936" y="3561768"/>
            <a:ext cx="10757684"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Nhà kiến chuyển sang một cánh rừng khác.</a:t>
            </a:r>
          </a:p>
        </p:txBody>
      </p:sp>
      <p:grpSp>
        <p:nvGrpSpPr>
          <p:cNvPr id="3" name="Group 2"/>
          <p:cNvGrpSpPr/>
          <p:nvPr/>
        </p:nvGrpSpPr>
        <p:grpSpPr>
          <a:xfrm>
            <a:off x="3889235" y="207166"/>
            <a:ext cx="4443881" cy="967261"/>
            <a:chOff x="3889235" y="207166"/>
            <a:chExt cx="4443881" cy="967261"/>
          </a:xfrm>
        </p:grpSpPr>
        <p:sp>
          <p:nvSpPr>
            <p:cNvPr id="2" name="Cloud Callout 1"/>
            <p:cNvSpPr/>
            <p:nvPr/>
          </p:nvSpPr>
          <p:spPr>
            <a:xfrm>
              <a:off x="3889235" y="207166"/>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327048" y="373839"/>
              <a:ext cx="3892744" cy="615489"/>
            </a:xfrm>
            <a:prstGeom prst="rect">
              <a:avLst/>
            </a:prstGeom>
            <a:noFill/>
          </p:spPr>
          <p:txBody>
            <a:bodyPr wrap="square" lIns="121855" tIns="60928" rIns="121855" bIns="60928" rtlCol="0">
              <a:spAutoFit/>
            </a:bodyPr>
            <a:lstStyle/>
            <a:p>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 dung bài viết</a:t>
              </a:r>
            </a:p>
          </p:txBody>
        </p:sp>
      </p:grpSp>
      <p:sp>
        <p:nvSpPr>
          <p:cNvPr id="30" name="TextBox 29"/>
          <p:cNvSpPr txBox="1"/>
          <p:nvPr/>
        </p:nvSpPr>
        <p:spPr>
          <a:xfrm>
            <a:off x="1576402" y="4321160"/>
            <a:ext cx="9613827"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bạn liên lạc với nhau bằng cách nào?</a:t>
            </a:r>
            <a:endParaRPr lang="en-US" sz="3200" dirty="0">
              <a:solidFill>
                <a:srgbClr val="002060"/>
              </a:solidFill>
              <a:latin typeface="HP001 4 hàng" pitchFamily="34" charset="0"/>
              <a:ea typeface="Arial-Rounded" panose="020B0500000000000000" pitchFamily="34" charset="0"/>
              <a:cs typeface="Arial-Rounded" panose="020B0500000000000000" pitchFamily="34" charset="0"/>
            </a:endParaRPr>
          </a:p>
        </p:txBody>
      </p:sp>
      <p:grpSp>
        <p:nvGrpSpPr>
          <p:cNvPr id="31" name="Group 30"/>
          <p:cNvGrpSpPr/>
          <p:nvPr/>
        </p:nvGrpSpPr>
        <p:grpSpPr>
          <a:xfrm>
            <a:off x="524008" y="4299780"/>
            <a:ext cx="906987" cy="569344"/>
            <a:chOff x="8317164" y="2100522"/>
            <a:chExt cx="1772914" cy="1393004"/>
          </a:xfrm>
        </p:grpSpPr>
        <p:pic>
          <p:nvPicPr>
            <p:cNvPr id="32"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33"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34"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1576401" y="5023334"/>
            <a:ext cx="9613827" cy="615489"/>
          </a:xfrm>
          <a:prstGeom prst="rect">
            <a:avLst/>
          </a:prstGeom>
          <a:noFill/>
        </p:spPr>
        <p:txBody>
          <a:bodyPr wrap="square" lIns="121855" tIns="60928" rIns="121855" bIns="60928" rtlCol="0">
            <a:spAutoFit/>
          </a:bodyPr>
          <a:lstStyle/>
          <a:p>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Hai bạn tìm cách gửi thư cho nhau để bày tỏ nhớ.</a:t>
            </a:r>
            <a:endParaRPr lang="en-US" sz="3200" dirty="0">
              <a:solidFill>
                <a:srgbClr val="002060"/>
              </a:solidFill>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14336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fade">
                                      <p:cBhvr>
                                        <p:cTn id="72" dur="1000"/>
                                        <p:tgtEl>
                                          <p:spTgt spid="30">
                                            <p:txEl>
                                              <p:pRg st="0" end="0"/>
                                            </p:txEl>
                                          </p:spTgt>
                                        </p:tgtEl>
                                      </p:cBhvr>
                                    </p:animEffect>
                                    <p:anim calcmode="lin" valueType="num">
                                      <p:cBhvr>
                                        <p:cTn id="7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37"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11644" y="2220427"/>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dấu chấm, dấu phẩy trong bài.</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 hoa chữ cái đầu câu và tên riêng.</a:t>
            </a:r>
          </a:p>
        </p:txBody>
      </p:sp>
      <p:sp>
        <p:nvSpPr>
          <p:cNvPr id="10" name="TextBox 9"/>
          <p:cNvSpPr txBox="1"/>
          <p:nvPr/>
        </p:nvSpPr>
        <p:spPr>
          <a:xfrm>
            <a:off x="1535671" y="3182914"/>
            <a:ext cx="9613827" cy="1600374"/>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từ dễ viết sai trong bài: </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 kiến, sóc, chuyển sang, gửi,...</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sp>
        <p:nvSpPr>
          <p:cNvPr id="1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rPr>
              <a:t>Bản</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quyền</a:t>
            </a:r>
            <a:r>
              <a:rPr lang="en-US" b="1" dirty="0">
                <a:ln w="9525" cmpd="sng">
                  <a:noFill/>
                  <a:prstDash val="solid"/>
                </a:ln>
                <a:solidFill>
                  <a:srgbClr val="002060"/>
                </a:solidFill>
                <a:effectLst>
                  <a:glow rad="38100">
                    <a:srgbClr val="5B9BD5">
                      <a:alpha val="40000"/>
                    </a:srgbClr>
                  </a:glow>
                </a:effectLst>
              </a:rPr>
              <a:t> : FB </a:t>
            </a:r>
            <a:r>
              <a:rPr lang="en-US" b="1" dirty="0" err="1">
                <a:ln w="9525" cmpd="sng">
                  <a:noFill/>
                  <a:prstDash val="solid"/>
                </a:ln>
                <a:solidFill>
                  <a:srgbClr val="002060"/>
                </a:solidFill>
                <a:effectLst>
                  <a:glow rad="38100">
                    <a:srgbClr val="5B9BD5">
                      <a:alpha val="40000"/>
                    </a:srgbClr>
                  </a:glow>
                </a:effectLst>
              </a:rPr>
              <a:t>Đặng</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Nhật</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Linh</a:t>
            </a:r>
            <a:r>
              <a:rPr lang="en-US" b="1" dirty="0">
                <a:ln w="9525" cmpd="sng">
                  <a:noFill/>
                  <a:prstDash val="solid"/>
                </a:ln>
                <a:solidFill>
                  <a:srgbClr val="002060"/>
                </a:solidFill>
                <a:effectLst>
                  <a:glow rad="38100">
                    <a:srgbClr val="5B9BD5">
                      <a:alpha val="40000"/>
                    </a:srgbClr>
                  </a:glow>
                </a:effectLst>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714949" y="2121244"/>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714949" y="3133407"/>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3494976"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Lưu ý khi viết</a:t>
              </a:r>
            </a:p>
          </p:txBody>
        </p:sp>
      </p:grpSp>
    </p:spTree>
    <p:extLst>
      <p:ext uri="{BB962C8B-B14F-4D97-AF65-F5344CB8AC3E}">
        <p14:creationId xmlns:p14="http://schemas.microsoft.com/office/powerpoint/2010/main" val="1932084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1000"/>
                                        <p:tgtEl>
                                          <p:spTgt spid="10">
                                            <p:txEl>
                                              <p:pRg st="0" end="0"/>
                                            </p:txEl>
                                          </p:spTgt>
                                        </p:tgtEl>
                                      </p:cBhvr>
                                    </p:animEffect>
                                    <p:anim calcmode="lin" valueType="num">
                                      <p:cBhvr>
                                        <p:cTn id="5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fade">
                                      <p:cBhvr>
                                        <p:cTn id="63" dur="1000"/>
                                        <p:tgtEl>
                                          <p:spTgt spid="10">
                                            <p:txEl>
                                              <p:pRg st="2" end="2"/>
                                            </p:txEl>
                                          </p:spTgt>
                                        </p:tgtEl>
                                      </p:cBhvr>
                                    </p:animEffect>
                                    <p:anim calcmode="lin" valueType="num">
                                      <p:cBhvr>
                                        <p:cTn id="6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sp>
        <p:nvSpPr>
          <p:cNvPr id="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rPr>
              <a:t>Bản</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quyền</a:t>
            </a:r>
            <a:r>
              <a:rPr lang="en-US" b="1" dirty="0">
                <a:ln w="9525" cmpd="sng">
                  <a:noFill/>
                  <a:prstDash val="solid"/>
                </a:ln>
                <a:solidFill>
                  <a:srgbClr val="002060"/>
                </a:solidFill>
                <a:effectLst>
                  <a:glow rad="38100">
                    <a:srgbClr val="5B9BD5">
                      <a:alpha val="40000"/>
                    </a:srgbClr>
                  </a:glow>
                </a:effectLst>
              </a:rPr>
              <a:t> : FB </a:t>
            </a:r>
            <a:r>
              <a:rPr lang="en-US" b="1" dirty="0" err="1">
                <a:ln w="9525" cmpd="sng">
                  <a:noFill/>
                  <a:prstDash val="solid"/>
                </a:ln>
                <a:solidFill>
                  <a:srgbClr val="002060"/>
                </a:solidFill>
                <a:effectLst>
                  <a:glow rad="38100">
                    <a:srgbClr val="5B9BD5">
                      <a:alpha val="40000"/>
                    </a:srgbClr>
                  </a:glow>
                </a:effectLst>
              </a:rPr>
              <a:t>Đặng</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Nhật</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Linh</a:t>
            </a:r>
            <a:r>
              <a:rPr lang="en-US" b="1" dirty="0">
                <a:ln w="9525" cmpd="sng">
                  <a:noFill/>
                  <a:prstDash val="solid"/>
                </a:ln>
                <a:solidFill>
                  <a:srgbClr val="002060"/>
                </a:solidFill>
                <a:effectLst>
                  <a:glow rad="38100">
                    <a:srgbClr val="5B9BD5">
                      <a:alpha val="40000"/>
                    </a:srgbClr>
                  </a:glow>
                </a:effectLst>
              </a:rPr>
              <a:t>- https://www.facebook.com/nhat.linh.3557440</a:t>
            </a:r>
          </a:p>
        </p:txBody>
      </p:sp>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 thế ngồi viết</a:t>
              </a:r>
            </a:p>
          </p:txBody>
        </p:sp>
      </p:grpSp>
      <p:sp>
        <p:nvSpPr>
          <p:cNvPr id="32" name="TextBox 31"/>
          <p:cNvSpPr txBox="1"/>
          <p:nvPr/>
        </p:nvSpPr>
        <p:spPr>
          <a:xfrm>
            <a:off x="1250924" y="1281502"/>
            <a:ext cx="6421642" cy="4555029"/>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Lưng thẳng.</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tì ngực xuống bàn.</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 hơi cúi.</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 cách vở khoảng 25-30cm.</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phải cầm bút</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26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3438" b="77344" l="32868" r="76912"/>
                    </a14:imgEffect>
                  </a14:imgLayer>
                </a14:imgProps>
              </a:ext>
              <a:ext uri="{28A0092B-C50C-407E-A947-70E740481C1C}">
                <a14:useLocalDpi xmlns:a14="http://schemas.microsoft.com/office/drawing/2010/main" val="0"/>
              </a:ext>
            </a:extLst>
          </a:blip>
          <a:srcRect l="32739" t="22198" r="23570" b="22845"/>
          <a:stretch/>
        </p:blipFill>
        <p:spPr bwMode="auto">
          <a:xfrm>
            <a:off x="2932394" y="1162344"/>
            <a:ext cx="4261511" cy="302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1771" b="62630" l="9779" r="29706"/>
                    </a14:imgEffect>
                  </a14:imgLayer>
                </a14:imgProps>
              </a:ext>
              <a:ext uri="{28A0092B-C50C-407E-A947-70E740481C1C}">
                <a14:useLocalDpi xmlns:a14="http://schemas.microsoft.com/office/drawing/2010/main" val="0"/>
              </a:ext>
            </a:extLst>
          </a:blip>
          <a:srcRect l="10243" t="33513" r="71501" b="38901"/>
          <a:stretch/>
        </p:blipFill>
        <p:spPr bwMode="auto">
          <a:xfrm>
            <a:off x="378374" y="2128322"/>
            <a:ext cx="2364828" cy="201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818" b="64974" l="33456" r="64779"/>
                    </a14:imgEffect>
                  </a14:imgLayer>
                </a14:imgProps>
              </a:ext>
              <a:ext uri="{28A0092B-C50C-407E-A947-70E740481C1C}">
                <a14:useLocalDpi xmlns:a14="http://schemas.microsoft.com/office/drawing/2010/main" val="0"/>
              </a:ext>
            </a:extLst>
          </a:blip>
          <a:srcRect l="33610" t="30065" r="35598" b="36746"/>
          <a:stretch/>
        </p:blipFill>
        <p:spPr bwMode="auto">
          <a:xfrm>
            <a:off x="7146607" y="2639673"/>
            <a:ext cx="2475187" cy="150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35417" b="58464" l="66618" r="82206"/>
                    </a14:imgEffect>
                  </a14:imgLayer>
                </a14:imgProps>
              </a:ext>
              <a:ext uri="{28A0092B-C50C-407E-A947-70E740481C1C}">
                <a14:useLocalDpi xmlns:a14="http://schemas.microsoft.com/office/drawing/2010/main" val="0"/>
              </a:ext>
            </a:extLst>
          </a:blip>
          <a:srcRect l="66836" t="36098" r="17829" b="42134"/>
          <a:stretch/>
        </p:blipFill>
        <p:spPr bwMode="auto">
          <a:xfrm>
            <a:off x="9963807" y="2698105"/>
            <a:ext cx="1860331" cy="149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5310" y="501832"/>
            <a:ext cx="11508828" cy="1107931"/>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Tìm từ ngữ có tiếng bằng </a:t>
            </a:r>
            <a:r>
              <a:rPr lang="en-US" sz="32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32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gọi tên mỗi con vật trong hình.</a:t>
            </a:r>
          </a:p>
        </p:txBody>
      </p:sp>
      <p:pic>
        <p:nvPicPr>
          <p:cNvPr id="9" name="Picture 8"/>
          <p:cNvPicPr>
            <a:picLocks noChangeAspect="1"/>
          </p:cNvPicPr>
          <p:nvPr/>
        </p:nvPicPr>
        <p:blipFill rotWithShape="1">
          <a:blip r:embed="rId8"/>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9"/>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10"/>
          <a:stretch>
            <a:fillRect/>
          </a:stretch>
        </p:blipFill>
        <p:spPr>
          <a:xfrm>
            <a:off x="22951" y="4851918"/>
            <a:ext cx="1508265" cy="1969498"/>
          </a:xfrm>
          <a:prstGeom prst="rect">
            <a:avLst/>
          </a:prstGeom>
          <a:noFill/>
          <a:ln w="9525">
            <a:noFill/>
          </a:ln>
        </p:spPr>
      </p:pic>
      <p:sp>
        <p:nvSpPr>
          <p:cNvPr id="12"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13" name="图片 8"/>
          <p:cNvPicPr>
            <a:picLocks noChangeAspect="1"/>
          </p:cNvPicPr>
          <p:nvPr/>
        </p:nvPicPr>
        <p:blipFill>
          <a:blip r:embed="rId11"/>
          <a:stretch>
            <a:fillRect/>
          </a:stretch>
        </p:blipFill>
        <p:spPr>
          <a:xfrm>
            <a:off x="10786464" y="5026951"/>
            <a:ext cx="1320274" cy="1824172"/>
          </a:xfrm>
          <a:prstGeom prst="rect">
            <a:avLst/>
          </a:prstGeom>
          <a:noFill/>
          <a:ln w="9525">
            <a:noFill/>
          </a:ln>
        </p:spPr>
      </p:pic>
      <p:sp>
        <p:nvSpPr>
          <p:cNvPr id="14" name="TextBox 13"/>
          <p:cNvSpPr txBox="1"/>
          <p:nvPr/>
        </p:nvSpPr>
        <p:spPr>
          <a:xfrm>
            <a:off x="777082" y="4236429"/>
            <a:ext cx="2360255"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ua</a:t>
            </a:r>
          </a:p>
        </p:txBody>
      </p:sp>
      <p:sp>
        <p:nvSpPr>
          <p:cNvPr id="15" name="TextBox 14"/>
          <p:cNvSpPr txBox="1"/>
          <p:nvPr/>
        </p:nvSpPr>
        <p:spPr>
          <a:xfrm>
            <a:off x="4022489" y="4236429"/>
            <a:ext cx="2360255"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ông</a:t>
            </a:r>
          </a:p>
        </p:txBody>
      </p:sp>
      <p:sp>
        <p:nvSpPr>
          <p:cNvPr id="16" name="TextBox 15"/>
          <p:cNvSpPr txBox="1"/>
          <p:nvPr/>
        </p:nvSpPr>
        <p:spPr>
          <a:xfrm>
            <a:off x="7619587" y="4189322"/>
            <a:ext cx="2360255"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ì nhông</a:t>
            </a:r>
          </a:p>
        </p:txBody>
      </p:sp>
      <p:sp>
        <p:nvSpPr>
          <p:cNvPr id="17" name="TextBox 16"/>
          <p:cNvSpPr txBox="1"/>
          <p:nvPr/>
        </p:nvSpPr>
        <p:spPr>
          <a:xfrm>
            <a:off x="10156399" y="4146308"/>
            <a:ext cx="2360255"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iến</a:t>
            </a:r>
          </a:p>
        </p:txBody>
      </p:sp>
      <p:sp>
        <p:nvSpPr>
          <p:cNvPr id="18"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9"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0"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2"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Tree>
    <p:extLst>
      <p:ext uri="{BB962C8B-B14F-4D97-AF65-F5344CB8AC3E}">
        <p14:creationId xmlns:p14="http://schemas.microsoft.com/office/powerpoint/2010/main" val="29193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nodeType="with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p:cTn id="49" dur="500" fill="hold"/>
                                        <p:tgtEl>
                                          <p:spTgt spid="1027"/>
                                        </p:tgtEl>
                                        <p:attrNameLst>
                                          <p:attrName>ppt_w</p:attrName>
                                        </p:attrNameLst>
                                      </p:cBhvr>
                                      <p:tavLst>
                                        <p:tav tm="0">
                                          <p:val>
                                            <p:fltVal val="0"/>
                                          </p:val>
                                        </p:tav>
                                        <p:tav tm="100000">
                                          <p:val>
                                            <p:strVal val="#ppt_w"/>
                                          </p:val>
                                        </p:tav>
                                      </p:tavLst>
                                    </p:anim>
                                    <p:anim calcmode="lin" valueType="num">
                                      <p:cBhvr>
                                        <p:cTn id="50" dur="500" fill="hold"/>
                                        <p:tgtEl>
                                          <p:spTgt spid="1027"/>
                                        </p:tgtEl>
                                        <p:attrNameLst>
                                          <p:attrName>ppt_h</p:attrName>
                                        </p:attrNameLst>
                                      </p:cBhvr>
                                      <p:tavLst>
                                        <p:tav tm="0">
                                          <p:val>
                                            <p:fltVal val="0"/>
                                          </p:val>
                                        </p:tav>
                                        <p:tav tm="100000">
                                          <p:val>
                                            <p:strVal val="#ppt_h"/>
                                          </p:val>
                                        </p:tav>
                                      </p:tavLst>
                                    </p:anim>
                                    <p:animEffect transition="in" filter="fade">
                                      <p:cBhvr>
                                        <p:cTn id="51" dur="500"/>
                                        <p:tgtEl>
                                          <p:spTgt spid="1027"/>
                                        </p:tgtEl>
                                      </p:cBhvr>
                                    </p:animEffect>
                                  </p:childTnLst>
                                </p:cTn>
                              </p:par>
                              <p:par>
                                <p:cTn id="52" presetID="53" presetClass="entr" presetSubtype="16"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p:cTn id="54" dur="500" fill="hold"/>
                                        <p:tgtEl>
                                          <p:spTgt spid="1026"/>
                                        </p:tgtEl>
                                        <p:attrNameLst>
                                          <p:attrName>ppt_w</p:attrName>
                                        </p:attrNameLst>
                                      </p:cBhvr>
                                      <p:tavLst>
                                        <p:tav tm="0">
                                          <p:val>
                                            <p:fltVal val="0"/>
                                          </p:val>
                                        </p:tav>
                                        <p:tav tm="100000">
                                          <p:val>
                                            <p:strVal val="#ppt_w"/>
                                          </p:val>
                                        </p:tav>
                                      </p:tavLst>
                                    </p:anim>
                                    <p:anim calcmode="lin" valueType="num">
                                      <p:cBhvr>
                                        <p:cTn id="55" dur="500" fill="hold"/>
                                        <p:tgtEl>
                                          <p:spTgt spid="1026"/>
                                        </p:tgtEl>
                                        <p:attrNameLst>
                                          <p:attrName>ppt_h</p:attrName>
                                        </p:attrNameLst>
                                      </p:cBhvr>
                                      <p:tavLst>
                                        <p:tav tm="0">
                                          <p:val>
                                            <p:fltVal val="0"/>
                                          </p:val>
                                        </p:tav>
                                        <p:tav tm="100000">
                                          <p:val>
                                            <p:strVal val="#ppt_h"/>
                                          </p:val>
                                        </p:tav>
                                      </p:tavLst>
                                    </p:anim>
                                    <p:animEffect transition="in" filter="fade">
                                      <p:cBhvr>
                                        <p:cTn id="56" dur="500"/>
                                        <p:tgtEl>
                                          <p:spTgt spid="1026"/>
                                        </p:tgtEl>
                                      </p:cBhvr>
                                    </p:animEffect>
                                  </p:childTnLst>
                                </p:cTn>
                              </p:par>
                              <p:par>
                                <p:cTn id="57" presetID="53" presetClass="entr" presetSubtype="16"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 calcmode="lin" valueType="num">
                                      <p:cBhvr>
                                        <p:cTn id="59" dur="500" fill="hold"/>
                                        <p:tgtEl>
                                          <p:spTgt spid="1028"/>
                                        </p:tgtEl>
                                        <p:attrNameLst>
                                          <p:attrName>ppt_w</p:attrName>
                                        </p:attrNameLst>
                                      </p:cBhvr>
                                      <p:tavLst>
                                        <p:tav tm="0">
                                          <p:val>
                                            <p:fltVal val="0"/>
                                          </p:val>
                                        </p:tav>
                                        <p:tav tm="100000">
                                          <p:val>
                                            <p:strVal val="#ppt_w"/>
                                          </p:val>
                                        </p:tav>
                                      </p:tavLst>
                                    </p:anim>
                                    <p:anim calcmode="lin" valueType="num">
                                      <p:cBhvr>
                                        <p:cTn id="60" dur="500" fill="hold"/>
                                        <p:tgtEl>
                                          <p:spTgt spid="1028"/>
                                        </p:tgtEl>
                                        <p:attrNameLst>
                                          <p:attrName>ppt_h</p:attrName>
                                        </p:attrNameLst>
                                      </p:cBhvr>
                                      <p:tavLst>
                                        <p:tav tm="0">
                                          <p:val>
                                            <p:fltVal val="0"/>
                                          </p:val>
                                        </p:tav>
                                        <p:tav tm="100000">
                                          <p:val>
                                            <p:strVal val="#ppt_h"/>
                                          </p:val>
                                        </p:tav>
                                      </p:tavLst>
                                    </p:anim>
                                    <p:animEffect transition="in" filter="fade">
                                      <p:cBhvr>
                                        <p:cTn id="61" dur="500"/>
                                        <p:tgtEl>
                                          <p:spTgt spid="1028"/>
                                        </p:tgtEl>
                                      </p:cBhvr>
                                    </p:animEffect>
                                  </p:childTnLst>
                                </p:cTn>
                              </p:par>
                              <p:par>
                                <p:cTn id="62" presetID="53" presetClass="entr" presetSubtype="16"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 calcmode="lin" valueType="num">
                                      <p:cBhvr>
                                        <p:cTn id="64" dur="500" fill="hold"/>
                                        <p:tgtEl>
                                          <p:spTgt spid="1029"/>
                                        </p:tgtEl>
                                        <p:attrNameLst>
                                          <p:attrName>ppt_w</p:attrName>
                                        </p:attrNameLst>
                                      </p:cBhvr>
                                      <p:tavLst>
                                        <p:tav tm="0">
                                          <p:val>
                                            <p:fltVal val="0"/>
                                          </p:val>
                                        </p:tav>
                                        <p:tav tm="100000">
                                          <p:val>
                                            <p:strVal val="#ppt_w"/>
                                          </p:val>
                                        </p:tav>
                                      </p:tavLst>
                                    </p:anim>
                                    <p:anim calcmode="lin" valueType="num">
                                      <p:cBhvr>
                                        <p:cTn id="65" dur="500" fill="hold"/>
                                        <p:tgtEl>
                                          <p:spTgt spid="1029"/>
                                        </p:tgtEl>
                                        <p:attrNameLst>
                                          <p:attrName>ppt_h</p:attrName>
                                        </p:attrNameLst>
                                      </p:cBhvr>
                                      <p:tavLst>
                                        <p:tav tm="0">
                                          <p:val>
                                            <p:fltVal val="0"/>
                                          </p:val>
                                        </p:tav>
                                        <p:tav tm="100000">
                                          <p:val>
                                            <p:strVal val="#ppt_h"/>
                                          </p:val>
                                        </p:tav>
                                      </p:tavLst>
                                    </p:anim>
                                    <p:animEffect transition="in" filter="fade">
                                      <p:cBhvr>
                                        <p:cTn id="66" dur="500"/>
                                        <p:tgtEl>
                                          <p:spTgt spid="1029"/>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ircle(in)">
                                      <p:cBhvr>
                                        <p:cTn id="71" dur="2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circle(in)">
                                      <p:cBhvr>
                                        <p:cTn id="76" dur="20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circle(in)">
                                      <p:cBhvr>
                                        <p:cTn id="81" dur="20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circle(in)">
                                      <p:cBhvr>
                                        <p:cTn id="8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416" y="265342"/>
            <a:ext cx="3594538"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Chọn a hoặc b</a:t>
            </a:r>
          </a:p>
        </p:txBody>
      </p:sp>
      <p:pic>
        <p:nvPicPr>
          <p:cNvPr id="9" name="Picture 8"/>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sp>
        <p:nvSpPr>
          <p:cNvPr id="12"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13"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8" name="TextBox 17"/>
          <p:cNvSpPr txBox="1"/>
          <p:nvPr/>
        </p:nvSpPr>
        <p:spPr>
          <a:xfrm>
            <a:off x="777083" y="894565"/>
            <a:ext cx="11508828"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 Chọn tiếng có vần </a:t>
            </a:r>
            <a:r>
              <a:rPr lang="en-US" sz="32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iêu</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32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ươu</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thay cho ô vuông.</a:t>
            </a:r>
          </a:p>
        </p:txBody>
      </p:sp>
      <p:sp>
        <p:nvSpPr>
          <p:cNvPr id="19" name="TextBox 18"/>
          <p:cNvSpPr txBox="1"/>
          <p:nvPr/>
        </p:nvSpPr>
        <p:spPr>
          <a:xfrm>
            <a:off x="4119373" y="1619775"/>
            <a:ext cx="4236352"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hươu, nhiều, khướu</a:t>
            </a:r>
          </a:p>
        </p:txBody>
      </p:sp>
      <p:sp>
        <p:nvSpPr>
          <p:cNvPr id="20" name="TextBox 19"/>
          <p:cNvSpPr txBox="1"/>
          <p:nvPr/>
        </p:nvSpPr>
        <p:spPr>
          <a:xfrm>
            <a:off x="890262" y="2597518"/>
            <a:ext cx="10728923" cy="1600374"/>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Sóc hái rất </a:t>
            </a:r>
            <a:r>
              <a:rPr lang="en-US"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hoa để tặng bạn bè. Nó tặng </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hươu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cao cổ một bó hoa thiên điểu rực rỡ. Còn chim </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khướu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và chim liếu điếu được sóc tặng một bó hoa bồ công anh nhẹ như bông.</a:t>
            </a:r>
          </a:p>
        </p:txBody>
      </p:sp>
      <p:sp>
        <p:nvSpPr>
          <p:cNvPr id="14"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7"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2" name="Rounded Rectangle 21"/>
          <p:cNvSpPr/>
          <p:nvPr/>
        </p:nvSpPr>
        <p:spPr>
          <a:xfrm>
            <a:off x="4204834" y="2685777"/>
            <a:ext cx="1108846"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030718" y="3225018"/>
            <a:ext cx="1102923"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79754" y="3696215"/>
            <a:ext cx="1326566"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1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22"/>
                                        </p:tgtEl>
                                      </p:cBhvr>
                                    </p:animEffect>
                                    <p:anim calcmode="lin" valueType="num">
                                      <p:cBhvr>
                                        <p:cTn id="35" dur="1000"/>
                                        <p:tgtEl>
                                          <p:spTgt spid="22"/>
                                        </p:tgtEl>
                                        <p:attrNameLst>
                                          <p:attrName>ppt_x</p:attrName>
                                        </p:attrNameLst>
                                      </p:cBhvr>
                                      <p:tavLst>
                                        <p:tav tm="0">
                                          <p:val>
                                            <p:strVal val="ppt_x"/>
                                          </p:val>
                                        </p:tav>
                                        <p:tav tm="100000">
                                          <p:val>
                                            <p:strVal val="ppt_x"/>
                                          </p:val>
                                        </p:tav>
                                      </p:tavLst>
                                    </p:anim>
                                    <p:anim calcmode="lin" valueType="num">
                                      <p:cBhvr>
                                        <p:cTn id="36" dur="1000"/>
                                        <p:tgtEl>
                                          <p:spTgt spid="22"/>
                                        </p:tgtEl>
                                        <p:attrNameLst>
                                          <p:attrName>ppt_y</p:attrName>
                                        </p:attrNameLst>
                                      </p:cBhvr>
                                      <p:tavLst>
                                        <p:tav tm="0">
                                          <p:val>
                                            <p:strVal val="ppt_y"/>
                                          </p:val>
                                        </p:tav>
                                        <p:tav tm="100000">
                                          <p:val>
                                            <p:strVal val="ppt_y+.1"/>
                                          </p:val>
                                        </p:tav>
                                      </p:tavLst>
                                    </p:anim>
                                    <p:set>
                                      <p:cBhvr>
                                        <p:cTn id="37" dur="1" fill="hold">
                                          <p:stCondLst>
                                            <p:cond delay="9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23"/>
                                        </p:tgtEl>
                                      </p:cBhvr>
                                    </p:animEffect>
                                    <p:anim calcmode="lin" valueType="num">
                                      <p:cBhvr>
                                        <p:cTn id="42" dur="1000"/>
                                        <p:tgtEl>
                                          <p:spTgt spid="23"/>
                                        </p:tgtEl>
                                        <p:attrNameLst>
                                          <p:attrName>ppt_x</p:attrName>
                                        </p:attrNameLst>
                                      </p:cBhvr>
                                      <p:tavLst>
                                        <p:tav tm="0">
                                          <p:val>
                                            <p:strVal val="ppt_x"/>
                                          </p:val>
                                        </p:tav>
                                        <p:tav tm="100000">
                                          <p:val>
                                            <p:strVal val="ppt_x"/>
                                          </p:val>
                                        </p:tav>
                                      </p:tavLst>
                                    </p:anim>
                                    <p:anim calcmode="lin" valueType="num">
                                      <p:cBhvr>
                                        <p:cTn id="43" dur="1000"/>
                                        <p:tgtEl>
                                          <p:spTgt spid="23"/>
                                        </p:tgtEl>
                                        <p:attrNameLst>
                                          <p:attrName>ppt_y</p:attrName>
                                        </p:attrNameLst>
                                      </p:cBhvr>
                                      <p:tavLst>
                                        <p:tav tm="0">
                                          <p:val>
                                            <p:strVal val="ppt_y"/>
                                          </p:val>
                                        </p:tav>
                                        <p:tav tm="100000">
                                          <p:val>
                                            <p:strVal val="ppt_y+.1"/>
                                          </p:val>
                                        </p:tav>
                                      </p:tavLst>
                                    </p:anim>
                                    <p:set>
                                      <p:cBhvr>
                                        <p:cTn id="44" dur="1" fill="hold">
                                          <p:stCondLst>
                                            <p:cond delay="9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24"/>
                                        </p:tgtEl>
                                      </p:cBhvr>
                                    </p:animEffect>
                                    <p:anim calcmode="lin" valueType="num">
                                      <p:cBhvr>
                                        <p:cTn id="49" dur="1000"/>
                                        <p:tgtEl>
                                          <p:spTgt spid="24"/>
                                        </p:tgtEl>
                                        <p:attrNameLst>
                                          <p:attrName>ppt_x</p:attrName>
                                        </p:attrNameLst>
                                      </p:cBhvr>
                                      <p:tavLst>
                                        <p:tav tm="0">
                                          <p:val>
                                            <p:strVal val="ppt_x"/>
                                          </p:val>
                                        </p:tav>
                                        <p:tav tm="100000">
                                          <p:val>
                                            <p:strVal val="ppt_x"/>
                                          </p:val>
                                        </p:tav>
                                      </p:tavLst>
                                    </p:anim>
                                    <p:anim calcmode="lin" valueType="num">
                                      <p:cBhvr>
                                        <p:cTn id="50" dur="1000"/>
                                        <p:tgtEl>
                                          <p:spTgt spid="24"/>
                                        </p:tgtEl>
                                        <p:attrNameLst>
                                          <p:attrName>ppt_y</p:attrName>
                                        </p:attrNameLst>
                                      </p:cBhvr>
                                      <p:tavLst>
                                        <p:tav tm="0">
                                          <p:val>
                                            <p:strVal val="ppt_y"/>
                                          </p:val>
                                        </p:tav>
                                        <p:tav tm="100000">
                                          <p:val>
                                            <p:strVal val="ppt_y+.1"/>
                                          </p:val>
                                        </p:tav>
                                      </p:tavLst>
                                    </p:anim>
                                    <p:set>
                                      <p:cBhvr>
                                        <p:cTn id="51"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22" grpId="0" animBg="1"/>
      <p:bldP spid="22" grpId="1" animBg="1"/>
      <p:bldP spid="23" grpId="0" animBg="1"/>
      <p:bldP spid="23" grpId="1"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4" name="Picture 3"/>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5"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sp>
        <p:nvSpPr>
          <p:cNvPr id="6"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7"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grpSp>
        <p:nvGrpSpPr>
          <p:cNvPr id="22" name="Group 21"/>
          <p:cNvGrpSpPr/>
          <p:nvPr/>
        </p:nvGrpSpPr>
        <p:grpSpPr>
          <a:xfrm>
            <a:off x="1598948" y="1962491"/>
            <a:ext cx="1647227" cy="1503757"/>
            <a:chOff x="1598948" y="1962491"/>
            <a:chExt cx="1647227" cy="1503757"/>
          </a:xfrm>
        </p:grpSpPr>
        <p:pic>
          <p:nvPicPr>
            <p:cNvPr id="17" name="Picture 5" descr="F:\未标题-1.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rot="21292182">
              <a:off x="1598948" y="1962491"/>
              <a:ext cx="1583164" cy="150375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098440" y="2375847"/>
              <a:ext cx="1147735" cy="677044"/>
            </a:xfrm>
            <a:prstGeom prst="rect">
              <a:avLst/>
            </a:prstGeom>
            <a:noFill/>
          </p:spPr>
          <p:txBody>
            <a:bodyPr wrap="square" lIns="121855" tIns="60928" rIns="121855" bIns="60928" rtlCol="0">
              <a:spAutoFit/>
            </a:bodyPr>
            <a:lstStyle/>
            <a:p>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a:t>
              </a:r>
              <a:endParaRPr lang="en-US" sz="36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p:cNvGrpSpPr/>
          <p:nvPr/>
        </p:nvGrpSpPr>
        <p:grpSpPr>
          <a:xfrm>
            <a:off x="1698958" y="3936460"/>
            <a:ext cx="1647227" cy="1503757"/>
            <a:chOff x="1841561" y="3868689"/>
            <a:chExt cx="1647227" cy="1503757"/>
          </a:xfrm>
        </p:grpSpPr>
        <p:pic>
          <p:nvPicPr>
            <p:cNvPr id="19" name="Picture 5" descr="F:\未标题-1.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rot="21292182">
              <a:off x="1841561" y="3868689"/>
              <a:ext cx="1583164" cy="150375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131106" y="4314894"/>
              <a:ext cx="1357682" cy="677044"/>
            </a:xfrm>
            <a:prstGeom prst="rect">
              <a:avLst/>
            </a:prstGeom>
            <a:noFill/>
          </p:spPr>
          <p:txBody>
            <a:bodyPr wrap="square" lIns="121855" tIns="60928" rIns="121855" bIns="60928" rtlCol="0">
              <a:spAutoFit/>
            </a:bodyPr>
            <a:lstStyle/>
            <a:p>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eng</a:t>
              </a:r>
              <a:endParaRPr lang="en-US" sz="36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5" name="Group 24"/>
          <p:cNvGrpSpPr/>
          <p:nvPr/>
        </p:nvGrpSpPr>
        <p:grpSpPr>
          <a:xfrm>
            <a:off x="3641858" y="1628675"/>
            <a:ext cx="7817488" cy="2288961"/>
            <a:chOff x="3615398" y="2055275"/>
            <a:chExt cx="7817488" cy="1600374"/>
          </a:xfrm>
        </p:grpSpPr>
        <p:sp>
          <p:nvSpPr>
            <p:cNvPr id="8" name="Rounded Rectangle 7"/>
            <p:cNvSpPr/>
            <p:nvPr/>
          </p:nvSpPr>
          <p:spPr>
            <a:xfrm>
              <a:off x="3615398" y="2215832"/>
              <a:ext cx="7817488" cy="1439817"/>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93275" y="2055275"/>
              <a:ext cx="7263411" cy="1600374"/>
            </a:xfrm>
            <a:prstGeom prst="rect">
              <a:avLst/>
            </a:prstGeom>
            <a:noFill/>
          </p:spPr>
          <p:txBody>
            <a:bodyPr wrap="square" lIns="121855" tIns="60928" rIns="121855" bIns="60928" rtlCol="0">
              <a:spAutoFit/>
            </a:bodyPr>
            <a:lstStyle/>
            <a:p>
              <a:pPr>
                <a:lnSpc>
                  <a:spcPct val="1500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cuộn len, chen lấn, lên men, xen lẫn,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ven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đường, đường phèn, lên men,...</a:t>
              </a:r>
            </a:p>
          </p:txBody>
        </p:sp>
      </p:grpSp>
      <p:grpSp>
        <p:nvGrpSpPr>
          <p:cNvPr id="26" name="Group 25"/>
          <p:cNvGrpSpPr/>
          <p:nvPr/>
        </p:nvGrpSpPr>
        <p:grpSpPr>
          <a:xfrm>
            <a:off x="3573834" y="4053227"/>
            <a:ext cx="7817488" cy="2117949"/>
            <a:chOff x="3615398" y="2215832"/>
            <a:chExt cx="7817488" cy="1600210"/>
          </a:xfrm>
        </p:grpSpPr>
        <p:sp>
          <p:nvSpPr>
            <p:cNvPr id="27" name="Rounded Rectangle 26"/>
            <p:cNvSpPr/>
            <p:nvPr/>
          </p:nvSpPr>
          <p:spPr>
            <a:xfrm>
              <a:off x="3615398" y="2215832"/>
              <a:ext cx="7817488" cy="1439817"/>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741357" y="2316465"/>
              <a:ext cx="7263411" cy="1499577"/>
            </a:xfrm>
            <a:prstGeom prst="rect">
              <a:avLst/>
            </a:prstGeom>
            <a:noFill/>
          </p:spPr>
          <p:txBody>
            <a:bodyPr wrap="square" lIns="121855" tIns="60928" rIns="121855" bIns="60928" rtlCol="0">
              <a:spAutoFit/>
            </a:bodyPr>
            <a:lstStyle/>
            <a:p>
              <a:pPr>
                <a:lnSpc>
                  <a:spcPct val="1500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Leng keng, cái kẻng, quên béng, </a:t>
              </a:r>
            </a:p>
            <a:p>
              <a:pPr>
                <a:lnSpc>
                  <a:spcPct val="1500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xà beng,...</a:t>
              </a:r>
            </a:p>
          </p:txBody>
        </p:sp>
      </p:grpSp>
      <p:grpSp>
        <p:nvGrpSpPr>
          <p:cNvPr id="29" name="Group 28"/>
          <p:cNvGrpSpPr/>
          <p:nvPr/>
        </p:nvGrpSpPr>
        <p:grpSpPr>
          <a:xfrm>
            <a:off x="7914207" y="587250"/>
            <a:ext cx="2482090" cy="1257985"/>
            <a:chOff x="3759267" y="334167"/>
            <a:chExt cx="5621970" cy="1403180"/>
          </a:xfrm>
        </p:grpSpPr>
        <p:sp>
          <p:nvSpPr>
            <p:cNvPr id="30" name="Cloud Callout 2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4223658" y="477746"/>
              <a:ext cx="4919222" cy="1064229"/>
            </a:xfrm>
            <a:prstGeom prst="rect">
              <a:avLst/>
            </a:prstGeom>
            <a:noFill/>
            <a:ln>
              <a:noFill/>
            </a:ln>
          </p:spPr>
          <p:txBody>
            <a:bodyPr wrap="square" rtlCol="0">
              <a:spAutoFit/>
            </a:bodyPr>
            <a:lstStyle/>
            <a:p>
              <a:pPr algn="ct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grpSp>
        <p:nvGrpSpPr>
          <p:cNvPr id="32" name="Group 31"/>
          <p:cNvGrpSpPr/>
          <p:nvPr/>
        </p:nvGrpSpPr>
        <p:grpSpPr>
          <a:xfrm>
            <a:off x="7909076" y="587251"/>
            <a:ext cx="2482090" cy="1257985"/>
            <a:chOff x="3759267" y="334167"/>
            <a:chExt cx="5621970" cy="1403180"/>
          </a:xfrm>
        </p:grpSpPr>
        <p:sp>
          <p:nvSpPr>
            <p:cNvPr id="33" name="Cloud Callout 32"/>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4223658" y="477746"/>
              <a:ext cx="4919222" cy="1064229"/>
            </a:xfrm>
            <a:prstGeom prst="rect">
              <a:avLst/>
            </a:prstGeom>
            <a:noFill/>
            <a:ln>
              <a:noFill/>
            </a:ln>
          </p:spPr>
          <p:txBody>
            <a:bodyPr wrap="square" rtlCol="0">
              <a:spAutoFit/>
            </a:bodyPr>
            <a:lstStyle/>
            <a:p>
              <a:pPr algn="ct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Trình bày thảo luận</a:t>
              </a:r>
            </a:p>
          </p:txBody>
        </p:sp>
      </p:grpSp>
      <p:sp>
        <p:nvSpPr>
          <p:cNvPr id="35" name="TextBox 34"/>
          <p:cNvSpPr txBox="1"/>
          <p:nvPr/>
        </p:nvSpPr>
        <p:spPr>
          <a:xfrm>
            <a:off x="204612" y="384437"/>
            <a:ext cx="11508828"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 Tìm từ ngữ có tiếng chứa </a:t>
            </a:r>
            <a:r>
              <a:rPr lang="en-US" sz="32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32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eng</a:t>
            </a:r>
          </a:p>
        </p:txBody>
      </p:sp>
    </p:spTree>
    <p:extLst>
      <p:ext uri="{BB962C8B-B14F-4D97-AF65-F5344CB8AC3E}">
        <p14:creationId xmlns:p14="http://schemas.microsoft.com/office/powerpoint/2010/main" val="34666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par>
                                <p:cTn id="54" presetID="53" presetClass="entr" presetSubtype="16"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heel(1)">
                                      <p:cBhvr>
                                        <p:cTn id="63" dur="2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heel(1)">
                                      <p:cBhvr>
                                        <p:cTn id="68" dur="2000"/>
                                        <p:tgtEl>
                                          <p:spTgt spid="32"/>
                                        </p:tgtEl>
                                      </p:cBhvr>
                                    </p:animEffect>
                                  </p:childTnLst>
                                </p:cTn>
                              </p:par>
                              <p:par>
                                <p:cTn id="69" presetID="1" presetClass="exit" presetSubtype="0" fill="hold"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TotalTime>
  <Words>540</Words>
  <Application>Microsoft Office PowerPoint</Application>
  <PresentationFormat>Widescreen</PresentationFormat>
  <Paragraphs>61</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Rounded MT Bold</vt:lpstr>
      <vt:lpstr>Arial-Rounded</vt:lpstr>
      <vt:lpstr>Calibri</vt:lpstr>
      <vt:lpstr>Calibri Light</vt:lpstr>
      <vt:lpstr>HP001 4 hàng</vt:lpstr>
      <vt:lpstr>iCiel Cadena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Dell</cp:lastModifiedBy>
  <cp:revision>151</cp:revision>
  <dcterms:created xsi:type="dcterms:W3CDTF">2021-06-02T14:23:54Z</dcterms:created>
  <dcterms:modified xsi:type="dcterms:W3CDTF">2025-05-13T06:46:10Z</dcterms:modified>
</cp:coreProperties>
</file>