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24"/>
  </p:notesMasterIdLst>
  <p:sldIdLst>
    <p:sldId id="4152" r:id="rId2"/>
    <p:sldId id="4166" r:id="rId3"/>
    <p:sldId id="4167" r:id="rId4"/>
    <p:sldId id="4168" r:id="rId5"/>
    <p:sldId id="4169" r:id="rId6"/>
    <p:sldId id="4170" r:id="rId7"/>
    <p:sldId id="4171" r:id="rId8"/>
    <p:sldId id="4173" r:id="rId9"/>
    <p:sldId id="4174" r:id="rId10"/>
    <p:sldId id="4175" r:id="rId11"/>
    <p:sldId id="4176" r:id="rId12"/>
    <p:sldId id="4177" r:id="rId13"/>
    <p:sldId id="4178" r:id="rId14"/>
    <p:sldId id="4179" r:id="rId15"/>
    <p:sldId id="4180" r:id="rId16"/>
    <p:sldId id="4181" r:id="rId17"/>
    <p:sldId id="4182" r:id="rId18"/>
    <p:sldId id="4183" r:id="rId19"/>
    <p:sldId id="4184" r:id="rId20"/>
    <p:sldId id="4185" r:id="rId21"/>
    <p:sldId id="4186" r:id="rId22"/>
    <p:sldId id="4187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Matura MT Script Capitals" panose="03020802060602070202" pitchFamily="66" charset="0"/>
      <p:regular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Roboto Black" panose="020B0604020202020204" charset="0"/>
      <p:regular r:id="rId36"/>
      <p:bold r:id="rId37"/>
      <p:boldItalic r:id="rId3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PC" initials="U" lastIdx="1" clrIdx="0">
    <p:extLst>
      <p:ext uri="{19B8F6BF-5375-455C-9EA6-DF929625EA0E}">
        <p15:presenceInfo xmlns:p15="http://schemas.microsoft.com/office/powerpoint/2012/main" userId="User-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5CBF1"/>
    <a:srgbClr val="FCAF19"/>
    <a:srgbClr val="31BEB9"/>
    <a:srgbClr val="DD8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039" autoAdjust="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47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, </a:t>
            </a:r>
            <a:r>
              <a:rPr lang="en-US" dirty="0" err="1"/>
              <a:t>vạch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,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vạch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mép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130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tia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keo</a:t>
            </a:r>
            <a:r>
              <a:rPr lang="en-US" dirty="0"/>
              <a:t>,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,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0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788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710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995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044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13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256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511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955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28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189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tia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err="1"/>
              <a:t>tặng</a:t>
            </a:r>
            <a:r>
              <a:rPr lang="en-US"/>
              <a:t> them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err="1"/>
              <a:t>nhiều</a:t>
            </a:r>
            <a:r>
              <a:rPr lang="en-US"/>
              <a:t> hơn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641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60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sản</a:t>
            </a:r>
            <a:r>
              <a:rPr lang="en-US" baseline="0" dirty="0"/>
              <a:t> </a:t>
            </a:r>
            <a:r>
              <a:rPr lang="en-US" baseline="0" dirty="0" err="1"/>
              <a:t>phẩm</a:t>
            </a:r>
            <a:r>
              <a:rPr lang="en-US" baseline="0" dirty="0"/>
              <a:t>,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gợi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, </a:t>
            </a:r>
            <a:r>
              <a:rPr lang="en-US" baseline="0" dirty="0" err="1"/>
              <a:t>cắt</a:t>
            </a:r>
            <a:r>
              <a:rPr lang="en-US" baseline="0" dirty="0"/>
              <a:t> </a:t>
            </a:r>
            <a:r>
              <a:rPr lang="en-US" baseline="0" dirty="0" err="1"/>
              <a:t>dán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,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tia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0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Giao </a:t>
            </a:r>
            <a:r>
              <a:rPr lang="en-US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vi-VN" dirty="0"/>
              <a:t>cho </a:t>
            </a:r>
            <a:r>
              <a:rPr lang="en-US" dirty="0"/>
              <a:t>HS</a:t>
            </a:r>
            <a:r>
              <a:rPr lang="vi-VN" dirty="0"/>
              <a:t>, yêu cầu </a:t>
            </a:r>
            <a:r>
              <a:rPr lang="en-US" dirty="0"/>
              <a:t>HS</a:t>
            </a:r>
            <a:r>
              <a:rPr lang="vi-VN" dirty="0"/>
              <a:t> phân công chuẩn bị </a:t>
            </a:r>
            <a:r>
              <a:rPr lang="en-US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cụ</a:t>
            </a:r>
            <a:r>
              <a:rPr lang="vi-VN" dirty="0"/>
              <a:t>, vật liệu cho buổi học sau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43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Trong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GV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xuyên</a:t>
            </a:r>
            <a:r>
              <a:rPr lang="en-US" dirty="0"/>
              <a:t>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HS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67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tia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29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HS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cụ</a:t>
            </a:r>
            <a:r>
              <a:rPr lang="en-US" dirty="0"/>
              <a:t>,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bổ</a:t>
            </a:r>
            <a:r>
              <a:rPr lang="en-US" dirty="0"/>
              <a:t> sung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614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thắc</a:t>
            </a:r>
            <a:r>
              <a:rPr lang="en-US" dirty="0"/>
              <a:t> </a:t>
            </a:r>
            <a:r>
              <a:rPr lang="en-US" dirty="0" err="1"/>
              <a:t>mắc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ý.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448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43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51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2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0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35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1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7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66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8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6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6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8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4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0241" y="312494"/>
            <a:ext cx="11711709" cy="6382327"/>
          </a:xfrm>
          <a:prstGeom prst="roundRect">
            <a:avLst>
              <a:gd name="adj" fmla="val 30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350">
                <a:srgbClr val="ADB4CF"/>
              </a:gs>
              <a:gs pos="62826">
                <a:srgbClr val="ADB4CF"/>
              </a:gs>
              <a:gs pos="89375">
                <a:srgbClr val="B9C5DC"/>
              </a:gs>
              <a:gs pos="74000">
                <a:srgbClr val="ADB4CF"/>
              </a:gs>
              <a:gs pos="83000">
                <a:srgbClr val="ADB4C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95252" y="1246907"/>
            <a:ext cx="4313381" cy="4479636"/>
          </a:xfrm>
          <a:prstGeom prst="roundRect">
            <a:avLst>
              <a:gd name="adj" fmla="val 6175"/>
            </a:avLst>
          </a:prstGeom>
          <a:solidFill>
            <a:srgbClr val="777E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25309" y="1376217"/>
            <a:ext cx="4064362" cy="4221019"/>
          </a:xfrm>
          <a:prstGeom prst="roundRect">
            <a:avLst>
              <a:gd name="adj" fmla="val 617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9214" y="1699489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4465" y="2192740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6145" y="2084210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00291" y="2203996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34764" y="2288146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94982" y="2468931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9665" y="3761649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9883" y="3890370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40997" y="3890371"/>
            <a:ext cx="53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51943" y="3924782"/>
            <a:ext cx="79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11744" y="3750331"/>
            <a:ext cx="614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96319" y="3670800"/>
            <a:ext cx="687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12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8465" y="5726543"/>
            <a:ext cx="2080148" cy="1001989"/>
            <a:chOff x="3520679" y="799987"/>
            <a:chExt cx="2080148" cy="1001989"/>
          </a:xfrm>
        </p:grpSpPr>
        <p:sp>
          <p:nvSpPr>
            <p:cNvPr id="28" name="Freeform 27"/>
            <p:cNvSpPr/>
            <p:nvPr/>
          </p:nvSpPr>
          <p:spPr>
            <a:xfrm>
              <a:off x="3725845" y="799987"/>
              <a:ext cx="1874982" cy="928255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D682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73627" y="946313"/>
              <a:ext cx="1579418" cy="781929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E7D8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976341" y="1048015"/>
              <a:ext cx="1373990" cy="680227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B2C6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083018" y="1136596"/>
              <a:ext cx="1160636" cy="576799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A8B2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loud 31"/>
            <p:cNvSpPr/>
            <p:nvPr/>
          </p:nvSpPr>
          <p:spPr>
            <a:xfrm>
              <a:off x="3520679" y="1202921"/>
              <a:ext cx="705896" cy="599055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10800000">
            <a:off x="10030691" y="236393"/>
            <a:ext cx="2062940" cy="974289"/>
            <a:chOff x="3537887" y="799987"/>
            <a:chExt cx="2062940" cy="974289"/>
          </a:xfrm>
        </p:grpSpPr>
        <p:sp>
          <p:nvSpPr>
            <p:cNvPr id="34" name="Freeform 33"/>
            <p:cNvSpPr/>
            <p:nvPr/>
          </p:nvSpPr>
          <p:spPr>
            <a:xfrm>
              <a:off x="3725845" y="799987"/>
              <a:ext cx="1874982" cy="928255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D682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873627" y="946313"/>
              <a:ext cx="1579418" cy="781929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E7D8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976341" y="1048015"/>
              <a:ext cx="1373990" cy="680227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B2C6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83018" y="1136596"/>
              <a:ext cx="1160636" cy="576799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A8B2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Cloud 37"/>
            <p:cNvSpPr/>
            <p:nvPr/>
          </p:nvSpPr>
          <p:spPr>
            <a:xfrm rot="19987329">
              <a:off x="3537887" y="1175221"/>
              <a:ext cx="705896" cy="599055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193964" y="152426"/>
            <a:ext cx="2092036" cy="13471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0" y="-120887"/>
            <a:ext cx="2574732" cy="1883089"/>
          </a:xfrm>
          <a:prstGeom prst="rect">
            <a:avLst/>
          </a:prstGeom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3013860" y="1407101"/>
            <a:ext cx="128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1500B4-2A13-B105-884B-9C3A22343CC6}"/>
              </a:ext>
            </a:extLst>
          </p:cNvPr>
          <p:cNvSpPr txBox="1"/>
          <p:nvPr/>
        </p:nvSpPr>
        <p:spPr>
          <a:xfrm>
            <a:off x="658670" y="6185709"/>
            <a:ext cx="105809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Tiết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5402" y="2440583"/>
            <a:ext cx="3023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TIA SỐ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CỦA EM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28478" y="5174788"/>
            <a:ext cx="3023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152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0231" y="654133"/>
            <a:ext cx="39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TIA SỐ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179674" y="1650056"/>
            <a:ext cx="25518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Gợi ý làm tia số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370" y="2430536"/>
            <a:ext cx="7439025" cy="3400425"/>
          </a:xfrm>
          <a:prstGeom prst="roundRect">
            <a:avLst>
              <a:gd name="adj" fmla="val 1166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680484" y="2430536"/>
            <a:ext cx="1095153" cy="950617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680484" y="2721178"/>
            <a:ext cx="12227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Bước 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499730" y="3761416"/>
            <a:ext cx="25518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Tạo một đường có mũi tên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2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0231" y="654133"/>
            <a:ext cx="39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TIA SỐ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200939" y="1402992"/>
            <a:ext cx="25518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Gợi ý làm tia số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3454" y="2033035"/>
            <a:ext cx="1222745" cy="950617"/>
            <a:chOff x="680484" y="2430536"/>
            <a:chExt cx="1222745" cy="950617"/>
          </a:xfrm>
        </p:grpSpPr>
        <p:sp>
          <p:nvSpPr>
            <p:cNvPr id="7" name="Rounded Rectangle 6"/>
            <p:cNvSpPr/>
            <p:nvPr/>
          </p:nvSpPr>
          <p:spPr>
            <a:xfrm>
              <a:off x="680484" y="2430536"/>
              <a:ext cx="1095153" cy="950617"/>
            </a:xfrm>
            <a:prstGeom prst="round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7EDC76-93E4-69B2-B3EB-FFBB9F9285CB}"/>
                </a:ext>
              </a:extLst>
            </p:cNvPr>
            <p:cNvSpPr txBox="1"/>
            <p:nvPr/>
          </p:nvSpPr>
          <p:spPr>
            <a:xfrm>
              <a:off x="680484" y="2721178"/>
              <a:ext cx="12227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Bước 2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4070231" y="2141935"/>
            <a:ext cx="396798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Dùng bút và thước kẻ t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ạo các vạch cách đều nhau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454" y="3352103"/>
            <a:ext cx="6975621" cy="292499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6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0231" y="654133"/>
            <a:ext cx="39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TIA SỐ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200939" y="1402992"/>
            <a:ext cx="25518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Gợi ý làm tia số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38952" y="1929982"/>
            <a:ext cx="1222745" cy="950617"/>
            <a:chOff x="680484" y="2430536"/>
            <a:chExt cx="1222745" cy="950617"/>
          </a:xfrm>
        </p:grpSpPr>
        <p:sp>
          <p:nvSpPr>
            <p:cNvPr id="7" name="Rounded Rectangle 6"/>
            <p:cNvSpPr/>
            <p:nvPr/>
          </p:nvSpPr>
          <p:spPr>
            <a:xfrm>
              <a:off x="680484" y="2430536"/>
              <a:ext cx="1095153" cy="950617"/>
            </a:xfrm>
            <a:prstGeom prst="round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7EDC76-93E4-69B2-B3EB-FFBB9F9285CB}"/>
                </a:ext>
              </a:extLst>
            </p:cNvPr>
            <p:cNvSpPr txBox="1"/>
            <p:nvPr/>
          </p:nvSpPr>
          <p:spPr>
            <a:xfrm>
              <a:off x="680484" y="2721178"/>
              <a:ext cx="12227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Bước 3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434857" y="2274087"/>
            <a:ext cx="58691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Gắn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hoặc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viết số tương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ứng dưới mỗi vạch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948" y="3567028"/>
            <a:ext cx="10248766" cy="204619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95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0231" y="654133"/>
            <a:ext cx="39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TIA SỐ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200939" y="1402992"/>
            <a:ext cx="25518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Gợi ý làm tia số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54101" y="4828547"/>
            <a:ext cx="1222745" cy="950617"/>
            <a:chOff x="680484" y="2430536"/>
            <a:chExt cx="1222745" cy="950617"/>
          </a:xfrm>
        </p:grpSpPr>
        <p:sp>
          <p:nvSpPr>
            <p:cNvPr id="7" name="Rounded Rectangle 6"/>
            <p:cNvSpPr/>
            <p:nvPr/>
          </p:nvSpPr>
          <p:spPr>
            <a:xfrm>
              <a:off x="680484" y="2430536"/>
              <a:ext cx="1095153" cy="950617"/>
            </a:xfrm>
            <a:prstGeom prst="round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7EDC76-93E4-69B2-B3EB-FFBB9F9285CB}"/>
                </a:ext>
              </a:extLst>
            </p:cNvPr>
            <p:cNvSpPr txBox="1"/>
            <p:nvPr/>
          </p:nvSpPr>
          <p:spPr>
            <a:xfrm>
              <a:off x="680484" y="2721178"/>
              <a:ext cx="12227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Bước 4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636336" y="4934523"/>
            <a:ext cx="599676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Trang trí để hoàn thiện tia số bằng cách vẽ hình và tô màu em thích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33" y="2359941"/>
            <a:ext cx="9532531" cy="190152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3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0231" y="654133"/>
            <a:ext cx="39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TIA SỐ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200938" y="1500720"/>
            <a:ext cx="48484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Kiểm tra và điều chỉnh sản phẩm theo các tiêu chí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81014" y="2212939"/>
            <a:ext cx="3806457" cy="3483835"/>
            <a:chOff x="680484" y="2430536"/>
            <a:chExt cx="1359450" cy="1021665"/>
          </a:xfrm>
        </p:grpSpPr>
        <p:sp>
          <p:nvSpPr>
            <p:cNvPr id="7" name="Rounded Rectangle 6"/>
            <p:cNvSpPr/>
            <p:nvPr/>
          </p:nvSpPr>
          <p:spPr>
            <a:xfrm>
              <a:off x="680484" y="2430536"/>
              <a:ext cx="1359450" cy="1021665"/>
            </a:xfrm>
            <a:prstGeom prst="round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7EDC76-93E4-69B2-B3EB-FFBB9F9285CB}"/>
                </a:ext>
              </a:extLst>
            </p:cNvPr>
            <p:cNvSpPr txBox="1"/>
            <p:nvPr/>
          </p:nvSpPr>
          <p:spPr>
            <a:xfrm>
              <a:off x="710863" y="2589941"/>
              <a:ext cx="1268313" cy="6318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-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Tia số có các vạch cách đều nhau, mỗi vạch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ứng với một số.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-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Các số dưới mỗi vạch được viết theo thứ tự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tăng dần, bắt đầu từ số 0.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-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Đảm bảo tính thẩm mĩ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741061" y="4801907"/>
            <a:ext cx="57554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bảo</a:t>
            </a:r>
            <a:r>
              <a:rPr lang="en-US" sz="2400" dirty="0">
                <a:solidFill>
                  <a:srgbClr val="FFC000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61" y="3028500"/>
            <a:ext cx="5599162" cy="1116906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Left-Right Arrow 1"/>
          <p:cNvSpPr/>
          <p:nvPr/>
        </p:nvSpPr>
        <p:spPr>
          <a:xfrm>
            <a:off x="6608135" y="3407600"/>
            <a:ext cx="818707" cy="552893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4929" y="624225"/>
            <a:ext cx="39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SỬ DỤNG TIA SỐ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200938" y="1500720"/>
            <a:ext cx="58585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Tìm số liền trước,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 liền sau của một 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644289" y="4961396"/>
            <a:ext cx="57554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5.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6" b="20552"/>
          <a:stretch/>
        </p:blipFill>
        <p:spPr>
          <a:xfrm>
            <a:off x="1525598" y="2682912"/>
            <a:ext cx="8632349" cy="166580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5517479" y="2757340"/>
            <a:ext cx="648586" cy="13468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05915" y="2757340"/>
            <a:ext cx="648586" cy="134682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29043" y="2757340"/>
            <a:ext cx="648586" cy="134682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7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4929" y="624225"/>
            <a:ext cx="39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SỬ DỤNG TIA SỐ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200938" y="1500720"/>
            <a:ext cx="58585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 sánh hai số: </a:t>
            </a: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7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và </a:t>
            </a: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12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4781226" y="4783841"/>
            <a:ext cx="537602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0" b="28935"/>
          <a:stretch/>
        </p:blipFill>
        <p:spPr>
          <a:xfrm>
            <a:off x="478644" y="2581499"/>
            <a:ext cx="10996080" cy="173000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5517479" y="2757340"/>
            <a:ext cx="648586" cy="13468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96101" y="2773087"/>
            <a:ext cx="648586" cy="13468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09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8" grpId="0" animBg="1"/>
      <p:bldP spid="8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4929" y="624225"/>
            <a:ext cx="39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SỬ DỤNG TIA SỐ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200939" y="1500720"/>
            <a:ext cx="31366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Thực hiện phép tính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200939" y="4856676"/>
            <a:ext cx="35217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Thực hiện phép cộng: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5612971" y="4856676"/>
            <a:ext cx="16596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11 + 4 =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87" y="2790116"/>
            <a:ext cx="10296525" cy="1381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6203137" y="3369923"/>
            <a:ext cx="557259" cy="56668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431623" y="2856214"/>
            <a:ext cx="544531" cy="287676"/>
          </a:xfrm>
          <a:custGeom>
            <a:avLst/>
            <a:gdLst>
              <a:gd name="connsiteX0" fmla="*/ 160178 w 387137"/>
              <a:gd name="connsiteY0" fmla="*/ 0 h 287676"/>
              <a:gd name="connsiteX1" fmla="*/ 320356 w 387137"/>
              <a:gd name="connsiteY1" fmla="*/ 160178 h 287676"/>
              <a:gd name="connsiteX2" fmla="*/ 320355 w 387137"/>
              <a:gd name="connsiteY2" fmla="*/ 184935 h 287676"/>
              <a:gd name="connsiteX3" fmla="*/ 387137 w 387137"/>
              <a:gd name="connsiteY3" fmla="*/ 184935 h 287676"/>
              <a:gd name="connsiteX4" fmla="*/ 294670 w 387137"/>
              <a:gd name="connsiteY4" fmla="*/ 277403 h 287676"/>
              <a:gd name="connsiteX5" fmla="*/ 202202 w 387137"/>
              <a:gd name="connsiteY5" fmla="*/ 184935 h 287676"/>
              <a:gd name="connsiteX6" fmla="*/ 268984 w 387137"/>
              <a:gd name="connsiteY6" fmla="*/ 184935 h 287676"/>
              <a:gd name="connsiteX7" fmla="*/ 268984 w 387137"/>
              <a:gd name="connsiteY7" fmla="*/ 160178 h 287676"/>
              <a:gd name="connsiteX8" fmla="*/ 160178 w 387137"/>
              <a:gd name="connsiteY8" fmla="*/ 51372 h 287676"/>
              <a:gd name="connsiteX9" fmla="*/ 160178 w 387137"/>
              <a:gd name="connsiteY9" fmla="*/ 51371 h 287676"/>
              <a:gd name="connsiteX10" fmla="*/ 51372 w 387137"/>
              <a:gd name="connsiteY10" fmla="*/ 160177 h 287676"/>
              <a:gd name="connsiteX11" fmla="*/ 51372 w 387137"/>
              <a:gd name="connsiteY11" fmla="*/ 287676 h 287676"/>
              <a:gd name="connsiteX12" fmla="*/ 0 w 387137"/>
              <a:gd name="connsiteY12" fmla="*/ 287676 h 287676"/>
              <a:gd name="connsiteX13" fmla="*/ 0 w 387137"/>
              <a:gd name="connsiteY13" fmla="*/ 160178 h 287676"/>
              <a:gd name="connsiteX14" fmla="*/ 160178 w 387137"/>
              <a:gd name="connsiteY14" fmla="*/ 0 h 2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137" h="287676">
                <a:moveTo>
                  <a:pt x="160178" y="0"/>
                </a:moveTo>
                <a:cubicBezTo>
                  <a:pt x="248642" y="0"/>
                  <a:pt x="320356" y="71714"/>
                  <a:pt x="320356" y="160178"/>
                </a:cubicBezTo>
                <a:cubicBezTo>
                  <a:pt x="320356" y="168430"/>
                  <a:pt x="320355" y="176683"/>
                  <a:pt x="320355" y="184935"/>
                </a:cubicBezTo>
                <a:lnTo>
                  <a:pt x="387137" y="184935"/>
                </a:lnTo>
                <a:lnTo>
                  <a:pt x="294670" y="277403"/>
                </a:lnTo>
                <a:lnTo>
                  <a:pt x="202202" y="184935"/>
                </a:lnTo>
                <a:lnTo>
                  <a:pt x="268984" y="184935"/>
                </a:lnTo>
                <a:lnTo>
                  <a:pt x="268984" y="160178"/>
                </a:lnTo>
                <a:cubicBezTo>
                  <a:pt x="268984" y="100086"/>
                  <a:pt x="220270" y="51372"/>
                  <a:pt x="160178" y="51372"/>
                </a:cubicBezTo>
                <a:lnTo>
                  <a:pt x="160178" y="51371"/>
                </a:lnTo>
                <a:cubicBezTo>
                  <a:pt x="100086" y="51371"/>
                  <a:pt x="51372" y="100085"/>
                  <a:pt x="51372" y="160177"/>
                </a:cubicBezTo>
                <a:lnTo>
                  <a:pt x="51372" y="287676"/>
                </a:lnTo>
                <a:lnTo>
                  <a:pt x="0" y="287676"/>
                </a:lnTo>
                <a:lnTo>
                  <a:pt x="0" y="160178"/>
                </a:lnTo>
                <a:cubicBezTo>
                  <a:pt x="0" y="71714"/>
                  <a:pt x="71714" y="0"/>
                  <a:pt x="16017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892821" y="2856214"/>
            <a:ext cx="544531" cy="287676"/>
          </a:xfrm>
          <a:custGeom>
            <a:avLst/>
            <a:gdLst>
              <a:gd name="connsiteX0" fmla="*/ 160178 w 387137"/>
              <a:gd name="connsiteY0" fmla="*/ 0 h 287676"/>
              <a:gd name="connsiteX1" fmla="*/ 320356 w 387137"/>
              <a:gd name="connsiteY1" fmla="*/ 160178 h 287676"/>
              <a:gd name="connsiteX2" fmla="*/ 320355 w 387137"/>
              <a:gd name="connsiteY2" fmla="*/ 184935 h 287676"/>
              <a:gd name="connsiteX3" fmla="*/ 387137 w 387137"/>
              <a:gd name="connsiteY3" fmla="*/ 184935 h 287676"/>
              <a:gd name="connsiteX4" fmla="*/ 294670 w 387137"/>
              <a:gd name="connsiteY4" fmla="*/ 277403 h 287676"/>
              <a:gd name="connsiteX5" fmla="*/ 202202 w 387137"/>
              <a:gd name="connsiteY5" fmla="*/ 184935 h 287676"/>
              <a:gd name="connsiteX6" fmla="*/ 268984 w 387137"/>
              <a:gd name="connsiteY6" fmla="*/ 184935 h 287676"/>
              <a:gd name="connsiteX7" fmla="*/ 268984 w 387137"/>
              <a:gd name="connsiteY7" fmla="*/ 160178 h 287676"/>
              <a:gd name="connsiteX8" fmla="*/ 160178 w 387137"/>
              <a:gd name="connsiteY8" fmla="*/ 51372 h 287676"/>
              <a:gd name="connsiteX9" fmla="*/ 160178 w 387137"/>
              <a:gd name="connsiteY9" fmla="*/ 51371 h 287676"/>
              <a:gd name="connsiteX10" fmla="*/ 51372 w 387137"/>
              <a:gd name="connsiteY10" fmla="*/ 160177 h 287676"/>
              <a:gd name="connsiteX11" fmla="*/ 51372 w 387137"/>
              <a:gd name="connsiteY11" fmla="*/ 287676 h 287676"/>
              <a:gd name="connsiteX12" fmla="*/ 0 w 387137"/>
              <a:gd name="connsiteY12" fmla="*/ 287676 h 287676"/>
              <a:gd name="connsiteX13" fmla="*/ 0 w 387137"/>
              <a:gd name="connsiteY13" fmla="*/ 160178 h 287676"/>
              <a:gd name="connsiteX14" fmla="*/ 160178 w 387137"/>
              <a:gd name="connsiteY14" fmla="*/ 0 h 2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137" h="287676">
                <a:moveTo>
                  <a:pt x="160178" y="0"/>
                </a:moveTo>
                <a:cubicBezTo>
                  <a:pt x="248642" y="0"/>
                  <a:pt x="320356" y="71714"/>
                  <a:pt x="320356" y="160178"/>
                </a:cubicBezTo>
                <a:cubicBezTo>
                  <a:pt x="320356" y="168430"/>
                  <a:pt x="320355" y="176683"/>
                  <a:pt x="320355" y="184935"/>
                </a:cubicBezTo>
                <a:lnTo>
                  <a:pt x="387137" y="184935"/>
                </a:lnTo>
                <a:lnTo>
                  <a:pt x="294670" y="277403"/>
                </a:lnTo>
                <a:lnTo>
                  <a:pt x="202202" y="184935"/>
                </a:lnTo>
                <a:lnTo>
                  <a:pt x="268984" y="184935"/>
                </a:lnTo>
                <a:lnTo>
                  <a:pt x="268984" y="160178"/>
                </a:lnTo>
                <a:cubicBezTo>
                  <a:pt x="268984" y="100086"/>
                  <a:pt x="220270" y="51372"/>
                  <a:pt x="160178" y="51372"/>
                </a:cubicBezTo>
                <a:lnTo>
                  <a:pt x="160178" y="51371"/>
                </a:lnTo>
                <a:cubicBezTo>
                  <a:pt x="100086" y="51371"/>
                  <a:pt x="51372" y="100085"/>
                  <a:pt x="51372" y="160177"/>
                </a:cubicBezTo>
                <a:lnTo>
                  <a:pt x="51372" y="287676"/>
                </a:lnTo>
                <a:lnTo>
                  <a:pt x="0" y="287676"/>
                </a:lnTo>
                <a:lnTo>
                  <a:pt x="0" y="160178"/>
                </a:lnTo>
                <a:cubicBezTo>
                  <a:pt x="0" y="71714"/>
                  <a:pt x="71714" y="0"/>
                  <a:pt x="16017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344315" y="2794563"/>
            <a:ext cx="544531" cy="287676"/>
          </a:xfrm>
          <a:custGeom>
            <a:avLst/>
            <a:gdLst>
              <a:gd name="connsiteX0" fmla="*/ 160178 w 387137"/>
              <a:gd name="connsiteY0" fmla="*/ 0 h 287676"/>
              <a:gd name="connsiteX1" fmla="*/ 320356 w 387137"/>
              <a:gd name="connsiteY1" fmla="*/ 160178 h 287676"/>
              <a:gd name="connsiteX2" fmla="*/ 320355 w 387137"/>
              <a:gd name="connsiteY2" fmla="*/ 184935 h 287676"/>
              <a:gd name="connsiteX3" fmla="*/ 387137 w 387137"/>
              <a:gd name="connsiteY3" fmla="*/ 184935 h 287676"/>
              <a:gd name="connsiteX4" fmla="*/ 294670 w 387137"/>
              <a:gd name="connsiteY4" fmla="*/ 277403 h 287676"/>
              <a:gd name="connsiteX5" fmla="*/ 202202 w 387137"/>
              <a:gd name="connsiteY5" fmla="*/ 184935 h 287676"/>
              <a:gd name="connsiteX6" fmla="*/ 268984 w 387137"/>
              <a:gd name="connsiteY6" fmla="*/ 184935 h 287676"/>
              <a:gd name="connsiteX7" fmla="*/ 268984 w 387137"/>
              <a:gd name="connsiteY7" fmla="*/ 160178 h 287676"/>
              <a:gd name="connsiteX8" fmla="*/ 160178 w 387137"/>
              <a:gd name="connsiteY8" fmla="*/ 51372 h 287676"/>
              <a:gd name="connsiteX9" fmla="*/ 160178 w 387137"/>
              <a:gd name="connsiteY9" fmla="*/ 51371 h 287676"/>
              <a:gd name="connsiteX10" fmla="*/ 51372 w 387137"/>
              <a:gd name="connsiteY10" fmla="*/ 160177 h 287676"/>
              <a:gd name="connsiteX11" fmla="*/ 51372 w 387137"/>
              <a:gd name="connsiteY11" fmla="*/ 287676 h 287676"/>
              <a:gd name="connsiteX12" fmla="*/ 0 w 387137"/>
              <a:gd name="connsiteY12" fmla="*/ 287676 h 287676"/>
              <a:gd name="connsiteX13" fmla="*/ 0 w 387137"/>
              <a:gd name="connsiteY13" fmla="*/ 160178 h 287676"/>
              <a:gd name="connsiteX14" fmla="*/ 160178 w 387137"/>
              <a:gd name="connsiteY14" fmla="*/ 0 h 2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137" h="287676">
                <a:moveTo>
                  <a:pt x="160178" y="0"/>
                </a:moveTo>
                <a:cubicBezTo>
                  <a:pt x="248642" y="0"/>
                  <a:pt x="320356" y="71714"/>
                  <a:pt x="320356" y="160178"/>
                </a:cubicBezTo>
                <a:cubicBezTo>
                  <a:pt x="320356" y="168430"/>
                  <a:pt x="320355" y="176683"/>
                  <a:pt x="320355" y="184935"/>
                </a:cubicBezTo>
                <a:lnTo>
                  <a:pt x="387137" y="184935"/>
                </a:lnTo>
                <a:lnTo>
                  <a:pt x="294670" y="277403"/>
                </a:lnTo>
                <a:lnTo>
                  <a:pt x="202202" y="184935"/>
                </a:lnTo>
                <a:lnTo>
                  <a:pt x="268984" y="184935"/>
                </a:lnTo>
                <a:lnTo>
                  <a:pt x="268984" y="160178"/>
                </a:lnTo>
                <a:cubicBezTo>
                  <a:pt x="268984" y="100086"/>
                  <a:pt x="220270" y="51372"/>
                  <a:pt x="160178" y="51372"/>
                </a:cubicBezTo>
                <a:lnTo>
                  <a:pt x="160178" y="51371"/>
                </a:lnTo>
                <a:cubicBezTo>
                  <a:pt x="100086" y="51371"/>
                  <a:pt x="51372" y="100085"/>
                  <a:pt x="51372" y="160177"/>
                </a:cubicBezTo>
                <a:lnTo>
                  <a:pt x="51372" y="287676"/>
                </a:lnTo>
                <a:lnTo>
                  <a:pt x="0" y="287676"/>
                </a:lnTo>
                <a:lnTo>
                  <a:pt x="0" y="160178"/>
                </a:lnTo>
                <a:cubicBezTo>
                  <a:pt x="0" y="71714"/>
                  <a:pt x="71714" y="0"/>
                  <a:pt x="16017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795808" y="2794563"/>
            <a:ext cx="544531" cy="287676"/>
          </a:xfrm>
          <a:custGeom>
            <a:avLst/>
            <a:gdLst>
              <a:gd name="connsiteX0" fmla="*/ 160178 w 387137"/>
              <a:gd name="connsiteY0" fmla="*/ 0 h 287676"/>
              <a:gd name="connsiteX1" fmla="*/ 320356 w 387137"/>
              <a:gd name="connsiteY1" fmla="*/ 160178 h 287676"/>
              <a:gd name="connsiteX2" fmla="*/ 320355 w 387137"/>
              <a:gd name="connsiteY2" fmla="*/ 184935 h 287676"/>
              <a:gd name="connsiteX3" fmla="*/ 387137 w 387137"/>
              <a:gd name="connsiteY3" fmla="*/ 184935 h 287676"/>
              <a:gd name="connsiteX4" fmla="*/ 294670 w 387137"/>
              <a:gd name="connsiteY4" fmla="*/ 277403 h 287676"/>
              <a:gd name="connsiteX5" fmla="*/ 202202 w 387137"/>
              <a:gd name="connsiteY5" fmla="*/ 184935 h 287676"/>
              <a:gd name="connsiteX6" fmla="*/ 268984 w 387137"/>
              <a:gd name="connsiteY6" fmla="*/ 184935 h 287676"/>
              <a:gd name="connsiteX7" fmla="*/ 268984 w 387137"/>
              <a:gd name="connsiteY7" fmla="*/ 160178 h 287676"/>
              <a:gd name="connsiteX8" fmla="*/ 160178 w 387137"/>
              <a:gd name="connsiteY8" fmla="*/ 51372 h 287676"/>
              <a:gd name="connsiteX9" fmla="*/ 160178 w 387137"/>
              <a:gd name="connsiteY9" fmla="*/ 51371 h 287676"/>
              <a:gd name="connsiteX10" fmla="*/ 51372 w 387137"/>
              <a:gd name="connsiteY10" fmla="*/ 160177 h 287676"/>
              <a:gd name="connsiteX11" fmla="*/ 51372 w 387137"/>
              <a:gd name="connsiteY11" fmla="*/ 287676 h 287676"/>
              <a:gd name="connsiteX12" fmla="*/ 0 w 387137"/>
              <a:gd name="connsiteY12" fmla="*/ 287676 h 287676"/>
              <a:gd name="connsiteX13" fmla="*/ 0 w 387137"/>
              <a:gd name="connsiteY13" fmla="*/ 160178 h 287676"/>
              <a:gd name="connsiteX14" fmla="*/ 160178 w 387137"/>
              <a:gd name="connsiteY14" fmla="*/ 0 h 2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137" h="287676">
                <a:moveTo>
                  <a:pt x="160178" y="0"/>
                </a:moveTo>
                <a:cubicBezTo>
                  <a:pt x="248642" y="0"/>
                  <a:pt x="320356" y="71714"/>
                  <a:pt x="320356" y="160178"/>
                </a:cubicBezTo>
                <a:cubicBezTo>
                  <a:pt x="320356" y="168430"/>
                  <a:pt x="320355" y="176683"/>
                  <a:pt x="320355" y="184935"/>
                </a:cubicBezTo>
                <a:lnTo>
                  <a:pt x="387137" y="184935"/>
                </a:lnTo>
                <a:lnTo>
                  <a:pt x="294670" y="277403"/>
                </a:lnTo>
                <a:lnTo>
                  <a:pt x="202202" y="184935"/>
                </a:lnTo>
                <a:lnTo>
                  <a:pt x="268984" y="184935"/>
                </a:lnTo>
                <a:lnTo>
                  <a:pt x="268984" y="160178"/>
                </a:lnTo>
                <a:cubicBezTo>
                  <a:pt x="268984" y="100086"/>
                  <a:pt x="220270" y="51372"/>
                  <a:pt x="160178" y="51372"/>
                </a:cubicBezTo>
                <a:lnTo>
                  <a:pt x="160178" y="51371"/>
                </a:lnTo>
                <a:cubicBezTo>
                  <a:pt x="100086" y="51371"/>
                  <a:pt x="51372" y="100085"/>
                  <a:pt x="51372" y="160177"/>
                </a:cubicBezTo>
                <a:lnTo>
                  <a:pt x="51372" y="287676"/>
                </a:lnTo>
                <a:lnTo>
                  <a:pt x="0" y="287676"/>
                </a:lnTo>
                <a:lnTo>
                  <a:pt x="0" y="160178"/>
                </a:lnTo>
                <a:cubicBezTo>
                  <a:pt x="0" y="71714"/>
                  <a:pt x="71714" y="0"/>
                  <a:pt x="16017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28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9" grpId="0"/>
      <p:bldP spid="14" grpId="0" animBg="1"/>
      <p:bldP spid="14" grpId="1" animBg="1"/>
      <p:bldP spid="18" grpId="0" animBg="1"/>
      <p:bldP spid="20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4929" y="624225"/>
            <a:ext cx="39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SỬ DỤNG TIA SỐ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200939" y="1500720"/>
            <a:ext cx="31366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Thực hiện phép tính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200939" y="4856676"/>
            <a:ext cx="35217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Thực hiện phép trừ: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5612971" y="4856676"/>
            <a:ext cx="16596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18 – 5 = 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07" y="2844660"/>
            <a:ext cx="10291962" cy="122270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193096" y="3546754"/>
            <a:ext cx="540570" cy="52060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 flipH="1">
            <a:off x="7663205" y="2999019"/>
            <a:ext cx="473925" cy="287676"/>
          </a:xfrm>
          <a:custGeom>
            <a:avLst/>
            <a:gdLst>
              <a:gd name="connsiteX0" fmla="*/ 160178 w 387137"/>
              <a:gd name="connsiteY0" fmla="*/ 0 h 287676"/>
              <a:gd name="connsiteX1" fmla="*/ 320356 w 387137"/>
              <a:gd name="connsiteY1" fmla="*/ 160178 h 287676"/>
              <a:gd name="connsiteX2" fmla="*/ 320355 w 387137"/>
              <a:gd name="connsiteY2" fmla="*/ 184935 h 287676"/>
              <a:gd name="connsiteX3" fmla="*/ 387137 w 387137"/>
              <a:gd name="connsiteY3" fmla="*/ 184935 h 287676"/>
              <a:gd name="connsiteX4" fmla="*/ 294670 w 387137"/>
              <a:gd name="connsiteY4" fmla="*/ 277403 h 287676"/>
              <a:gd name="connsiteX5" fmla="*/ 202202 w 387137"/>
              <a:gd name="connsiteY5" fmla="*/ 184935 h 287676"/>
              <a:gd name="connsiteX6" fmla="*/ 268984 w 387137"/>
              <a:gd name="connsiteY6" fmla="*/ 184935 h 287676"/>
              <a:gd name="connsiteX7" fmla="*/ 268984 w 387137"/>
              <a:gd name="connsiteY7" fmla="*/ 160178 h 287676"/>
              <a:gd name="connsiteX8" fmla="*/ 160178 w 387137"/>
              <a:gd name="connsiteY8" fmla="*/ 51372 h 287676"/>
              <a:gd name="connsiteX9" fmla="*/ 160178 w 387137"/>
              <a:gd name="connsiteY9" fmla="*/ 51371 h 287676"/>
              <a:gd name="connsiteX10" fmla="*/ 51372 w 387137"/>
              <a:gd name="connsiteY10" fmla="*/ 160177 h 287676"/>
              <a:gd name="connsiteX11" fmla="*/ 51372 w 387137"/>
              <a:gd name="connsiteY11" fmla="*/ 287676 h 287676"/>
              <a:gd name="connsiteX12" fmla="*/ 0 w 387137"/>
              <a:gd name="connsiteY12" fmla="*/ 287676 h 287676"/>
              <a:gd name="connsiteX13" fmla="*/ 0 w 387137"/>
              <a:gd name="connsiteY13" fmla="*/ 160178 h 287676"/>
              <a:gd name="connsiteX14" fmla="*/ 160178 w 387137"/>
              <a:gd name="connsiteY14" fmla="*/ 0 h 2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137" h="287676">
                <a:moveTo>
                  <a:pt x="160178" y="0"/>
                </a:moveTo>
                <a:cubicBezTo>
                  <a:pt x="248642" y="0"/>
                  <a:pt x="320356" y="71714"/>
                  <a:pt x="320356" y="160178"/>
                </a:cubicBezTo>
                <a:cubicBezTo>
                  <a:pt x="320356" y="168430"/>
                  <a:pt x="320355" y="176683"/>
                  <a:pt x="320355" y="184935"/>
                </a:cubicBezTo>
                <a:lnTo>
                  <a:pt x="387137" y="184935"/>
                </a:lnTo>
                <a:lnTo>
                  <a:pt x="294670" y="277403"/>
                </a:lnTo>
                <a:lnTo>
                  <a:pt x="202202" y="184935"/>
                </a:lnTo>
                <a:lnTo>
                  <a:pt x="268984" y="184935"/>
                </a:lnTo>
                <a:lnTo>
                  <a:pt x="268984" y="160178"/>
                </a:lnTo>
                <a:cubicBezTo>
                  <a:pt x="268984" y="100086"/>
                  <a:pt x="220270" y="51372"/>
                  <a:pt x="160178" y="51372"/>
                </a:cubicBezTo>
                <a:lnTo>
                  <a:pt x="160178" y="51371"/>
                </a:lnTo>
                <a:cubicBezTo>
                  <a:pt x="100086" y="51371"/>
                  <a:pt x="51372" y="100085"/>
                  <a:pt x="51372" y="160177"/>
                </a:cubicBezTo>
                <a:lnTo>
                  <a:pt x="51372" y="287676"/>
                </a:lnTo>
                <a:lnTo>
                  <a:pt x="0" y="287676"/>
                </a:lnTo>
                <a:lnTo>
                  <a:pt x="0" y="160178"/>
                </a:lnTo>
                <a:cubicBezTo>
                  <a:pt x="0" y="71714"/>
                  <a:pt x="71714" y="0"/>
                  <a:pt x="16017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 flipH="1">
            <a:off x="8114129" y="2999019"/>
            <a:ext cx="473925" cy="287676"/>
          </a:xfrm>
          <a:custGeom>
            <a:avLst/>
            <a:gdLst>
              <a:gd name="connsiteX0" fmla="*/ 160178 w 387137"/>
              <a:gd name="connsiteY0" fmla="*/ 0 h 287676"/>
              <a:gd name="connsiteX1" fmla="*/ 320356 w 387137"/>
              <a:gd name="connsiteY1" fmla="*/ 160178 h 287676"/>
              <a:gd name="connsiteX2" fmla="*/ 320355 w 387137"/>
              <a:gd name="connsiteY2" fmla="*/ 184935 h 287676"/>
              <a:gd name="connsiteX3" fmla="*/ 387137 w 387137"/>
              <a:gd name="connsiteY3" fmla="*/ 184935 h 287676"/>
              <a:gd name="connsiteX4" fmla="*/ 294670 w 387137"/>
              <a:gd name="connsiteY4" fmla="*/ 277403 h 287676"/>
              <a:gd name="connsiteX5" fmla="*/ 202202 w 387137"/>
              <a:gd name="connsiteY5" fmla="*/ 184935 h 287676"/>
              <a:gd name="connsiteX6" fmla="*/ 268984 w 387137"/>
              <a:gd name="connsiteY6" fmla="*/ 184935 h 287676"/>
              <a:gd name="connsiteX7" fmla="*/ 268984 w 387137"/>
              <a:gd name="connsiteY7" fmla="*/ 160178 h 287676"/>
              <a:gd name="connsiteX8" fmla="*/ 160178 w 387137"/>
              <a:gd name="connsiteY8" fmla="*/ 51372 h 287676"/>
              <a:gd name="connsiteX9" fmla="*/ 160178 w 387137"/>
              <a:gd name="connsiteY9" fmla="*/ 51371 h 287676"/>
              <a:gd name="connsiteX10" fmla="*/ 51372 w 387137"/>
              <a:gd name="connsiteY10" fmla="*/ 160177 h 287676"/>
              <a:gd name="connsiteX11" fmla="*/ 51372 w 387137"/>
              <a:gd name="connsiteY11" fmla="*/ 287676 h 287676"/>
              <a:gd name="connsiteX12" fmla="*/ 0 w 387137"/>
              <a:gd name="connsiteY12" fmla="*/ 287676 h 287676"/>
              <a:gd name="connsiteX13" fmla="*/ 0 w 387137"/>
              <a:gd name="connsiteY13" fmla="*/ 160178 h 287676"/>
              <a:gd name="connsiteX14" fmla="*/ 160178 w 387137"/>
              <a:gd name="connsiteY14" fmla="*/ 0 h 2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137" h="287676">
                <a:moveTo>
                  <a:pt x="160178" y="0"/>
                </a:moveTo>
                <a:cubicBezTo>
                  <a:pt x="248642" y="0"/>
                  <a:pt x="320356" y="71714"/>
                  <a:pt x="320356" y="160178"/>
                </a:cubicBezTo>
                <a:cubicBezTo>
                  <a:pt x="320356" y="168430"/>
                  <a:pt x="320355" y="176683"/>
                  <a:pt x="320355" y="184935"/>
                </a:cubicBezTo>
                <a:lnTo>
                  <a:pt x="387137" y="184935"/>
                </a:lnTo>
                <a:lnTo>
                  <a:pt x="294670" y="277403"/>
                </a:lnTo>
                <a:lnTo>
                  <a:pt x="202202" y="184935"/>
                </a:lnTo>
                <a:lnTo>
                  <a:pt x="268984" y="184935"/>
                </a:lnTo>
                <a:lnTo>
                  <a:pt x="268984" y="160178"/>
                </a:lnTo>
                <a:cubicBezTo>
                  <a:pt x="268984" y="100086"/>
                  <a:pt x="220270" y="51372"/>
                  <a:pt x="160178" y="51372"/>
                </a:cubicBezTo>
                <a:lnTo>
                  <a:pt x="160178" y="51371"/>
                </a:lnTo>
                <a:cubicBezTo>
                  <a:pt x="100086" y="51371"/>
                  <a:pt x="51372" y="100085"/>
                  <a:pt x="51372" y="160177"/>
                </a:cubicBezTo>
                <a:lnTo>
                  <a:pt x="51372" y="287676"/>
                </a:lnTo>
                <a:lnTo>
                  <a:pt x="0" y="287676"/>
                </a:lnTo>
                <a:lnTo>
                  <a:pt x="0" y="160178"/>
                </a:lnTo>
                <a:cubicBezTo>
                  <a:pt x="0" y="71714"/>
                  <a:pt x="71714" y="0"/>
                  <a:pt x="16017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flipH="1">
            <a:off x="8493705" y="2937368"/>
            <a:ext cx="473925" cy="287676"/>
          </a:xfrm>
          <a:custGeom>
            <a:avLst/>
            <a:gdLst>
              <a:gd name="connsiteX0" fmla="*/ 160178 w 387137"/>
              <a:gd name="connsiteY0" fmla="*/ 0 h 287676"/>
              <a:gd name="connsiteX1" fmla="*/ 320356 w 387137"/>
              <a:gd name="connsiteY1" fmla="*/ 160178 h 287676"/>
              <a:gd name="connsiteX2" fmla="*/ 320355 w 387137"/>
              <a:gd name="connsiteY2" fmla="*/ 184935 h 287676"/>
              <a:gd name="connsiteX3" fmla="*/ 387137 w 387137"/>
              <a:gd name="connsiteY3" fmla="*/ 184935 h 287676"/>
              <a:gd name="connsiteX4" fmla="*/ 294670 w 387137"/>
              <a:gd name="connsiteY4" fmla="*/ 277403 h 287676"/>
              <a:gd name="connsiteX5" fmla="*/ 202202 w 387137"/>
              <a:gd name="connsiteY5" fmla="*/ 184935 h 287676"/>
              <a:gd name="connsiteX6" fmla="*/ 268984 w 387137"/>
              <a:gd name="connsiteY6" fmla="*/ 184935 h 287676"/>
              <a:gd name="connsiteX7" fmla="*/ 268984 w 387137"/>
              <a:gd name="connsiteY7" fmla="*/ 160178 h 287676"/>
              <a:gd name="connsiteX8" fmla="*/ 160178 w 387137"/>
              <a:gd name="connsiteY8" fmla="*/ 51372 h 287676"/>
              <a:gd name="connsiteX9" fmla="*/ 160178 w 387137"/>
              <a:gd name="connsiteY9" fmla="*/ 51371 h 287676"/>
              <a:gd name="connsiteX10" fmla="*/ 51372 w 387137"/>
              <a:gd name="connsiteY10" fmla="*/ 160177 h 287676"/>
              <a:gd name="connsiteX11" fmla="*/ 51372 w 387137"/>
              <a:gd name="connsiteY11" fmla="*/ 287676 h 287676"/>
              <a:gd name="connsiteX12" fmla="*/ 0 w 387137"/>
              <a:gd name="connsiteY12" fmla="*/ 287676 h 287676"/>
              <a:gd name="connsiteX13" fmla="*/ 0 w 387137"/>
              <a:gd name="connsiteY13" fmla="*/ 160178 h 287676"/>
              <a:gd name="connsiteX14" fmla="*/ 160178 w 387137"/>
              <a:gd name="connsiteY14" fmla="*/ 0 h 2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137" h="287676">
                <a:moveTo>
                  <a:pt x="160178" y="0"/>
                </a:moveTo>
                <a:cubicBezTo>
                  <a:pt x="248642" y="0"/>
                  <a:pt x="320356" y="71714"/>
                  <a:pt x="320356" y="160178"/>
                </a:cubicBezTo>
                <a:cubicBezTo>
                  <a:pt x="320356" y="168430"/>
                  <a:pt x="320355" y="176683"/>
                  <a:pt x="320355" y="184935"/>
                </a:cubicBezTo>
                <a:lnTo>
                  <a:pt x="387137" y="184935"/>
                </a:lnTo>
                <a:lnTo>
                  <a:pt x="294670" y="277403"/>
                </a:lnTo>
                <a:lnTo>
                  <a:pt x="202202" y="184935"/>
                </a:lnTo>
                <a:lnTo>
                  <a:pt x="268984" y="184935"/>
                </a:lnTo>
                <a:lnTo>
                  <a:pt x="268984" y="160178"/>
                </a:lnTo>
                <a:cubicBezTo>
                  <a:pt x="268984" y="100086"/>
                  <a:pt x="220270" y="51372"/>
                  <a:pt x="160178" y="51372"/>
                </a:cubicBezTo>
                <a:lnTo>
                  <a:pt x="160178" y="51371"/>
                </a:lnTo>
                <a:cubicBezTo>
                  <a:pt x="100086" y="51371"/>
                  <a:pt x="51372" y="100085"/>
                  <a:pt x="51372" y="160177"/>
                </a:cubicBezTo>
                <a:lnTo>
                  <a:pt x="51372" y="287676"/>
                </a:lnTo>
                <a:lnTo>
                  <a:pt x="0" y="287676"/>
                </a:lnTo>
                <a:lnTo>
                  <a:pt x="0" y="160178"/>
                </a:lnTo>
                <a:cubicBezTo>
                  <a:pt x="0" y="71714"/>
                  <a:pt x="71714" y="0"/>
                  <a:pt x="16017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flipH="1">
            <a:off x="8945198" y="2937368"/>
            <a:ext cx="473925" cy="287676"/>
          </a:xfrm>
          <a:custGeom>
            <a:avLst/>
            <a:gdLst>
              <a:gd name="connsiteX0" fmla="*/ 160178 w 387137"/>
              <a:gd name="connsiteY0" fmla="*/ 0 h 287676"/>
              <a:gd name="connsiteX1" fmla="*/ 320356 w 387137"/>
              <a:gd name="connsiteY1" fmla="*/ 160178 h 287676"/>
              <a:gd name="connsiteX2" fmla="*/ 320355 w 387137"/>
              <a:gd name="connsiteY2" fmla="*/ 184935 h 287676"/>
              <a:gd name="connsiteX3" fmla="*/ 387137 w 387137"/>
              <a:gd name="connsiteY3" fmla="*/ 184935 h 287676"/>
              <a:gd name="connsiteX4" fmla="*/ 294670 w 387137"/>
              <a:gd name="connsiteY4" fmla="*/ 277403 h 287676"/>
              <a:gd name="connsiteX5" fmla="*/ 202202 w 387137"/>
              <a:gd name="connsiteY5" fmla="*/ 184935 h 287676"/>
              <a:gd name="connsiteX6" fmla="*/ 268984 w 387137"/>
              <a:gd name="connsiteY6" fmla="*/ 184935 h 287676"/>
              <a:gd name="connsiteX7" fmla="*/ 268984 w 387137"/>
              <a:gd name="connsiteY7" fmla="*/ 160178 h 287676"/>
              <a:gd name="connsiteX8" fmla="*/ 160178 w 387137"/>
              <a:gd name="connsiteY8" fmla="*/ 51372 h 287676"/>
              <a:gd name="connsiteX9" fmla="*/ 160178 w 387137"/>
              <a:gd name="connsiteY9" fmla="*/ 51371 h 287676"/>
              <a:gd name="connsiteX10" fmla="*/ 51372 w 387137"/>
              <a:gd name="connsiteY10" fmla="*/ 160177 h 287676"/>
              <a:gd name="connsiteX11" fmla="*/ 51372 w 387137"/>
              <a:gd name="connsiteY11" fmla="*/ 287676 h 287676"/>
              <a:gd name="connsiteX12" fmla="*/ 0 w 387137"/>
              <a:gd name="connsiteY12" fmla="*/ 287676 h 287676"/>
              <a:gd name="connsiteX13" fmla="*/ 0 w 387137"/>
              <a:gd name="connsiteY13" fmla="*/ 160178 h 287676"/>
              <a:gd name="connsiteX14" fmla="*/ 160178 w 387137"/>
              <a:gd name="connsiteY14" fmla="*/ 0 h 2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137" h="287676">
                <a:moveTo>
                  <a:pt x="160178" y="0"/>
                </a:moveTo>
                <a:cubicBezTo>
                  <a:pt x="248642" y="0"/>
                  <a:pt x="320356" y="71714"/>
                  <a:pt x="320356" y="160178"/>
                </a:cubicBezTo>
                <a:cubicBezTo>
                  <a:pt x="320356" y="168430"/>
                  <a:pt x="320355" y="176683"/>
                  <a:pt x="320355" y="184935"/>
                </a:cubicBezTo>
                <a:lnTo>
                  <a:pt x="387137" y="184935"/>
                </a:lnTo>
                <a:lnTo>
                  <a:pt x="294670" y="277403"/>
                </a:lnTo>
                <a:lnTo>
                  <a:pt x="202202" y="184935"/>
                </a:lnTo>
                <a:lnTo>
                  <a:pt x="268984" y="184935"/>
                </a:lnTo>
                <a:lnTo>
                  <a:pt x="268984" y="160178"/>
                </a:lnTo>
                <a:cubicBezTo>
                  <a:pt x="268984" y="100086"/>
                  <a:pt x="220270" y="51372"/>
                  <a:pt x="160178" y="51372"/>
                </a:cubicBezTo>
                <a:lnTo>
                  <a:pt x="160178" y="51371"/>
                </a:lnTo>
                <a:cubicBezTo>
                  <a:pt x="100086" y="51371"/>
                  <a:pt x="51372" y="100085"/>
                  <a:pt x="51372" y="160177"/>
                </a:cubicBezTo>
                <a:lnTo>
                  <a:pt x="51372" y="287676"/>
                </a:lnTo>
                <a:lnTo>
                  <a:pt x="0" y="287676"/>
                </a:lnTo>
                <a:lnTo>
                  <a:pt x="0" y="160178"/>
                </a:lnTo>
                <a:cubicBezTo>
                  <a:pt x="0" y="71714"/>
                  <a:pt x="71714" y="0"/>
                  <a:pt x="16017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7246725" y="2999019"/>
            <a:ext cx="473925" cy="287676"/>
          </a:xfrm>
          <a:custGeom>
            <a:avLst/>
            <a:gdLst>
              <a:gd name="connsiteX0" fmla="*/ 160178 w 387137"/>
              <a:gd name="connsiteY0" fmla="*/ 0 h 287676"/>
              <a:gd name="connsiteX1" fmla="*/ 320356 w 387137"/>
              <a:gd name="connsiteY1" fmla="*/ 160178 h 287676"/>
              <a:gd name="connsiteX2" fmla="*/ 320355 w 387137"/>
              <a:gd name="connsiteY2" fmla="*/ 184935 h 287676"/>
              <a:gd name="connsiteX3" fmla="*/ 387137 w 387137"/>
              <a:gd name="connsiteY3" fmla="*/ 184935 h 287676"/>
              <a:gd name="connsiteX4" fmla="*/ 294670 w 387137"/>
              <a:gd name="connsiteY4" fmla="*/ 277403 h 287676"/>
              <a:gd name="connsiteX5" fmla="*/ 202202 w 387137"/>
              <a:gd name="connsiteY5" fmla="*/ 184935 h 287676"/>
              <a:gd name="connsiteX6" fmla="*/ 268984 w 387137"/>
              <a:gd name="connsiteY6" fmla="*/ 184935 h 287676"/>
              <a:gd name="connsiteX7" fmla="*/ 268984 w 387137"/>
              <a:gd name="connsiteY7" fmla="*/ 160178 h 287676"/>
              <a:gd name="connsiteX8" fmla="*/ 160178 w 387137"/>
              <a:gd name="connsiteY8" fmla="*/ 51372 h 287676"/>
              <a:gd name="connsiteX9" fmla="*/ 160178 w 387137"/>
              <a:gd name="connsiteY9" fmla="*/ 51371 h 287676"/>
              <a:gd name="connsiteX10" fmla="*/ 51372 w 387137"/>
              <a:gd name="connsiteY10" fmla="*/ 160177 h 287676"/>
              <a:gd name="connsiteX11" fmla="*/ 51372 w 387137"/>
              <a:gd name="connsiteY11" fmla="*/ 287676 h 287676"/>
              <a:gd name="connsiteX12" fmla="*/ 0 w 387137"/>
              <a:gd name="connsiteY12" fmla="*/ 287676 h 287676"/>
              <a:gd name="connsiteX13" fmla="*/ 0 w 387137"/>
              <a:gd name="connsiteY13" fmla="*/ 160178 h 287676"/>
              <a:gd name="connsiteX14" fmla="*/ 160178 w 387137"/>
              <a:gd name="connsiteY14" fmla="*/ 0 h 2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137" h="287676">
                <a:moveTo>
                  <a:pt x="160178" y="0"/>
                </a:moveTo>
                <a:cubicBezTo>
                  <a:pt x="248642" y="0"/>
                  <a:pt x="320356" y="71714"/>
                  <a:pt x="320356" y="160178"/>
                </a:cubicBezTo>
                <a:cubicBezTo>
                  <a:pt x="320356" y="168430"/>
                  <a:pt x="320355" y="176683"/>
                  <a:pt x="320355" y="184935"/>
                </a:cubicBezTo>
                <a:lnTo>
                  <a:pt x="387137" y="184935"/>
                </a:lnTo>
                <a:lnTo>
                  <a:pt x="294670" y="277403"/>
                </a:lnTo>
                <a:lnTo>
                  <a:pt x="202202" y="184935"/>
                </a:lnTo>
                <a:lnTo>
                  <a:pt x="268984" y="184935"/>
                </a:lnTo>
                <a:lnTo>
                  <a:pt x="268984" y="160178"/>
                </a:lnTo>
                <a:cubicBezTo>
                  <a:pt x="268984" y="100086"/>
                  <a:pt x="220270" y="51372"/>
                  <a:pt x="160178" y="51372"/>
                </a:cubicBezTo>
                <a:lnTo>
                  <a:pt x="160178" y="51371"/>
                </a:lnTo>
                <a:cubicBezTo>
                  <a:pt x="100086" y="51371"/>
                  <a:pt x="51372" y="100085"/>
                  <a:pt x="51372" y="160177"/>
                </a:cubicBezTo>
                <a:lnTo>
                  <a:pt x="51372" y="287676"/>
                </a:lnTo>
                <a:lnTo>
                  <a:pt x="0" y="287676"/>
                </a:lnTo>
                <a:lnTo>
                  <a:pt x="0" y="160178"/>
                </a:lnTo>
                <a:cubicBezTo>
                  <a:pt x="0" y="71714"/>
                  <a:pt x="71714" y="0"/>
                  <a:pt x="16017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9" grpId="0"/>
      <p:bldP spid="14" grpId="0" animBg="1"/>
      <p:bldP spid="14" grpId="1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4929" y="624225"/>
            <a:ext cx="4927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RÒ CHƠI “ĐỐ BẠN”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200939" y="1666994"/>
            <a:ext cx="31366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Thực hiện phép tính.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763211" y="2444404"/>
            <a:ext cx="7925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Cách chơi: Các nhóm sử dụng tia số vừa làm để đố bạn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994432" y="3343381"/>
            <a:ext cx="313660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1.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Chọn một số rồi chỉ ra số liền trước, số liền sau của số đó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7389475" y="3321729"/>
            <a:ext cx="313660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2.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Chọn hai số rồi so sánh hai số đó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519100" y="1570188"/>
            <a:ext cx="1360838" cy="7570042"/>
          </a:xfrm>
          <a:prstGeom prst="roundRect">
            <a:avLst>
              <a:gd name="adj" fmla="val 28351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3091788" y="5381993"/>
            <a:ext cx="4843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Em hãy quan sát hình ảnh trên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và cho biết cách để làm tia số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442914" y="854758"/>
            <a:ext cx="785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ĐỀ XUẤT Ý TƯỞNG VÀ CÁCH LÀM TIA SỐ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45279" y="-917269"/>
            <a:ext cx="1179188" cy="7183149"/>
          </a:xfrm>
          <a:prstGeom prst="roundRect">
            <a:avLst>
              <a:gd name="adj" fmla="val 28351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298" y="3815790"/>
            <a:ext cx="7183150" cy="1014313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6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4929" y="624225"/>
            <a:ext cx="465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RÒ CHƠI “ĐỐ BẠN”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200938" y="1666994"/>
            <a:ext cx="422040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Thực hiện phép tính sau: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2" y="1420414"/>
            <a:ext cx="11256938" cy="3963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176681" y="2991290"/>
            <a:ext cx="936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= 15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176681" y="3481664"/>
            <a:ext cx="936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= 19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176681" y="3951596"/>
            <a:ext cx="936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= 14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176681" y="4507839"/>
            <a:ext cx="936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= 10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4954110" y="2991290"/>
            <a:ext cx="936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= 19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4954110" y="3481664"/>
            <a:ext cx="936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= 18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4954110" y="3964653"/>
            <a:ext cx="936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= 11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4954110" y="4489489"/>
            <a:ext cx="936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= 10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6803458" y="2991290"/>
            <a:ext cx="936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= 15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6803458" y="3481664"/>
            <a:ext cx="936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= 18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6803458" y="3951596"/>
            <a:ext cx="936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= 12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6797747" y="4482961"/>
            <a:ext cx="936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= 15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8580887" y="2991290"/>
            <a:ext cx="936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= 18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8611136" y="3481664"/>
            <a:ext cx="936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= 16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8611136" y="3948812"/>
            <a:ext cx="936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= 12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8580887" y="4467330"/>
            <a:ext cx="936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= 11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355050" y="5421872"/>
            <a:ext cx="792532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Cách chơi: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Nêu phép cộng hoặc phép trừ trong phạm vi 20 rồi đố bạn sử dụng tia 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để tìm kết 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8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  <p:bldP spid="12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4929" y="624225"/>
            <a:ext cx="465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ĐÁNH GIÁ SẢN PHẨM</a:t>
            </a:r>
            <a:endParaRPr kumimoji="0" lang="vi-VN" altLang="zh-C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720" y="1985494"/>
            <a:ext cx="8082700" cy="4598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444057" y="2971814"/>
            <a:ext cx="25457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Thực hiện đánh giá bằng hình dán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6827" t="7035" r="5654" b="3542"/>
          <a:stretch/>
        </p:blipFill>
        <p:spPr>
          <a:xfrm>
            <a:off x="7737167" y="3836969"/>
            <a:ext cx="868595" cy="868595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9571" t="6413" r="10420" b="6660"/>
          <a:stretch/>
        </p:blipFill>
        <p:spPr>
          <a:xfrm>
            <a:off x="8932481" y="4571946"/>
            <a:ext cx="848933" cy="848933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5642" t="6399" r="6278" b="6897"/>
          <a:stretch/>
        </p:blipFill>
        <p:spPr>
          <a:xfrm>
            <a:off x="10108133" y="5420879"/>
            <a:ext cx="878797" cy="87879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426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34" y="2522362"/>
            <a:ext cx="2398474" cy="3929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219791" y="3129188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BIỆT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EM!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82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442914" y="854758"/>
            <a:ext cx="785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ĐỀ XUẤT Ý TƯỞNG VÀ CÁCH LÀM TIA SỐ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63" y="1828800"/>
            <a:ext cx="5535952" cy="4719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587" y="3049414"/>
            <a:ext cx="5161905" cy="34130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598885" y="2993533"/>
            <a:ext cx="674795" cy="4418714"/>
          </a:xfrm>
          <a:prstGeom prst="roundRect">
            <a:avLst>
              <a:gd name="adj" fmla="val 28351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94" y="5723638"/>
            <a:ext cx="4538576" cy="64088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5587" y="1801795"/>
            <a:ext cx="5161905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943180" y="600970"/>
            <a:ext cx="547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TIÊU CHÍ SẢN PHẨM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11394" y="2554159"/>
            <a:ext cx="2326173" cy="25950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8167" y="2919620"/>
            <a:ext cx="2189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Tia số có các vạch cách đều nhau, mỗi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ạch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ứng với một số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20098" y="2554159"/>
            <a:ext cx="2326173" cy="25950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0098" y="2900831"/>
            <a:ext cx="2279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Các số dưới mỗi vạch được viết theo thứ tự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tăng dần, bắt đầu từ số 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28802" y="2554159"/>
            <a:ext cx="2326173" cy="25950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4611" y="3329522"/>
            <a:ext cx="209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Đảm bảo tính thẩm mĩ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653376" y="3851695"/>
            <a:ext cx="81867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062080" y="3851694"/>
            <a:ext cx="81867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2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3" grpId="0" animBg="1"/>
      <p:bldP spid="7" grpId="0"/>
      <p:bldP spid="11" grpId="0" animBg="1"/>
      <p:bldP spid="10" grpId="0"/>
      <p:bldP spid="13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573801" y="566232"/>
            <a:ext cx="462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NHIỆM</a:t>
            </a:r>
            <a:r>
              <a:rPr lang="en-US" sz="32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VỤ</a:t>
            </a:r>
            <a:r>
              <a:rPr lang="en-US" sz="32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TIẾP</a:t>
            </a:r>
            <a:r>
              <a:rPr lang="en-US" sz="32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THEO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id="{8D375CCE-294A-4A06-B090-A5CB539AC2CB}"/>
              </a:ext>
            </a:extLst>
          </p:cNvPr>
          <p:cNvSpPr/>
          <p:nvPr/>
        </p:nvSpPr>
        <p:spPr>
          <a:xfrm>
            <a:off x="1464068" y="1623193"/>
            <a:ext cx="8991600" cy="4080757"/>
          </a:xfrm>
          <a:prstGeom prst="roundRect">
            <a:avLst>
              <a:gd name="adj" fmla="val 941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828800" y="1944244"/>
            <a:ext cx="6858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Chuẩn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0EEADF-F242-4F8F-96FE-76601BA8159E}"/>
              </a:ext>
            </a:extLst>
          </p:cNvPr>
          <p:cNvSpPr txBox="1"/>
          <p:nvPr/>
        </p:nvSpPr>
        <p:spPr>
          <a:xfrm>
            <a:off x="1617819" y="2507790"/>
            <a:ext cx="82296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Giấy trắng hoặc giấy màu (dây, bìa), bút chì, tẩy, thước kẻ, kéo, keo, thẻ số (nếu có)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EBBBBE-4F8E-9E78-565A-A45F4445CFC4}"/>
              </a:ext>
            </a:extLst>
          </p:cNvPr>
          <p:cNvSpPr/>
          <p:nvPr/>
        </p:nvSpPr>
        <p:spPr>
          <a:xfrm>
            <a:off x="1600200" y="3810000"/>
            <a:ext cx="152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0B38A0-9C2A-CC9E-621D-1963F69D0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390" y="3962435"/>
            <a:ext cx="1054699" cy="646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3FA7AD-DE74-FA1D-AB8E-2F9C196B8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134982" y="4190826"/>
            <a:ext cx="1827964" cy="30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AC4A3A-4601-67D9-6062-241328F08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3801" y="3777056"/>
            <a:ext cx="1193099" cy="1229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2210E2-AFE1-878C-C378-5469237768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8" r="13090"/>
          <a:stretch/>
        </p:blipFill>
        <p:spPr>
          <a:xfrm>
            <a:off x="8798648" y="3506301"/>
            <a:ext cx="1091108" cy="1412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5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34" y="2522362"/>
            <a:ext cx="2398474" cy="3929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219791" y="3129188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BIỆT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EM!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78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6375" y="295561"/>
            <a:ext cx="11711709" cy="6382327"/>
          </a:xfrm>
          <a:prstGeom prst="roundRect">
            <a:avLst>
              <a:gd name="adj" fmla="val 30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350">
                <a:srgbClr val="ADB4CF"/>
              </a:gs>
              <a:gs pos="62826">
                <a:srgbClr val="ADB4CF"/>
              </a:gs>
              <a:gs pos="89375">
                <a:srgbClr val="B9C5DC"/>
              </a:gs>
              <a:gs pos="74000">
                <a:srgbClr val="ADB4CF"/>
              </a:gs>
              <a:gs pos="83000">
                <a:srgbClr val="ADB4C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3964" y="152426"/>
            <a:ext cx="2092036" cy="13471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4" y="400693"/>
            <a:ext cx="11621317" cy="6239258"/>
          </a:xfrm>
          <a:prstGeom prst="roundRect">
            <a:avLst>
              <a:gd name="adj" fmla="val 3440"/>
            </a:avLst>
          </a:prstGeom>
        </p:spPr>
      </p:pic>
      <p:sp>
        <p:nvSpPr>
          <p:cNvPr id="7" name="TextBox 6"/>
          <p:cNvSpPr txBox="1"/>
          <p:nvPr/>
        </p:nvSpPr>
        <p:spPr>
          <a:xfrm>
            <a:off x="2628478" y="2752500"/>
            <a:ext cx="3023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TIA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CỦA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EM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792470" y="2752500"/>
            <a:ext cx="128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40831" y="5301033"/>
            <a:ext cx="6968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THỰC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HÀNH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–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DỤNG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0" y="-120887"/>
            <a:ext cx="2574732" cy="1883089"/>
          </a:xfrm>
          <a:prstGeom prst="rect">
            <a:avLst/>
          </a:prstGeom>
          <a:ln>
            <a:noFill/>
          </a:ln>
        </p:spPr>
      </p:pic>
      <p:grpSp>
        <p:nvGrpSpPr>
          <p:cNvPr id="33" name="Group 32"/>
          <p:cNvGrpSpPr/>
          <p:nvPr/>
        </p:nvGrpSpPr>
        <p:grpSpPr>
          <a:xfrm rot="10800000">
            <a:off x="10030691" y="236393"/>
            <a:ext cx="2062940" cy="974289"/>
            <a:chOff x="3537887" y="799987"/>
            <a:chExt cx="2062940" cy="974289"/>
          </a:xfrm>
        </p:grpSpPr>
        <p:sp>
          <p:nvSpPr>
            <p:cNvPr id="34" name="Freeform 33"/>
            <p:cNvSpPr/>
            <p:nvPr/>
          </p:nvSpPr>
          <p:spPr>
            <a:xfrm>
              <a:off x="3725845" y="799987"/>
              <a:ext cx="1874982" cy="928255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D682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873627" y="946313"/>
              <a:ext cx="1579418" cy="781929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E7D8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976341" y="1048015"/>
              <a:ext cx="1373990" cy="680227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B2C6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83018" y="1136596"/>
              <a:ext cx="1160636" cy="576799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A8B2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Cloud 37"/>
            <p:cNvSpPr/>
            <p:nvPr/>
          </p:nvSpPr>
          <p:spPr>
            <a:xfrm rot="19987329">
              <a:off x="3537887" y="1175221"/>
              <a:ext cx="705896" cy="599055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465" y="5726543"/>
            <a:ext cx="2080148" cy="1001989"/>
            <a:chOff x="3520679" y="799987"/>
            <a:chExt cx="2080148" cy="1001989"/>
          </a:xfrm>
        </p:grpSpPr>
        <p:sp>
          <p:nvSpPr>
            <p:cNvPr id="28" name="Freeform 27"/>
            <p:cNvSpPr/>
            <p:nvPr/>
          </p:nvSpPr>
          <p:spPr>
            <a:xfrm>
              <a:off x="3725845" y="799987"/>
              <a:ext cx="1874982" cy="928255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D682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73627" y="946313"/>
              <a:ext cx="1579418" cy="781929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E7D8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976341" y="1048015"/>
              <a:ext cx="1373990" cy="680227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B2C6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083018" y="1136596"/>
              <a:ext cx="1160636" cy="576799"/>
            </a:xfrm>
            <a:custGeom>
              <a:avLst/>
              <a:gdLst>
                <a:gd name="connsiteX0" fmla="*/ 937491 w 1874982"/>
                <a:gd name="connsiteY0" fmla="*/ 0 h 928255"/>
                <a:gd name="connsiteX1" fmla="*/ 1874982 w 1874982"/>
                <a:gd name="connsiteY1" fmla="*/ 928255 h 928255"/>
                <a:gd name="connsiteX2" fmla="*/ 0 w 1874982"/>
                <a:gd name="connsiteY2" fmla="*/ 928255 h 928255"/>
                <a:gd name="connsiteX3" fmla="*/ 937491 w 1874982"/>
                <a:gd name="connsiteY3" fmla="*/ 0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982" h="928255">
                  <a:moveTo>
                    <a:pt x="937491" y="0"/>
                  </a:moveTo>
                  <a:cubicBezTo>
                    <a:pt x="1455253" y="0"/>
                    <a:pt x="1874982" y="415594"/>
                    <a:pt x="1874982" y="928255"/>
                  </a:cubicBezTo>
                  <a:lnTo>
                    <a:pt x="0" y="928255"/>
                  </a:lnTo>
                  <a:cubicBezTo>
                    <a:pt x="0" y="415594"/>
                    <a:pt x="419729" y="0"/>
                    <a:pt x="937491" y="0"/>
                  </a:cubicBezTo>
                  <a:close/>
                </a:path>
              </a:pathLst>
            </a:custGeom>
            <a:solidFill>
              <a:srgbClr val="A8B2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loud 31"/>
            <p:cNvSpPr/>
            <p:nvPr/>
          </p:nvSpPr>
          <p:spPr>
            <a:xfrm>
              <a:off x="3520679" y="1202921"/>
              <a:ext cx="705896" cy="599055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B1500B4-2A13-B105-884B-9C3A22343CC6}"/>
              </a:ext>
            </a:extLst>
          </p:cNvPr>
          <p:cNvSpPr txBox="1"/>
          <p:nvPr/>
        </p:nvSpPr>
        <p:spPr>
          <a:xfrm>
            <a:off x="650707" y="6190670"/>
            <a:ext cx="1261301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Tiết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2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0231" y="654133"/>
            <a:ext cx="39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TIA SỐ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828800" y="1944244"/>
            <a:ext cx="42317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Lựa chọn dụng cụ và vật liệu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0EEADF-F242-4F8F-96FE-76601BA8159E}"/>
              </a:ext>
            </a:extLst>
          </p:cNvPr>
          <p:cNvSpPr txBox="1"/>
          <p:nvPr/>
        </p:nvSpPr>
        <p:spPr>
          <a:xfrm>
            <a:off x="1583167" y="2469099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Giấy A4, giấy màu, bút màu, bút chì, keo dán, kéo, thước kẻ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EBBBBE-4F8E-9E78-565A-A45F4445CFC4}"/>
              </a:ext>
            </a:extLst>
          </p:cNvPr>
          <p:cNvSpPr/>
          <p:nvPr/>
        </p:nvSpPr>
        <p:spPr>
          <a:xfrm>
            <a:off x="1626698" y="3393813"/>
            <a:ext cx="152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0B38A0-9C2A-CC9E-621D-1963F69D0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246" y="3646228"/>
            <a:ext cx="1054699" cy="646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3FA7AD-DE74-FA1D-AB8E-2F9C196B8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635511" y="4563358"/>
            <a:ext cx="1827964" cy="30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AC4A3A-4601-67D9-6062-241328F08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8832" y="3427403"/>
            <a:ext cx="1386157" cy="14284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2210E2-AFE1-878C-C378-5469237768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8" r="13090"/>
          <a:stretch/>
        </p:blipFill>
        <p:spPr>
          <a:xfrm>
            <a:off x="7368784" y="3409936"/>
            <a:ext cx="1091108" cy="1412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EBBBBE-4F8E-9E78-565A-A45F4445CFC4}"/>
              </a:ext>
            </a:extLst>
          </p:cNvPr>
          <p:cNvSpPr/>
          <p:nvPr/>
        </p:nvSpPr>
        <p:spPr>
          <a:xfrm rot="20718716">
            <a:off x="1725238" y="3589451"/>
            <a:ext cx="1524000" cy="838200"/>
          </a:xfrm>
          <a:prstGeom prst="rect">
            <a:avLst/>
          </a:prstGeom>
          <a:solidFill>
            <a:srgbClr val="55CBF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EBBBBE-4F8E-9E78-565A-A45F4445CFC4}"/>
              </a:ext>
            </a:extLst>
          </p:cNvPr>
          <p:cNvSpPr/>
          <p:nvPr/>
        </p:nvSpPr>
        <p:spPr>
          <a:xfrm>
            <a:off x="1949598" y="3763446"/>
            <a:ext cx="15240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9322" y="3427403"/>
            <a:ext cx="1643786" cy="13948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987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0231" y="654133"/>
            <a:ext cx="39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TIA SỐ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828799" y="1944243"/>
            <a:ext cx="65283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tia số theo cách của em hoặc nhóm em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715691" y="486373"/>
            <a:ext cx="920129" cy="5118474"/>
          </a:xfrm>
          <a:prstGeom prst="roundRect">
            <a:avLst>
              <a:gd name="adj" fmla="val 28351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846" y="4177961"/>
            <a:ext cx="5247818" cy="91568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1" b="21153"/>
          <a:stretch/>
        </p:blipFill>
        <p:spPr>
          <a:xfrm>
            <a:off x="6156251" y="2585545"/>
            <a:ext cx="5135525" cy="94446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6" b="20552"/>
          <a:stretch/>
        </p:blipFill>
        <p:spPr>
          <a:xfrm>
            <a:off x="6101815" y="4081620"/>
            <a:ext cx="5244396" cy="1012023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03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1269</Words>
  <Application>Microsoft Office PowerPoint</Application>
  <PresentationFormat>Widescreen</PresentationFormat>
  <Paragraphs>142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Roboto</vt:lpstr>
      <vt:lpstr>Matura MT Script Capitals</vt:lpstr>
      <vt:lpstr>Roboto Black</vt:lpstr>
      <vt:lpstr>Calibri Light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91</cp:revision>
  <dcterms:created xsi:type="dcterms:W3CDTF">2023-04-01T23:44:56Z</dcterms:created>
  <dcterms:modified xsi:type="dcterms:W3CDTF">2025-05-13T10:14:47Z</dcterms:modified>
</cp:coreProperties>
</file>