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8" r:id="rId2"/>
  </p:sldMasterIdLst>
  <p:sldIdLst>
    <p:sldId id="259" r:id="rId3"/>
    <p:sldId id="261" r:id="rId4"/>
    <p:sldId id="286" r:id="rId5"/>
    <p:sldId id="272" r:id="rId6"/>
    <p:sldId id="283" r:id="rId7"/>
    <p:sldId id="287" r:id="rId8"/>
    <p:sldId id="264" r:id="rId9"/>
    <p:sldId id="284" r:id="rId10"/>
    <p:sldId id="265" r:id="rId11"/>
    <p:sldId id="288" r:id="rId12"/>
    <p:sldId id="270" r:id="rId13"/>
    <p:sldId id="271"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188"/>
    <a:srgbClr val="FFFAD9"/>
    <a:srgbClr val="F9F8F6"/>
    <a:srgbClr val="E89A5C"/>
    <a:srgbClr val="DA8B37"/>
    <a:srgbClr val="FDE59B"/>
    <a:srgbClr val="07060A"/>
    <a:srgbClr val="F4F7E0"/>
    <a:srgbClr val="D7EDA9"/>
    <a:srgbClr val="BEE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12" autoAdjust="0"/>
    <p:restoredTop sz="94660"/>
  </p:normalViewPr>
  <p:slideViewPr>
    <p:cSldViewPr snapToGrid="0">
      <p:cViewPr varScale="1">
        <p:scale>
          <a:sx n="67" d="100"/>
          <a:sy n="67" d="100"/>
        </p:scale>
        <p:origin x="472"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586175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64" r:id="rId1"/>
    <p:sldLayoutId id="2147483665"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14992062"/>
      </p:ext>
    </p:extLst>
  </p:cSld>
  <p:clrMap bg1="lt1" tx1="dk1" bg2="dk2" tx2="lt2" accent1="accent1" accent2="accent2" accent3="accent3" accent4="accent4" accent5="accent5" accent6="accent6" hlink="hlink" folHlink="folHlink"/>
  <p:sldLayoutIdLst>
    <p:sldLayoutId id="2147483685" r:id="rId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5.png"/><Relationship Id="rId5" Type="http://schemas.microsoft.com/office/2007/relationships/hdphoto" Target="../media/hdphoto9.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13.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93CC7-4AA3-4263-86BF-82B2BF7B45D0}"/>
              </a:ext>
            </a:extLst>
          </p:cNvPr>
          <p:cNvSpPr txBox="1"/>
          <p:nvPr/>
        </p:nvSpPr>
        <p:spPr>
          <a:xfrm>
            <a:off x="217714" y="0"/>
            <a:ext cx="2255746" cy="923330"/>
          </a:xfrm>
          <a:prstGeom prst="rect">
            <a:avLst/>
          </a:prstGeom>
          <a:noFill/>
        </p:spPr>
        <p:txBody>
          <a:bodyPr wrap="none" rtlCol="0">
            <a:spAutoFit/>
          </a:bodyPr>
          <a:lstStyle/>
          <a:p>
            <a:r>
              <a:rPr lang="vi-VN" sz="5400" dirty="0">
                <a:solidFill>
                  <a:schemeClr val="accent2"/>
                </a:solidFill>
                <a:latin typeface="+mj-lt"/>
              </a:rPr>
              <a:t>BÀI 14</a:t>
            </a:r>
          </a:p>
        </p:txBody>
      </p:sp>
      <p:sp>
        <p:nvSpPr>
          <p:cNvPr id="3" name="TextBox 2">
            <a:extLst>
              <a:ext uri="{FF2B5EF4-FFF2-40B4-BE49-F238E27FC236}">
                <a16:creationId xmlns:a16="http://schemas.microsoft.com/office/drawing/2014/main" id="{2E5910A4-4648-45A7-A1E5-287DDCC00F12}"/>
              </a:ext>
            </a:extLst>
          </p:cNvPr>
          <p:cNvSpPr txBox="1"/>
          <p:nvPr/>
        </p:nvSpPr>
        <p:spPr>
          <a:xfrm>
            <a:off x="217714" y="1234169"/>
            <a:ext cx="6075364" cy="2862322"/>
          </a:xfrm>
          <a:prstGeom prst="rect">
            <a:avLst/>
          </a:prstGeom>
          <a:noFill/>
        </p:spPr>
        <p:txBody>
          <a:bodyPr wrap="square" rtlCol="0">
            <a:spAutoFit/>
          </a:bodyPr>
          <a:lstStyle/>
          <a:p>
            <a:pPr algn="ctr"/>
            <a:r>
              <a:rPr lang="vi-VN" sz="6000" dirty="0">
                <a:solidFill>
                  <a:srgbClr val="002060"/>
                </a:solidFill>
                <a:latin typeface="+mj-lt"/>
              </a:rPr>
              <a:t>TÌM HIỂU </a:t>
            </a:r>
          </a:p>
          <a:p>
            <a:pPr algn="ctr"/>
            <a:r>
              <a:rPr lang="vi-VN" sz="6000" dirty="0">
                <a:solidFill>
                  <a:srgbClr val="002060"/>
                </a:solidFill>
                <a:latin typeface="+mj-lt"/>
              </a:rPr>
              <a:t>QUY ĐỊNH </a:t>
            </a:r>
          </a:p>
          <a:p>
            <a:pPr algn="ctr"/>
            <a:r>
              <a:rPr lang="vi-VN" sz="6000" dirty="0">
                <a:solidFill>
                  <a:srgbClr val="002060"/>
                </a:solidFill>
                <a:latin typeface="+mj-lt"/>
              </a:rPr>
              <a:t>NƠI CÔNG CỘNG</a:t>
            </a:r>
          </a:p>
        </p:txBody>
      </p:sp>
    </p:spTree>
    <p:extLst>
      <p:ext uri="{BB962C8B-B14F-4D97-AF65-F5344CB8AC3E}">
        <p14:creationId xmlns:p14="http://schemas.microsoft.com/office/powerpoint/2010/main" val="1426881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A5D39-6508-DE4C-A5B2-994BB8F8DB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8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50458" t="1120" r="-457" b="-1120"/>
          <a:stretch/>
        </p:blipFill>
        <p:spPr>
          <a:xfrm>
            <a:off x="1153912" y="888459"/>
            <a:ext cx="4725113" cy="5081081"/>
          </a:xfrm>
          <a:prstGeom prst="rect">
            <a:avLst/>
          </a:prstGeom>
        </p:spPr>
      </p:pic>
      <p:sp>
        <p:nvSpPr>
          <p:cNvPr id="5" name="TextBox 4">
            <a:extLst>
              <a:ext uri="{FF2B5EF4-FFF2-40B4-BE49-F238E27FC236}">
                <a16:creationId xmlns:a16="http://schemas.microsoft.com/office/drawing/2014/main" id="{9E267F48-83BB-5E40-A27D-8564CA2F616D}"/>
              </a:ext>
            </a:extLst>
          </p:cNvPr>
          <p:cNvSpPr txBox="1"/>
          <p:nvPr/>
        </p:nvSpPr>
        <p:spPr>
          <a:xfrm>
            <a:off x="6096000" y="2549301"/>
            <a:ext cx="5512230" cy="1951432"/>
          </a:xfrm>
          <a:prstGeom prst="rect">
            <a:avLst/>
          </a:prstGeom>
          <a:noFill/>
        </p:spPr>
        <p:txBody>
          <a:bodyPr wrap="square" rtlCol="0">
            <a:spAutoFit/>
          </a:bodyPr>
          <a:lstStyle/>
          <a:p>
            <a:pPr algn="ctr">
              <a:lnSpc>
                <a:spcPct val="150000"/>
              </a:lnSpc>
            </a:pPr>
            <a:r>
              <a:rPr lang="en-VN" sz="2800" dirty="0">
                <a:solidFill>
                  <a:srgbClr val="002060"/>
                </a:solidFill>
              </a:rPr>
              <a:t>Khi </a:t>
            </a:r>
            <a:r>
              <a:rPr lang="vi-VN" sz="2800" dirty="0">
                <a:solidFill>
                  <a:srgbClr val="002060"/>
                </a:solidFill>
              </a:rPr>
              <a:t>đến bãi biển: Giữ gìn vệ sinh chung, mặc áo phao khi đi bơi, đi cùng người lớn.</a:t>
            </a:r>
          </a:p>
        </p:txBody>
      </p:sp>
    </p:spTree>
    <p:extLst>
      <p:ext uri="{BB962C8B-B14F-4D97-AF65-F5344CB8AC3E}">
        <p14:creationId xmlns:p14="http://schemas.microsoft.com/office/powerpoint/2010/main" val="30043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A1BE0-E469-4869-8417-DE9B9EC6F2B4}"/>
              </a:ext>
            </a:extLst>
          </p:cNvPr>
          <p:cNvGrpSpPr/>
          <p:nvPr/>
        </p:nvGrpSpPr>
        <p:grpSpPr>
          <a:xfrm>
            <a:off x="537988" y="259719"/>
            <a:ext cx="2677424" cy="1274454"/>
            <a:chOff x="479771" y="4186500"/>
            <a:chExt cx="2677424" cy="1274454"/>
          </a:xfrm>
        </p:grpSpPr>
        <p:pic>
          <p:nvPicPr>
            <p:cNvPr id="3" name="Picture 2">
              <a:extLst>
                <a:ext uri="{FF2B5EF4-FFF2-40B4-BE49-F238E27FC236}">
                  <a16:creationId xmlns:a16="http://schemas.microsoft.com/office/drawing/2014/main" id="{8A137115-0E6C-4EB8-9AFF-E91DFB9C91F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6" name="TextBox 5">
            <a:extLst>
              <a:ext uri="{FF2B5EF4-FFF2-40B4-BE49-F238E27FC236}">
                <a16:creationId xmlns:a16="http://schemas.microsoft.com/office/drawing/2014/main" id="{914F83CF-2475-CC43-A670-4B855B5684FD}"/>
              </a:ext>
            </a:extLst>
          </p:cNvPr>
          <p:cNvSpPr txBox="1"/>
          <p:nvPr/>
        </p:nvSpPr>
        <p:spPr>
          <a:xfrm>
            <a:off x="731043" y="1534173"/>
            <a:ext cx="10729913" cy="1154290"/>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en-VN" sz="2800" dirty="0"/>
              <a:t> </a:t>
            </a:r>
            <a:r>
              <a:rPr lang="en-VN" sz="2800" dirty="0">
                <a:solidFill>
                  <a:srgbClr val="002060"/>
                </a:solidFill>
              </a:rPr>
              <a:t>Chia sẻ với các bạn về những quy định ở nơi gia đình em đang sinh sống.</a:t>
            </a:r>
          </a:p>
        </p:txBody>
      </p:sp>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470560-20FD-4E40-87F0-500C9498A5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val="0"/>
              </a:ext>
            </a:extLst>
          </a:blip>
          <a:stretch>
            <a:fillRect/>
          </a:stretch>
        </p:blipFill>
        <p:spPr>
          <a:xfrm>
            <a:off x="3205392" y="2960176"/>
            <a:ext cx="8180695" cy="3213434"/>
          </a:xfrm>
          <a:prstGeom prst="rect">
            <a:avLst/>
          </a:prstGeom>
        </p:spPr>
      </p:pic>
      <p:pic>
        <p:nvPicPr>
          <p:cNvPr id="4" name="Picture 2" descr="Cute children playing at pencil house Premium Vector">
            <a:extLst>
              <a:ext uri="{FF2B5EF4-FFF2-40B4-BE49-F238E27FC236}">
                <a16:creationId xmlns:a16="http://schemas.microsoft.com/office/drawing/2014/main" id="{22EA5111-4BB0-451D-B093-72EC1A40CB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6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id="{7B184F5B-7CAC-4B80-B156-8C694C9E3AB4}"/>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id="{E9414956-4A62-4264-A537-DD96800310E3}"/>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14" name="TextBox 13">
            <a:extLst>
              <a:ext uri="{FF2B5EF4-FFF2-40B4-BE49-F238E27FC236}">
                <a16:creationId xmlns:a16="http://schemas.microsoft.com/office/drawing/2014/main" id="{FAEA7FC4-D621-4497-85F5-AC3F607BFD6A}"/>
              </a:ext>
            </a:extLst>
          </p:cNvPr>
          <p:cNvSpPr txBox="1"/>
          <p:nvPr/>
        </p:nvSpPr>
        <p:spPr>
          <a:xfrm>
            <a:off x="3619381" y="415747"/>
            <a:ext cx="6211957" cy="830997"/>
          </a:xfrm>
          <a:prstGeom prst="rect">
            <a:avLst/>
          </a:prstGeom>
          <a:noFill/>
        </p:spPr>
        <p:txBody>
          <a:bodyPr wrap="none" rtlCol="0">
            <a:spAutoFit/>
          </a:bodyPr>
          <a:lstStyle/>
          <a:p>
            <a:r>
              <a:rPr lang="vi-VN" sz="4800" b="1" dirty="0">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EM BÉ VÀ BÔNG HỒNG</a:t>
            </a:r>
          </a:p>
        </p:txBody>
      </p:sp>
      <p:pic>
        <p:nvPicPr>
          <p:cNvPr id="3" name="Picture 2">
            <a:extLst>
              <a:ext uri="{FF2B5EF4-FFF2-40B4-BE49-F238E27FC236}">
                <a16:creationId xmlns:a16="http://schemas.microsoft.com/office/drawing/2014/main" id="{182FF381-1884-F341-889F-F79F7BEE395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6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2173584" y="1356993"/>
            <a:ext cx="8229254" cy="4556075"/>
          </a:xfrm>
          <a:prstGeom prst="rect">
            <a:avLst/>
          </a:prstGeom>
        </p:spPr>
      </p:pic>
      <p:grpSp>
        <p:nvGrpSpPr>
          <p:cNvPr id="11" name="Group 10">
            <a:extLst>
              <a:ext uri="{FF2B5EF4-FFF2-40B4-BE49-F238E27FC236}">
                <a16:creationId xmlns:a16="http://schemas.microsoft.com/office/drawing/2014/main" id="{00EA659A-8A6C-A94A-82AA-1E45E4FF95DE}"/>
              </a:ext>
            </a:extLst>
          </p:cNvPr>
          <p:cNvGrpSpPr/>
          <p:nvPr/>
        </p:nvGrpSpPr>
        <p:grpSpPr>
          <a:xfrm>
            <a:off x="1327666" y="5922584"/>
            <a:ext cx="9759977" cy="610853"/>
            <a:chOff x="569406" y="5749727"/>
            <a:chExt cx="9759977" cy="610853"/>
          </a:xfrm>
        </p:grpSpPr>
        <p:sp>
          <p:nvSpPr>
            <p:cNvPr id="12" name="TextBox 11">
              <a:extLst>
                <a:ext uri="{FF2B5EF4-FFF2-40B4-BE49-F238E27FC236}">
                  <a16:creationId xmlns:a16="http://schemas.microsoft.com/office/drawing/2014/main" id="{E9ABDB8E-19D6-0143-A861-3B98A6D88B56}"/>
                </a:ext>
              </a:extLst>
            </p:cNvPr>
            <p:cNvSpPr txBox="1"/>
            <p:nvPr/>
          </p:nvSpPr>
          <p:spPr>
            <a:xfrm flipH="1">
              <a:off x="1145567" y="5749727"/>
              <a:ext cx="9183816" cy="577850"/>
            </a:xfrm>
            <a:prstGeom prst="rect">
              <a:avLst/>
            </a:prstGeom>
            <a:noFill/>
          </p:spPr>
          <p:txBody>
            <a:bodyPr wrap="square" rtlCol="0">
              <a:spAutoFit/>
            </a:bodyPr>
            <a:lstStyle/>
            <a:p>
              <a:pPr algn="just">
                <a:lnSpc>
                  <a:spcPct val="150000"/>
                </a:lnSpc>
              </a:pPr>
              <a:r>
                <a:rPr lang="vi-VN" sz="2400" i="1" dirty="0">
                  <a:ln w="0">
                    <a:noFill/>
                  </a:ln>
                  <a:solidFill>
                    <a:srgbClr val="07060A"/>
                  </a:solidFill>
                </a:rPr>
                <a:t>Theo em, vì sao cô bé không hái hoa?</a:t>
              </a:r>
            </a:p>
          </p:txBody>
        </p:sp>
        <p:sp>
          <p:nvSpPr>
            <p:cNvPr id="13" name="Oval Callout 12">
              <a:extLst>
                <a:ext uri="{FF2B5EF4-FFF2-40B4-BE49-F238E27FC236}">
                  <a16:creationId xmlns:a16="http://schemas.microsoft.com/office/drawing/2014/main" id="{DFC6FBCD-2E1D-8D45-BD4D-1A4655012B23}"/>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ysClr val="windowText" lastClr="000000"/>
                  </a:solidFill>
                  <a:latin typeface="UTM Cooper Black" panose="02040603050506020204" pitchFamily="18" charset="0"/>
                </a:rPr>
                <a:t>?</a:t>
              </a:r>
            </a:p>
          </p:txBody>
        </p:sp>
      </p:grpSp>
    </p:spTree>
    <p:extLst>
      <p:ext uri="{BB962C8B-B14F-4D97-AF65-F5344CB8AC3E}">
        <p14:creationId xmlns:p14="http://schemas.microsoft.com/office/powerpoint/2010/main" val="2529594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5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50000">
                                          <p:cBhvr additive="base">
                                            <p:cTn id="24" dur="1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500" fill="hold"/>
                                            <p:tgtEl>
                                              <p:spTgt spid="11"/>
                                            </p:tgtEl>
                                            <p:attrNameLst>
                                              <p:attrName>ppt_x</p:attrName>
                                            </p:attrNameLst>
                                          </p:cBhvr>
                                          <p:tavLst>
                                            <p:tav tm="0">
                                              <p:val>
                                                <p:strVal val="0-#ppt_w/2"/>
                                              </p:val>
                                            </p:tav>
                                            <p:tav tm="100000">
                                              <p:val>
                                                <p:strVal val="#ppt_x"/>
                                              </p:val>
                                            </p:tav>
                                          </p:tavLst>
                                        </p:anim>
                                        <p:anim calcmode="lin" valueType="num">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8" name="Google Shape;1251;p47">
                  <a:extLst>
                    <a:ext uri="{FF2B5EF4-FFF2-40B4-BE49-F238E27FC236}">
                      <a16:creationId xmlns:a16="http://schemas.microsoft.com/office/drawing/2014/main"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1" name="Google Shape;1253;p47">
                    <a:extLst>
                      <a:ext uri="{FF2B5EF4-FFF2-40B4-BE49-F238E27FC236}">
                        <a16:creationId xmlns:a16="http://schemas.microsoft.com/office/drawing/2014/main"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2" name="Google Shape;1254;p47">
                    <a:extLst>
                      <a:ext uri="{FF2B5EF4-FFF2-40B4-BE49-F238E27FC236}">
                        <a16:creationId xmlns:a16="http://schemas.microsoft.com/office/drawing/2014/main"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cs typeface="Arial"/>
                        <a:sym typeface="Arial"/>
                      </a:rPr>
                      <a:t>   </a:t>
                    </a:r>
                    <a:endParaRPr kumimoji="0" sz="2400" b="0" i="0" u="none" strike="noStrike" kern="0" cap="none" spc="0" normalizeH="0" baseline="0" noProof="0">
                      <a:ln>
                        <a:noFill/>
                      </a:ln>
                      <a:solidFill>
                        <a:srgbClr val="000000"/>
                      </a:solidFill>
                      <a:effectLst/>
                      <a:uLnTx/>
                      <a:uFillTx/>
                      <a:cs typeface="Arial"/>
                      <a:sym typeface="Arial"/>
                    </a:endParaRPr>
                  </a:p>
                </p:txBody>
              </p:sp>
              <p:sp>
                <p:nvSpPr>
                  <p:cNvPr id="53" name="Google Shape;1255;p47">
                    <a:extLst>
                      <a:ext uri="{FF2B5EF4-FFF2-40B4-BE49-F238E27FC236}">
                        <a16:creationId xmlns:a16="http://schemas.microsoft.com/office/drawing/2014/main"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4" name="Google Shape;1256;p47">
                    <a:extLst>
                      <a:ext uri="{FF2B5EF4-FFF2-40B4-BE49-F238E27FC236}">
                        <a16:creationId xmlns:a16="http://schemas.microsoft.com/office/drawing/2014/main"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5" name="Google Shape;1257;p47">
                    <a:extLst>
                      <a:ext uri="{FF2B5EF4-FFF2-40B4-BE49-F238E27FC236}">
                        <a16:creationId xmlns:a16="http://schemas.microsoft.com/office/drawing/2014/main"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6" name="Google Shape;1258;p47">
                    <a:extLst>
                      <a:ext uri="{FF2B5EF4-FFF2-40B4-BE49-F238E27FC236}">
                        <a16:creationId xmlns:a16="http://schemas.microsoft.com/office/drawing/2014/main"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7" name="Google Shape;1259;p47">
                    <a:extLst>
                      <a:ext uri="{FF2B5EF4-FFF2-40B4-BE49-F238E27FC236}">
                        <a16:creationId xmlns:a16="http://schemas.microsoft.com/office/drawing/2014/main"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8" name="Google Shape;1260;p47">
                    <a:extLst>
                      <a:ext uri="{FF2B5EF4-FFF2-40B4-BE49-F238E27FC236}">
                        <a16:creationId xmlns:a16="http://schemas.microsoft.com/office/drawing/2014/main"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9" name="Google Shape;1261;p47">
                    <a:extLst>
                      <a:ext uri="{FF2B5EF4-FFF2-40B4-BE49-F238E27FC236}">
                        <a16:creationId xmlns:a16="http://schemas.microsoft.com/office/drawing/2014/main"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grpSp>
            <p:sp>
              <p:nvSpPr>
                <p:cNvPr id="49" name="Rectangle 14">
                  <a:extLst>
                    <a:ext uri="{FF2B5EF4-FFF2-40B4-BE49-F238E27FC236}">
                      <a16:creationId xmlns:a16="http://schemas.microsoft.com/office/drawing/2014/main"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46" name="TextBox 45">
                <a:extLst>
                  <a:ext uri="{FF2B5EF4-FFF2-40B4-BE49-F238E27FC236}">
                    <a16:creationId xmlns:a16="http://schemas.microsoft.com/office/drawing/2014/main" id="{7A031DF2-EAFE-7F4B-B6D8-5E0161ED5538}"/>
                  </a:ext>
                </a:extLst>
              </p:cNvPr>
              <p:cNvSpPr txBox="1"/>
              <p:nvPr/>
            </p:nvSpPr>
            <p:spPr>
              <a:xfrm>
                <a:off x="2935417" y="1775832"/>
                <a:ext cx="1480088" cy="3221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Ghi</a:t>
                </a:r>
                <a:r>
                  <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nhớ</a:t>
                </a:r>
                <a:endPar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4" name="Google Shape;1029;p42">
              <a:extLst>
                <a:ext uri="{FF2B5EF4-FFF2-40B4-BE49-F238E27FC236}">
                  <a16:creationId xmlns:a16="http://schemas.microsoft.com/office/drawing/2014/main" id="{AF05C294-BF82-514C-8806-721640625BD1}"/>
                </a:ext>
              </a:extLst>
            </p:cNvPr>
            <p:cNvGrpSpPr/>
            <p:nvPr/>
          </p:nvGrpSpPr>
          <p:grpSpPr>
            <a:xfrm rot="20594821">
              <a:off x="9152640" y="4438879"/>
              <a:ext cx="2920446" cy="1878268"/>
              <a:chOff x="7495166" y="3912596"/>
              <a:chExt cx="1250423" cy="804202"/>
            </a:xfrm>
          </p:grpSpPr>
          <p:grpSp>
            <p:nvGrpSpPr>
              <p:cNvPr id="85" name="Google Shape;1030;p42">
                <a:extLst>
                  <a:ext uri="{FF2B5EF4-FFF2-40B4-BE49-F238E27FC236}">
                    <a16:creationId xmlns:a16="http://schemas.microsoft.com/office/drawing/2014/main" id="{3B2FB011-8E07-FF4F-AC9B-B9C80297A988}"/>
                  </a:ext>
                </a:extLst>
              </p:cNvPr>
              <p:cNvGrpSpPr/>
              <p:nvPr/>
            </p:nvGrpSpPr>
            <p:grpSpPr>
              <a:xfrm>
                <a:off x="8115957" y="3912596"/>
                <a:ext cx="629632" cy="591794"/>
                <a:chOff x="6528424" y="1260656"/>
                <a:chExt cx="1975626" cy="1856900"/>
              </a:xfrm>
            </p:grpSpPr>
            <p:sp>
              <p:nvSpPr>
                <p:cNvPr id="87" name="Google Shape;1031;p42">
                  <a:extLst>
                    <a:ext uri="{FF2B5EF4-FFF2-40B4-BE49-F238E27FC236}">
                      <a16:creationId xmlns:a16="http://schemas.microsoft.com/office/drawing/2014/main" id="{D59FBD6C-F66C-9B46-AC38-F350AAF576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1032;p42">
                  <a:extLst>
                    <a:ext uri="{FF2B5EF4-FFF2-40B4-BE49-F238E27FC236}">
                      <a16:creationId xmlns:a16="http://schemas.microsoft.com/office/drawing/2014/main"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1033;p42">
                  <a:extLst>
                    <a:ext uri="{FF2B5EF4-FFF2-40B4-BE49-F238E27FC236}">
                      <a16:creationId xmlns:a16="http://schemas.microsoft.com/office/drawing/2014/main"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034;p42">
                  <a:extLst>
                    <a:ext uri="{FF2B5EF4-FFF2-40B4-BE49-F238E27FC236}">
                      <a16:creationId xmlns:a16="http://schemas.microsoft.com/office/drawing/2014/main"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035;p42">
                  <a:extLst>
                    <a:ext uri="{FF2B5EF4-FFF2-40B4-BE49-F238E27FC236}">
                      <a16:creationId xmlns:a16="http://schemas.microsoft.com/office/drawing/2014/main"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036;p42">
                  <a:extLst>
                    <a:ext uri="{FF2B5EF4-FFF2-40B4-BE49-F238E27FC236}">
                      <a16:creationId xmlns:a16="http://schemas.microsoft.com/office/drawing/2014/main"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1037;p42">
                  <a:extLst>
                    <a:ext uri="{FF2B5EF4-FFF2-40B4-BE49-F238E27FC236}">
                      <a16:creationId xmlns:a16="http://schemas.microsoft.com/office/drawing/2014/main"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1038;p42">
                  <a:extLst>
                    <a:ext uri="{FF2B5EF4-FFF2-40B4-BE49-F238E27FC236}">
                      <a16:creationId xmlns:a16="http://schemas.microsoft.com/office/drawing/2014/main"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039;p42">
                  <a:extLst>
                    <a:ext uri="{FF2B5EF4-FFF2-40B4-BE49-F238E27FC236}">
                      <a16:creationId xmlns:a16="http://schemas.microsoft.com/office/drawing/2014/main"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040;p42">
                  <a:extLst>
                    <a:ext uri="{FF2B5EF4-FFF2-40B4-BE49-F238E27FC236}">
                      <a16:creationId xmlns:a16="http://schemas.microsoft.com/office/drawing/2014/main"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041;p42">
                  <a:extLst>
                    <a:ext uri="{FF2B5EF4-FFF2-40B4-BE49-F238E27FC236}">
                      <a16:creationId xmlns:a16="http://schemas.microsoft.com/office/drawing/2014/main"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1042;p42">
                  <a:extLst>
                    <a:ext uri="{FF2B5EF4-FFF2-40B4-BE49-F238E27FC236}">
                      <a16:creationId xmlns:a16="http://schemas.microsoft.com/office/drawing/2014/main"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1043;p42">
                  <a:extLst>
                    <a:ext uri="{FF2B5EF4-FFF2-40B4-BE49-F238E27FC236}">
                      <a16:creationId xmlns:a16="http://schemas.microsoft.com/office/drawing/2014/main"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1044;p42">
                  <a:extLst>
                    <a:ext uri="{FF2B5EF4-FFF2-40B4-BE49-F238E27FC236}">
                      <a16:creationId xmlns:a16="http://schemas.microsoft.com/office/drawing/2014/main"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1045;p42">
                  <a:extLst>
                    <a:ext uri="{FF2B5EF4-FFF2-40B4-BE49-F238E27FC236}">
                      <a16:creationId xmlns:a16="http://schemas.microsoft.com/office/drawing/2014/main"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2" name="Google Shape;1046;p42">
                  <a:extLst>
                    <a:ext uri="{FF2B5EF4-FFF2-40B4-BE49-F238E27FC236}">
                      <a16:creationId xmlns:a16="http://schemas.microsoft.com/office/drawing/2014/main"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3" name="Google Shape;1047;p42">
                  <a:extLst>
                    <a:ext uri="{FF2B5EF4-FFF2-40B4-BE49-F238E27FC236}">
                      <a16:creationId xmlns:a16="http://schemas.microsoft.com/office/drawing/2014/main"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4" name="Google Shape;1048;p42">
                  <a:extLst>
                    <a:ext uri="{FF2B5EF4-FFF2-40B4-BE49-F238E27FC236}">
                      <a16:creationId xmlns:a16="http://schemas.microsoft.com/office/drawing/2014/main"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5" name="Google Shape;1049;p42">
                  <a:extLst>
                    <a:ext uri="{FF2B5EF4-FFF2-40B4-BE49-F238E27FC236}">
                      <a16:creationId xmlns:a16="http://schemas.microsoft.com/office/drawing/2014/main"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6" name="Google Shape;1050;p42">
                  <a:extLst>
                    <a:ext uri="{FF2B5EF4-FFF2-40B4-BE49-F238E27FC236}">
                      <a16:creationId xmlns:a16="http://schemas.microsoft.com/office/drawing/2014/main"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7" name="Google Shape;1051;p42">
                  <a:extLst>
                    <a:ext uri="{FF2B5EF4-FFF2-40B4-BE49-F238E27FC236}">
                      <a16:creationId xmlns:a16="http://schemas.microsoft.com/office/drawing/2014/main"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86" name="Google Shape;1052;p42">
                <a:extLst>
                  <a:ext uri="{FF2B5EF4-FFF2-40B4-BE49-F238E27FC236}">
                    <a16:creationId xmlns:a16="http://schemas.microsoft.com/office/drawing/2014/main"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108" name="TextBox 107">
            <a:extLst>
              <a:ext uri="{FF2B5EF4-FFF2-40B4-BE49-F238E27FC236}">
                <a16:creationId xmlns:a16="http://schemas.microsoft.com/office/drawing/2014/main" id="{E44F8B1E-D30D-2344-8842-731D5C063A45}"/>
              </a:ext>
            </a:extLst>
          </p:cNvPr>
          <p:cNvSpPr txBox="1"/>
          <p:nvPr/>
        </p:nvSpPr>
        <p:spPr>
          <a:xfrm flipH="1">
            <a:off x="1743708" y="2209186"/>
            <a:ext cx="8810015" cy="2955746"/>
          </a:xfrm>
          <a:prstGeom prst="rect">
            <a:avLst/>
          </a:prstGeom>
          <a:noFill/>
        </p:spPr>
        <p:txBody>
          <a:bodyPr wrap="square" rtlCol="0">
            <a:spAutoFit/>
          </a:bodyPr>
          <a:lstStyle/>
          <a:p>
            <a:pPr algn="just">
              <a:lnSpc>
                <a:spcPct val="150000"/>
              </a:lnSpc>
            </a:pPr>
            <a:r>
              <a:rPr lang="vi-VN" sz="3200" dirty="0">
                <a:solidFill>
                  <a:srgbClr val="000000"/>
                </a:solidFill>
              </a:rPr>
              <a:t>Địa điểm công cộng là những nơi phục vụ nhu cầu sử dụng của cộng đồng, mọi người đều có quyền sử dụng và cần tuân thủ nội quy, quy định tại các nơi công cộng.</a:t>
            </a:r>
          </a:p>
        </p:txBody>
      </p:sp>
      <p:grpSp>
        <p:nvGrpSpPr>
          <p:cNvPr id="60" name="Group 59">
            <a:extLst>
              <a:ext uri="{FF2B5EF4-FFF2-40B4-BE49-F238E27FC236}">
                <a16:creationId xmlns:a16="http://schemas.microsoft.com/office/drawing/2014/main" id="{FAEB4AEE-E04F-4644-B63C-056AD524A9BA}"/>
              </a:ext>
            </a:extLst>
          </p:cNvPr>
          <p:cNvGrpSpPr/>
          <p:nvPr/>
        </p:nvGrpSpPr>
        <p:grpSpPr>
          <a:xfrm>
            <a:off x="500062" y="381715"/>
            <a:ext cx="2886686" cy="975278"/>
            <a:chOff x="500062" y="381715"/>
            <a:chExt cx="2886686" cy="975278"/>
          </a:xfrm>
        </p:grpSpPr>
        <p:pic>
          <p:nvPicPr>
            <p:cNvPr id="61" name="Picture 60">
              <a:extLst>
                <a:ext uri="{FF2B5EF4-FFF2-40B4-BE49-F238E27FC236}">
                  <a16:creationId xmlns:a16="http://schemas.microsoft.com/office/drawing/2014/main" id="{737956C3-1534-5D45-ADA7-CCE162C45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62" name="TextBox 61">
              <a:extLst>
                <a:ext uri="{FF2B5EF4-FFF2-40B4-BE49-F238E27FC236}">
                  <a16:creationId xmlns:a16="http://schemas.microsoft.com/office/drawing/2014/main" id="{0B6E9383-889B-1B4C-995A-6915037535C4}"/>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Tree>
    <p:extLst>
      <p:ext uri="{BB962C8B-B14F-4D97-AF65-F5344CB8AC3E}">
        <p14:creationId xmlns:p14="http://schemas.microsoft.com/office/powerpoint/2010/main" val="27100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1" y="454250"/>
            <a:ext cx="8087413" cy="461665"/>
          </a:xfrm>
          <a:prstGeom prst="rect">
            <a:avLst/>
          </a:prstGeom>
          <a:noFill/>
        </p:spPr>
        <p:txBody>
          <a:bodyPr wrap="square" rtlCol="0">
            <a:spAutoFit/>
          </a:bodyPr>
          <a:lstStyle/>
          <a:p>
            <a:pPr algn="just"/>
            <a:r>
              <a:rPr lang="vi-VN" sz="2400" b="1" dirty="0">
                <a:solidFill>
                  <a:srgbClr val="00B050"/>
                </a:solidFill>
              </a:rPr>
              <a:t>Quan sát tranh và trả lời câu hỏi:</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p>
        </p:txBody>
      </p:sp>
      <p:sp>
        <p:nvSpPr>
          <p:cNvPr id="10" name="TextBox 9">
            <a:extLst>
              <a:ext uri="{FF2B5EF4-FFF2-40B4-BE49-F238E27FC236}">
                <a16:creationId xmlns:a16="http://schemas.microsoft.com/office/drawing/2014/main" id="{E94DDD94-CC06-554B-8E0E-4A73AD6C1944}"/>
              </a:ext>
            </a:extLst>
          </p:cNvPr>
          <p:cNvSpPr txBox="1"/>
          <p:nvPr/>
        </p:nvSpPr>
        <p:spPr>
          <a:xfrm flipH="1">
            <a:off x="1145567" y="5749727"/>
            <a:ext cx="9183816" cy="658835"/>
          </a:xfrm>
          <a:prstGeom prst="rect">
            <a:avLst/>
          </a:prstGeom>
          <a:noFill/>
        </p:spPr>
        <p:txBody>
          <a:bodyPr wrap="square" rtlCol="0">
            <a:spAutoFit/>
          </a:bodyPr>
          <a:lstStyle/>
          <a:p>
            <a:pPr algn="just">
              <a:lnSpc>
                <a:spcPct val="150000"/>
              </a:lnSpc>
            </a:pPr>
            <a:r>
              <a:rPr lang="vi-VN" sz="2800" i="1" dirty="0">
                <a:ln w="0">
                  <a:solidFill>
                    <a:srgbClr val="DA8B37"/>
                  </a:solidFill>
                </a:ln>
                <a:solidFill>
                  <a:srgbClr val="E89A5C"/>
                </a:solidFill>
                <a:effectLst>
                  <a:outerShdw blurRad="38100" dist="19050" dir="2700000" algn="tl" rotWithShape="0">
                    <a:schemeClr val="dk1">
                      <a:alpha val="40000"/>
                    </a:schemeClr>
                  </a:outerShdw>
                </a:effectLst>
              </a:rPr>
              <a:t>Kể tên địa điểm công cộng trong những tranh trên. </a:t>
            </a:r>
          </a:p>
        </p:txBody>
      </p:sp>
      <p:sp>
        <p:nvSpPr>
          <p:cNvPr id="5" name="Oval Callout 4">
            <a:extLst>
              <a:ext uri="{FF2B5EF4-FFF2-40B4-BE49-F238E27FC236}">
                <a16:creationId xmlns:a16="http://schemas.microsoft.com/office/drawing/2014/main"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ysClr val="windowText" lastClr="000000"/>
                </a:solidFill>
                <a:latin typeface="UTM Cooper Black" panose="02040603050506020204" pitchFamily="18" charset="0"/>
              </a:rPr>
              <a:t>?</a:t>
            </a:r>
          </a:p>
        </p:txBody>
      </p:sp>
      <p:pic>
        <p:nvPicPr>
          <p:cNvPr id="12" name="Picture 11">
            <a:extLst>
              <a:ext uri="{FF2B5EF4-FFF2-40B4-BE49-F238E27FC236}">
                <a16:creationId xmlns:a16="http://schemas.microsoft.com/office/drawing/2014/main"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4" name="Picture 13">
            <a:extLst>
              <a:ext uri="{FF2B5EF4-FFF2-40B4-BE49-F238E27FC236}">
                <a16:creationId xmlns:a16="http://schemas.microsoft.com/office/drawing/2014/main"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9" name="Picture 18">
            <a:extLst>
              <a:ext uri="{FF2B5EF4-FFF2-40B4-BE49-F238E27FC236}">
                <a16:creationId xmlns:a16="http://schemas.microsoft.com/office/drawing/2014/main"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21" name="Picture 20">
            <a:extLst>
              <a:ext uri="{FF2B5EF4-FFF2-40B4-BE49-F238E27FC236}">
                <a16:creationId xmlns:a16="http://schemas.microsoft.com/office/drawing/2014/main"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id="{A93E1050-2536-5748-81D9-5456D4F3B0E0}"/>
              </a:ext>
            </a:extLst>
          </p:cNvPr>
          <p:cNvSpPr/>
          <p:nvPr/>
        </p:nvSpPr>
        <p:spPr>
          <a:xfrm>
            <a:off x="895911" y="5240260"/>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Trường học</a:t>
            </a:r>
          </a:p>
        </p:txBody>
      </p:sp>
      <p:sp>
        <p:nvSpPr>
          <p:cNvPr id="27" name="Rectangle: Rounded Corners 5">
            <a:extLst>
              <a:ext uri="{FF2B5EF4-FFF2-40B4-BE49-F238E27FC236}">
                <a16:creationId xmlns:a16="http://schemas.microsoft.com/office/drawing/2014/main"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Bệnh viện</a:t>
            </a:r>
          </a:p>
        </p:txBody>
      </p:sp>
      <p:sp>
        <p:nvSpPr>
          <p:cNvPr id="28" name="Rectangle: Rounded Corners 5">
            <a:extLst>
              <a:ext uri="{FF2B5EF4-FFF2-40B4-BE49-F238E27FC236}">
                <a16:creationId xmlns:a16="http://schemas.microsoft.com/office/drawing/2014/main" id="{67B89C9D-80EB-0141-B643-F2D9914719C7}"/>
              </a:ext>
            </a:extLst>
          </p:cNvPr>
          <p:cNvSpPr/>
          <p:nvPr/>
        </p:nvSpPr>
        <p:spPr>
          <a:xfrm>
            <a:off x="6670072" y="5243390"/>
            <a:ext cx="1614214"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78609"/>
                </a:solidFill>
                <a:effectLst/>
                <a:uLnTx/>
                <a:uFillTx/>
                <a:latin typeface="Arial" panose="020B0604020202020204" pitchFamily="34" charset="0"/>
                <a:ea typeface="+mn-ea"/>
                <a:cs typeface="+mn-cs"/>
              </a:rPr>
              <a:t>Bệnh viện</a:t>
            </a:r>
          </a:p>
        </p:txBody>
      </p:sp>
      <p:sp>
        <p:nvSpPr>
          <p:cNvPr id="34" name="Rectangle: Rounded Corners 5">
            <a:extLst>
              <a:ext uri="{FF2B5EF4-FFF2-40B4-BE49-F238E27FC236}">
                <a16:creationId xmlns:a16="http://schemas.microsoft.com/office/drawing/2014/main" id="{99311CBD-ECD7-D949-AAA8-A4EE02708095}"/>
              </a:ext>
            </a:extLst>
          </p:cNvPr>
          <p:cNvSpPr/>
          <p:nvPr/>
        </p:nvSpPr>
        <p:spPr>
          <a:xfrm>
            <a:off x="9597911" y="4645414"/>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Công viên</a:t>
            </a:r>
          </a:p>
        </p:txBody>
      </p:sp>
      <p:sp>
        <p:nvSpPr>
          <p:cNvPr id="36" name="TextBox 35">
            <a:extLst>
              <a:ext uri="{FF2B5EF4-FFF2-40B4-BE49-F238E27FC236}">
                <a16:creationId xmlns:a16="http://schemas.microsoft.com/office/drawing/2014/main" id="{C3D9E652-A6D5-DC49-9F67-6D6B0A3B1625}"/>
              </a:ext>
            </a:extLst>
          </p:cNvPr>
          <p:cNvSpPr txBox="1"/>
          <p:nvPr/>
        </p:nvSpPr>
        <p:spPr>
          <a:xfrm flipH="1">
            <a:off x="1138807" y="5737766"/>
            <a:ext cx="9183816" cy="658835"/>
          </a:xfrm>
          <a:prstGeom prst="rect">
            <a:avLst/>
          </a:prstGeom>
          <a:noFill/>
        </p:spPr>
        <p:txBody>
          <a:bodyPr wrap="square" rtlCol="0">
            <a:spAutoFit/>
          </a:bodyPr>
          <a:lstStyle/>
          <a:p>
            <a:pPr algn="just">
              <a:lnSpc>
                <a:spcPct val="150000"/>
              </a:lnSpc>
            </a:pPr>
            <a:r>
              <a:rPr lang="vi-VN" sz="2800" i="1" dirty="0">
                <a:ln w="0">
                  <a:solidFill>
                    <a:srgbClr val="00B050"/>
                  </a:solidFill>
                </a:ln>
                <a:solidFill>
                  <a:schemeClr val="accent1">
                    <a:lumMod val="75000"/>
                  </a:schemeClr>
                </a:solidFill>
              </a:rPr>
              <a:t>Kể tên những địa điểm công cộng khác mà em biết.</a:t>
            </a:r>
          </a:p>
        </p:txBody>
      </p:sp>
    </p:spTree>
    <p:extLst>
      <p:ext uri="{BB962C8B-B14F-4D97-AF65-F5344CB8AC3E}">
        <p14:creationId xmlns:p14="http://schemas.microsoft.com/office/powerpoint/2010/main" val="2502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899157"/>
          </a:xfrm>
          <a:prstGeom prst="rect">
            <a:avLst/>
          </a:prstGeom>
          <a:noFill/>
        </p:spPr>
        <p:txBody>
          <a:bodyPr wrap="square" rtlCol="0">
            <a:spAutoFit/>
          </a:bodyPr>
          <a:lstStyle/>
          <a:p>
            <a:pPr algn="just">
              <a:lnSpc>
                <a:spcPct val="114000"/>
              </a:lnSpc>
            </a:pPr>
            <a:r>
              <a:rPr lang="vi-VN" sz="2400" b="1" dirty="0">
                <a:solidFill>
                  <a:srgbClr val="00B050"/>
                </a:solidFill>
              </a:rPr>
              <a:t>Một số quy định nơi công cộng:</a:t>
            </a:r>
          </a:p>
          <a:p>
            <a:pPr algn="just">
              <a:lnSpc>
                <a:spcPct val="114000"/>
              </a:lnSpc>
            </a:pPr>
            <a:r>
              <a:rPr lang="vi-VN" sz="2400" dirty="0">
                <a:solidFill>
                  <a:srgbClr val="002060"/>
                </a:solidFill>
              </a:rPr>
              <a:t>Em hãy nêu một số quy định nơi công cộng theo các hình sau:</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pic>
        <p:nvPicPr>
          <p:cNvPr id="31" name="Picture 30">
            <a:extLst>
              <a:ext uri="{FF2B5EF4-FFF2-40B4-BE49-F238E27FC236}">
                <a16:creationId xmlns:a16="http://schemas.microsoft.com/office/drawing/2014/main" id="{DAD9F521-9132-6F44-9A2B-16B5BD402D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34" name="Picture 33">
            <a:extLst>
              <a:ext uri="{FF2B5EF4-FFF2-40B4-BE49-F238E27FC236}">
                <a16:creationId xmlns:a16="http://schemas.microsoft.com/office/drawing/2014/main" id="{B5ECC537-70F4-C14E-A6EA-C59B8A93E9A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35" name="Picture 34">
            <a:extLst>
              <a:ext uri="{FF2B5EF4-FFF2-40B4-BE49-F238E27FC236}">
                <a16:creationId xmlns:a16="http://schemas.microsoft.com/office/drawing/2014/main" id="{269E9AFD-3240-434C-8BD1-BC29589E96E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36" name="Picture 35">
            <a:extLst>
              <a:ext uri="{FF2B5EF4-FFF2-40B4-BE49-F238E27FC236}">
                <a16:creationId xmlns:a16="http://schemas.microsoft.com/office/drawing/2014/main" id="{536C020D-142B-434E-90DF-1B43FC770B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37" name="Picture 36">
            <a:extLst>
              <a:ext uri="{FF2B5EF4-FFF2-40B4-BE49-F238E27FC236}">
                <a16:creationId xmlns:a16="http://schemas.microsoft.com/office/drawing/2014/main" id="{491ABF3F-A414-F44F-BF27-EA0C6FF3B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38" name="Rectangle: Rounded Corners 5">
            <a:extLst>
              <a:ext uri="{FF2B5EF4-FFF2-40B4-BE49-F238E27FC236}">
                <a16:creationId xmlns:a16="http://schemas.microsoft.com/office/drawing/2014/main" id="{B61504D2-3883-D145-8AEE-6B0ECA95ABA9}"/>
              </a:ext>
            </a:extLst>
          </p:cNvPr>
          <p:cNvSpPr/>
          <p:nvPr/>
        </p:nvSpPr>
        <p:spPr>
          <a:xfrm>
            <a:off x="1049355" y="3555294"/>
            <a:ext cx="2148519"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xả rác</a:t>
            </a:r>
          </a:p>
        </p:txBody>
      </p:sp>
      <p:sp>
        <p:nvSpPr>
          <p:cNvPr id="39" name="Rectangle: Rounded Corners 5">
            <a:extLst>
              <a:ext uri="{FF2B5EF4-FFF2-40B4-BE49-F238E27FC236}">
                <a16:creationId xmlns:a16="http://schemas.microsoft.com/office/drawing/2014/main" id="{363FCF10-851D-164E-999E-3644659236A4}"/>
              </a:ext>
            </a:extLst>
          </p:cNvPr>
          <p:cNvSpPr/>
          <p:nvPr/>
        </p:nvSpPr>
        <p:spPr>
          <a:xfrm>
            <a:off x="5021740" y="3515777"/>
            <a:ext cx="2148519" cy="729405"/>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giẫm chân lên cỏ</a:t>
            </a:r>
          </a:p>
        </p:txBody>
      </p:sp>
      <p:sp>
        <p:nvSpPr>
          <p:cNvPr id="41" name="Rectangle: Rounded Corners 5">
            <a:extLst>
              <a:ext uri="{FF2B5EF4-FFF2-40B4-BE49-F238E27FC236}">
                <a16:creationId xmlns:a16="http://schemas.microsoft.com/office/drawing/2014/main" id="{4AD8667A-3BFC-5C4E-AD4C-6D05DA6A7765}"/>
              </a:ext>
            </a:extLst>
          </p:cNvPr>
          <p:cNvSpPr/>
          <p:nvPr/>
        </p:nvSpPr>
        <p:spPr>
          <a:xfrm>
            <a:off x="8886700" y="3555294"/>
            <a:ext cx="2363371"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ngắt hoa</a:t>
            </a:r>
          </a:p>
        </p:txBody>
      </p:sp>
      <p:sp>
        <p:nvSpPr>
          <p:cNvPr id="42" name="Rectangle: Rounded Corners 5">
            <a:extLst>
              <a:ext uri="{FF2B5EF4-FFF2-40B4-BE49-F238E27FC236}">
                <a16:creationId xmlns:a16="http://schemas.microsoft.com/office/drawing/2014/main" id="{33D21DC5-F31F-3E4E-915C-F25EE5A1018D}"/>
              </a:ext>
            </a:extLst>
          </p:cNvPr>
          <p:cNvSpPr/>
          <p:nvPr/>
        </p:nvSpPr>
        <p:spPr>
          <a:xfrm>
            <a:off x="2506924" y="6108477"/>
            <a:ext cx="259970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gây ồn ào</a:t>
            </a:r>
          </a:p>
        </p:txBody>
      </p:sp>
      <p:sp>
        <p:nvSpPr>
          <p:cNvPr id="43" name="Rectangle: Rounded Corners 5">
            <a:extLst>
              <a:ext uri="{FF2B5EF4-FFF2-40B4-BE49-F238E27FC236}">
                <a16:creationId xmlns:a16="http://schemas.microsoft.com/office/drawing/2014/main" id="{ABEF2CBF-8B7F-4342-8CB0-85DC831D4657}"/>
              </a:ext>
            </a:extLst>
          </p:cNvPr>
          <p:cNvSpPr/>
          <p:nvPr/>
        </p:nvSpPr>
        <p:spPr>
          <a:xfrm>
            <a:off x="6584764" y="6128549"/>
            <a:ext cx="3460212"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chen lấn, xô đẩy</a:t>
            </a:r>
          </a:p>
        </p:txBody>
      </p:sp>
    </p:spTree>
    <p:extLst>
      <p:ext uri="{BB962C8B-B14F-4D97-AF65-F5344CB8AC3E}">
        <p14:creationId xmlns:p14="http://schemas.microsoft.com/office/powerpoint/2010/main" val="4296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47814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Một số quy định nơi công cộng:</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2</a:t>
            </a:r>
          </a:p>
        </p:txBody>
      </p:sp>
      <p:sp>
        <p:nvSpPr>
          <p:cNvPr id="5" name="Rectangle 4">
            <a:extLst>
              <a:ext uri="{FF2B5EF4-FFF2-40B4-BE49-F238E27FC236}">
                <a16:creationId xmlns:a16="http://schemas.microsoft.com/office/drawing/2014/main" id="{0C5458FD-6E88-FE4E-8BC1-3669CA8DB744}"/>
              </a:ext>
            </a:extLst>
          </p:cNvPr>
          <p:cNvSpPr/>
          <p:nvPr/>
        </p:nvSpPr>
        <p:spPr>
          <a:xfrm>
            <a:off x="2755571" y="977907"/>
            <a:ext cx="8998857" cy="478144"/>
          </a:xfrm>
          <a:prstGeom prst="rect">
            <a:avLst/>
          </a:prstGeom>
        </p:spPr>
        <p:txBody>
          <a:bodyPr wrap="square">
            <a:spAutoFit/>
          </a:bodyPr>
          <a:lstStyle/>
          <a:p>
            <a:pPr lvl="0" algn="just">
              <a:lnSpc>
                <a:spcPct val="114000"/>
              </a:lnSpc>
              <a:defRPr/>
            </a:pPr>
            <a:r>
              <a:rPr lang="vi-VN" sz="2400" dirty="0">
                <a:solidFill>
                  <a:srgbClr val="002060"/>
                </a:solidFill>
              </a:rPr>
              <a:t>Kể thêm một số quy định nơi công cộng khác mà em biết.</a:t>
            </a:r>
          </a:p>
        </p:txBody>
      </p:sp>
      <p:grpSp>
        <p:nvGrpSpPr>
          <p:cNvPr id="17" name="Group 16">
            <a:extLst>
              <a:ext uri="{FF2B5EF4-FFF2-40B4-BE49-F238E27FC236}">
                <a16:creationId xmlns:a16="http://schemas.microsoft.com/office/drawing/2014/main" id="{4CC15C37-271A-654C-A309-6E8CC02A5397}"/>
              </a:ext>
            </a:extLst>
          </p:cNvPr>
          <p:cNvGrpSpPr/>
          <p:nvPr/>
        </p:nvGrpSpPr>
        <p:grpSpPr>
          <a:xfrm>
            <a:off x="445312" y="2076307"/>
            <a:ext cx="5939732" cy="3847614"/>
            <a:chOff x="445312" y="2076307"/>
            <a:chExt cx="5939732" cy="3847614"/>
          </a:xfrm>
        </p:grpSpPr>
        <p:grpSp>
          <p:nvGrpSpPr>
            <p:cNvPr id="12" name="Group 11">
              <a:extLst>
                <a:ext uri="{FF2B5EF4-FFF2-40B4-BE49-F238E27FC236}">
                  <a16:creationId xmlns:a16="http://schemas.microsoft.com/office/drawing/2014/main" id="{18BAEDEF-1D2E-154B-83F5-F146C60777FC}"/>
                </a:ext>
              </a:extLst>
            </p:cNvPr>
            <p:cNvGrpSpPr/>
            <p:nvPr/>
          </p:nvGrpSpPr>
          <p:grpSpPr>
            <a:xfrm>
              <a:off x="445312" y="2076307"/>
              <a:ext cx="5309591" cy="3632564"/>
              <a:chOff x="667657" y="2247529"/>
              <a:chExt cx="4572627" cy="3128369"/>
            </a:xfrm>
          </p:grpSpPr>
          <p:grpSp>
            <p:nvGrpSpPr>
              <p:cNvPr id="10" name="Group 9">
                <a:extLst>
                  <a:ext uri="{FF2B5EF4-FFF2-40B4-BE49-F238E27FC236}">
                    <a16:creationId xmlns:a16="http://schemas.microsoft.com/office/drawing/2014/main" id="{58F15182-0B05-684F-8921-79FB4015F690}"/>
                  </a:ext>
                </a:extLst>
              </p:cNvPr>
              <p:cNvGrpSpPr/>
              <p:nvPr/>
            </p:nvGrpSpPr>
            <p:grpSpPr>
              <a:xfrm>
                <a:off x="667657" y="2247529"/>
                <a:ext cx="4572627" cy="3128369"/>
                <a:chOff x="667657" y="2247529"/>
                <a:chExt cx="4572627" cy="3128369"/>
              </a:xfrm>
            </p:grpSpPr>
            <p:sp>
              <p:nvSpPr>
                <p:cNvPr id="7" name="Rounded Rectangle 6">
                  <a:extLst>
                    <a:ext uri="{FF2B5EF4-FFF2-40B4-BE49-F238E27FC236}">
                      <a16:creationId xmlns:a16="http://schemas.microsoft.com/office/drawing/2014/main" id="{87EC7A53-7322-8945-B211-963CCD53F014}"/>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Rounded Rectangle 18">
                  <a:extLst>
                    <a:ext uri="{FF2B5EF4-FFF2-40B4-BE49-F238E27FC236}">
                      <a16:creationId xmlns:a16="http://schemas.microsoft.com/office/drawing/2014/main" id="{E8C41EEB-3B05-904C-9538-2403218639C7}"/>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L-Shape 7">
                  <a:extLst>
                    <a:ext uri="{FF2B5EF4-FFF2-40B4-BE49-F238E27FC236}">
                      <a16:creationId xmlns:a16="http://schemas.microsoft.com/office/drawing/2014/main" id="{E5315756-99CD-1C4C-B540-E7306F74FDD3}"/>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L-Shape 21">
                  <a:extLst>
                    <a:ext uri="{FF2B5EF4-FFF2-40B4-BE49-F238E27FC236}">
                      <a16:creationId xmlns:a16="http://schemas.microsoft.com/office/drawing/2014/main" id="{929853DF-ED21-4048-BEA7-D7B8E1BC6FAB}"/>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L-Shape 22">
                  <a:extLst>
                    <a:ext uri="{FF2B5EF4-FFF2-40B4-BE49-F238E27FC236}">
                      <a16:creationId xmlns:a16="http://schemas.microsoft.com/office/drawing/2014/main" id="{E9B16BCE-165A-384F-987F-3051CBB44328}"/>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L-Shape 23">
                  <a:extLst>
                    <a:ext uri="{FF2B5EF4-FFF2-40B4-BE49-F238E27FC236}">
                      <a16:creationId xmlns:a16="http://schemas.microsoft.com/office/drawing/2014/main" id="{4BAE72AC-6F61-844C-A076-CF514AE705B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ight Triangle 8">
                  <a:extLst>
                    <a:ext uri="{FF2B5EF4-FFF2-40B4-BE49-F238E27FC236}">
                      <a16:creationId xmlns:a16="http://schemas.microsoft.com/office/drawing/2014/main" id="{F3390223-8BFE-8D4F-A40A-3714AC9A9535}"/>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Right Triangle 25">
                  <a:extLst>
                    <a:ext uri="{FF2B5EF4-FFF2-40B4-BE49-F238E27FC236}">
                      <a16:creationId xmlns:a16="http://schemas.microsoft.com/office/drawing/2014/main" id="{DFC236A9-DE0E-0743-8E29-1E27083247D4}"/>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7" name="Right Triangle 26">
                  <a:extLst>
                    <a:ext uri="{FF2B5EF4-FFF2-40B4-BE49-F238E27FC236}">
                      <a16:creationId xmlns:a16="http://schemas.microsoft.com/office/drawing/2014/main" id="{728AEDFF-4CDB-AD4B-B450-4B77554C49F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Right Triangle 27">
                  <a:extLst>
                    <a:ext uri="{FF2B5EF4-FFF2-40B4-BE49-F238E27FC236}">
                      <a16:creationId xmlns:a16="http://schemas.microsoft.com/office/drawing/2014/main" id="{DFF04763-5629-8E48-B714-49CC3E2EED6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11" name="TextBox 10">
                <a:extLst>
                  <a:ext uri="{FF2B5EF4-FFF2-40B4-BE49-F238E27FC236}">
                    <a16:creationId xmlns:a16="http://schemas.microsoft.com/office/drawing/2014/main" id="{23D524BC-EF98-1743-8FFB-ED396B68B2C2}"/>
                  </a:ext>
                </a:extLst>
              </p:cNvPr>
              <p:cNvSpPr txBox="1"/>
              <p:nvPr/>
            </p:nvSpPr>
            <p:spPr>
              <a:xfrm>
                <a:off x="1116128" y="2475519"/>
                <a:ext cx="3697222" cy="450598"/>
              </a:xfrm>
              <a:prstGeom prst="rect">
                <a:avLst/>
              </a:prstGeom>
              <a:noFill/>
            </p:spPr>
            <p:txBody>
              <a:bodyPr wrap="none" rtlCol="0">
                <a:spAutoFit/>
              </a:bodyPr>
              <a:lstStyle/>
              <a:p>
                <a:pPr algn="ctr"/>
                <a:r>
                  <a:rPr lang="en-VN" sz="2800" b="1" dirty="0"/>
                  <a:t>NỘI QUY NHÀ TRƯỜNG</a:t>
                </a:r>
              </a:p>
            </p:txBody>
          </p:sp>
        </p:grpSp>
        <p:pic>
          <p:nvPicPr>
            <p:cNvPr id="7170" name="Picture 2" descr="School Classroom Advertising Background, Advertising Background, Simple,  Blackboard Background Image for Free Download">
              <a:extLst>
                <a:ext uri="{FF2B5EF4-FFF2-40B4-BE49-F238E27FC236}">
                  <a16:creationId xmlns:a16="http://schemas.microsoft.com/office/drawing/2014/main" id="{2BB226BF-D12F-CE49-994B-2828ED927FA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A9F6D70-CE92-0F4D-9AC8-C304F74498D2}"/>
                </a:ext>
              </a:extLst>
            </p:cNvPr>
            <p:cNvSpPr txBox="1"/>
            <p:nvPr/>
          </p:nvSpPr>
          <p:spPr>
            <a:xfrm>
              <a:off x="720396" y="2729049"/>
              <a:ext cx="4841310" cy="2793842"/>
            </a:xfrm>
            <a:prstGeom prst="rect">
              <a:avLst/>
            </a:prstGeom>
            <a:noFill/>
          </p:spPr>
          <p:txBody>
            <a:bodyPr wrap="square" rtlCol="0">
              <a:spAutoFit/>
            </a:bodyPr>
            <a:lstStyle/>
            <a:p>
              <a:pPr marL="342900" indent="-342900">
                <a:lnSpc>
                  <a:spcPct val="150000"/>
                </a:lnSpc>
                <a:buAutoNum type="arabicPeriod"/>
              </a:pPr>
              <a:r>
                <a:rPr lang="en-VN" sz="2400" dirty="0">
                  <a:solidFill>
                    <a:srgbClr val="002060"/>
                  </a:solidFill>
                </a:rPr>
                <a:t>Đi học đều, đúng giờ.</a:t>
              </a:r>
            </a:p>
            <a:p>
              <a:pPr marL="342900" indent="-342900">
                <a:lnSpc>
                  <a:spcPct val="150000"/>
                </a:lnSpc>
                <a:buAutoNum type="arabicPeriod"/>
              </a:pPr>
              <a:r>
                <a:rPr lang="en-VN" sz="2400" dirty="0">
                  <a:solidFill>
                    <a:srgbClr val="002060"/>
                  </a:solidFill>
                </a:rPr>
                <a:t>Trang phục gọn gàng, phù hợp.</a:t>
              </a:r>
            </a:p>
            <a:p>
              <a:pPr marL="342900" indent="-342900">
                <a:lnSpc>
                  <a:spcPct val="150000"/>
                </a:lnSpc>
                <a:buAutoNum type="arabicPeriod"/>
              </a:pPr>
              <a:r>
                <a:rPr lang="en-VN" sz="2400" dirty="0">
                  <a:solidFill>
                    <a:srgbClr val="002060"/>
                  </a:solidFill>
                </a:rPr>
                <a:t>Họp tập chăm chỉ.</a:t>
              </a:r>
            </a:p>
            <a:p>
              <a:pPr marL="342900" indent="-342900">
                <a:lnSpc>
                  <a:spcPct val="150000"/>
                </a:lnSpc>
                <a:buAutoNum type="arabicPeriod"/>
              </a:pPr>
              <a:r>
                <a:rPr lang="en-VN" sz="2400" dirty="0">
                  <a:solidFill>
                    <a:srgbClr val="002060"/>
                  </a:solidFill>
                </a:rPr>
                <a:t>Có ý thức giữ gìn và bảo vệ </a:t>
              </a:r>
            </a:p>
            <a:p>
              <a:pPr>
                <a:lnSpc>
                  <a:spcPct val="150000"/>
                </a:lnSpc>
              </a:pPr>
              <a:r>
                <a:rPr lang="en-VN" sz="2400" dirty="0">
                  <a:solidFill>
                    <a:srgbClr val="002060"/>
                  </a:solidFill>
                </a:rPr>
                <a:t>tài sản của trường, lớp.</a:t>
              </a:r>
            </a:p>
          </p:txBody>
        </p:sp>
      </p:grpSp>
      <p:grpSp>
        <p:nvGrpSpPr>
          <p:cNvPr id="16" name="Group 15">
            <a:extLst>
              <a:ext uri="{FF2B5EF4-FFF2-40B4-BE49-F238E27FC236}">
                <a16:creationId xmlns:a16="http://schemas.microsoft.com/office/drawing/2014/main" id="{EF81F2A4-70F4-7B4E-AD56-65AAA55EC567}"/>
              </a:ext>
            </a:extLst>
          </p:cNvPr>
          <p:cNvGrpSpPr/>
          <p:nvPr/>
        </p:nvGrpSpPr>
        <p:grpSpPr>
          <a:xfrm>
            <a:off x="6436415" y="2069790"/>
            <a:ext cx="5396208" cy="3947682"/>
            <a:chOff x="6436415" y="2069790"/>
            <a:chExt cx="5396208" cy="3947682"/>
          </a:xfrm>
        </p:grpSpPr>
        <p:grpSp>
          <p:nvGrpSpPr>
            <p:cNvPr id="40" name="Group 39">
              <a:extLst>
                <a:ext uri="{FF2B5EF4-FFF2-40B4-BE49-F238E27FC236}">
                  <a16:creationId xmlns:a16="http://schemas.microsoft.com/office/drawing/2014/main" id="{E138C886-F59D-1B43-91B6-433CF0070A64}"/>
                </a:ext>
              </a:extLst>
            </p:cNvPr>
            <p:cNvGrpSpPr/>
            <p:nvPr/>
          </p:nvGrpSpPr>
          <p:grpSpPr>
            <a:xfrm>
              <a:off x="6436415" y="2069790"/>
              <a:ext cx="5309591" cy="3632564"/>
              <a:chOff x="667657" y="2247529"/>
              <a:chExt cx="4572627" cy="3128369"/>
            </a:xfrm>
          </p:grpSpPr>
          <p:grpSp>
            <p:nvGrpSpPr>
              <p:cNvPr id="44" name="Group 43">
                <a:extLst>
                  <a:ext uri="{FF2B5EF4-FFF2-40B4-BE49-F238E27FC236}">
                    <a16:creationId xmlns:a16="http://schemas.microsoft.com/office/drawing/2014/main" id="{786A7B08-95D3-B948-8BE6-1AD681CBF2B5}"/>
                  </a:ext>
                </a:extLst>
              </p:cNvPr>
              <p:cNvGrpSpPr/>
              <p:nvPr/>
            </p:nvGrpSpPr>
            <p:grpSpPr>
              <a:xfrm>
                <a:off x="667657" y="2247529"/>
                <a:ext cx="4572627" cy="3128369"/>
                <a:chOff x="667657" y="2247529"/>
                <a:chExt cx="4572627" cy="3128369"/>
              </a:xfrm>
            </p:grpSpPr>
            <p:sp>
              <p:nvSpPr>
                <p:cNvPr id="46" name="Rounded Rectangle 45">
                  <a:extLst>
                    <a:ext uri="{FF2B5EF4-FFF2-40B4-BE49-F238E27FC236}">
                      <a16:creationId xmlns:a16="http://schemas.microsoft.com/office/drawing/2014/main" id="{E745B8D1-423E-1A4B-83AF-FE0C480E69B7}"/>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7" name="Rounded Rectangle 46">
                  <a:extLst>
                    <a:ext uri="{FF2B5EF4-FFF2-40B4-BE49-F238E27FC236}">
                      <a16:creationId xmlns:a16="http://schemas.microsoft.com/office/drawing/2014/main" id="{AA0A36D5-4B19-1C4F-886C-1FC954638EA3}"/>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8" name="L-Shape 47">
                  <a:extLst>
                    <a:ext uri="{FF2B5EF4-FFF2-40B4-BE49-F238E27FC236}">
                      <a16:creationId xmlns:a16="http://schemas.microsoft.com/office/drawing/2014/main" id="{E8325CCC-EE02-3D4A-AEB6-CE43241ACE3B}"/>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9" name="L-Shape 48">
                  <a:extLst>
                    <a:ext uri="{FF2B5EF4-FFF2-40B4-BE49-F238E27FC236}">
                      <a16:creationId xmlns:a16="http://schemas.microsoft.com/office/drawing/2014/main" id="{78BBE38D-AA95-7940-BE85-A9DEE7BFE4AD}"/>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0" name="L-Shape 49">
                  <a:extLst>
                    <a:ext uri="{FF2B5EF4-FFF2-40B4-BE49-F238E27FC236}">
                      <a16:creationId xmlns:a16="http://schemas.microsoft.com/office/drawing/2014/main" id="{AF81542C-9EA7-FC44-B5B0-A1C949A8C8E0}"/>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1" name="L-Shape 50">
                  <a:extLst>
                    <a:ext uri="{FF2B5EF4-FFF2-40B4-BE49-F238E27FC236}">
                      <a16:creationId xmlns:a16="http://schemas.microsoft.com/office/drawing/2014/main" id="{324FC38A-F666-C34E-8EE1-53313F4C98E7}"/>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2" name="Right Triangle 51">
                  <a:extLst>
                    <a:ext uri="{FF2B5EF4-FFF2-40B4-BE49-F238E27FC236}">
                      <a16:creationId xmlns:a16="http://schemas.microsoft.com/office/drawing/2014/main" id="{AF8D3C37-964D-8D42-9C44-7A7BE28483C7}"/>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ight Triangle 52">
                  <a:extLst>
                    <a:ext uri="{FF2B5EF4-FFF2-40B4-BE49-F238E27FC236}">
                      <a16:creationId xmlns:a16="http://schemas.microsoft.com/office/drawing/2014/main" id="{89A4BA34-42A9-7343-80EE-EF264EBAEF37}"/>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4" name="Right Triangle 53">
                  <a:extLst>
                    <a:ext uri="{FF2B5EF4-FFF2-40B4-BE49-F238E27FC236}">
                      <a16:creationId xmlns:a16="http://schemas.microsoft.com/office/drawing/2014/main" id="{692F680A-2697-4D44-A642-8F65DD512602}"/>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5" name="Right Triangle 54">
                  <a:extLst>
                    <a:ext uri="{FF2B5EF4-FFF2-40B4-BE49-F238E27FC236}">
                      <a16:creationId xmlns:a16="http://schemas.microsoft.com/office/drawing/2014/main" id="{E877110A-7065-D748-942F-053A6C870E3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45" name="TextBox 44">
                <a:extLst>
                  <a:ext uri="{FF2B5EF4-FFF2-40B4-BE49-F238E27FC236}">
                    <a16:creationId xmlns:a16="http://schemas.microsoft.com/office/drawing/2014/main" id="{3F065C5E-B7B9-DF4D-BD3F-BEDBA1D51163}"/>
                  </a:ext>
                </a:extLst>
              </p:cNvPr>
              <p:cNvSpPr txBox="1"/>
              <p:nvPr/>
            </p:nvSpPr>
            <p:spPr>
              <a:xfrm>
                <a:off x="1554936" y="2475519"/>
                <a:ext cx="2819606" cy="424093"/>
              </a:xfrm>
              <a:prstGeom prst="rect">
                <a:avLst/>
              </a:prstGeom>
              <a:noFill/>
            </p:spPr>
            <p:txBody>
              <a:bodyPr wrap="none" rtlCol="0">
                <a:spAutoFit/>
              </a:bodyPr>
              <a:lstStyle/>
              <a:p>
                <a:pPr algn="ctr"/>
                <a:r>
                  <a:rPr lang="en-VN" sz="2600" b="1" dirty="0"/>
                  <a:t>NỘI QUY THƯ VIỆN</a:t>
                </a:r>
              </a:p>
            </p:txBody>
          </p:sp>
        </p:grpSp>
        <p:sp>
          <p:nvSpPr>
            <p:cNvPr id="56" name="TextBox 55">
              <a:extLst>
                <a:ext uri="{FF2B5EF4-FFF2-40B4-BE49-F238E27FC236}">
                  <a16:creationId xmlns:a16="http://schemas.microsoft.com/office/drawing/2014/main" id="{2EA312CF-A857-EA42-8222-FF287E7B768C}"/>
                </a:ext>
              </a:extLst>
            </p:cNvPr>
            <p:cNvSpPr txBox="1"/>
            <p:nvPr/>
          </p:nvSpPr>
          <p:spPr>
            <a:xfrm>
              <a:off x="6837345" y="2820864"/>
              <a:ext cx="4841310" cy="1685846"/>
            </a:xfrm>
            <a:prstGeom prst="rect">
              <a:avLst/>
            </a:prstGeom>
            <a:noFill/>
          </p:spPr>
          <p:txBody>
            <a:bodyPr wrap="square" rtlCol="0">
              <a:spAutoFit/>
            </a:bodyPr>
            <a:lstStyle/>
            <a:p>
              <a:pPr marL="342900" indent="-342900">
                <a:lnSpc>
                  <a:spcPct val="150000"/>
                </a:lnSpc>
                <a:buAutoNum type="arabicPeriod"/>
              </a:pPr>
              <a:r>
                <a:rPr lang="en-VN" sz="2400" dirty="0">
                  <a:solidFill>
                    <a:srgbClr val="002060"/>
                  </a:solidFill>
                </a:rPr>
                <a:t>Giữ trật tự.</a:t>
              </a:r>
            </a:p>
            <a:p>
              <a:pPr marL="342900" indent="-342900">
                <a:lnSpc>
                  <a:spcPct val="150000"/>
                </a:lnSpc>
                <a:buAutoNum type="arabicPeriod"/>
              </a:pPr>
              <a:r>
                <a:rPr lang="en-VN" sz="2400" dirty="0">
                  <a:solidFill>
                    <a:srgbClr val="002060"/>
                  </a:solidFill>
                </a:rPr>
                <a:t>Giữ vệ sinh.</a:t>
              </a:r>
            </a:p>
            <a:p>
              <a:pPr marL="342900" indent="-342900">
                <a:lnSpc>
                  <a:spcPct val="150000"/>
                </a:lnSpc>
                <a:buAutoNum type="arabicPeriod"/>
              </a:pPr>
              <a:r>
                <a:rPr lang="en-VN" sz="2400" dirty="0">
                  <a:solidFill>
                    <a:srgbClr val="002060"/>
                  </a:solidFill>
                </a:rPr>
                <a:t>Sắp xếp đúng nơi quy định.</a:t>
              </a:r>
            </a:p>
          </p:txBody>
        </p:sp>
        <p:pic>
          <p:nvPicPr>
            <p:cNvPr id="7172" name="Picture 4" descr="Book Cartoon clipart - Book, Product, Line, transparent clip art">
              <a:extLst>
                <a:ext uri="{FF2B5EF4-FFF2-40B4-BE49-F238E27FC236}">
                  <a16:creationId xmlns:a16="http://schemas.microsoft.com/office/drawing/2014/main" id="{C2D7BD20-A28A-AD45-B79A-BA26033BB26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67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E6472D-54EF-4287-864C-0208D6E93C5C}"/>
              </a:ext>
            </a:extLst>
          </p:cNvPr>
          <p:cNvGrpSpPr/>
          <p:nvPr/>
        </p:nvGrpSpPr>
        <p:grpSpPr>
          <a:xfrm>
            <a:off x="408773" y="228796"/>
            <a:ext cx="2553937" cy="1168400"/>
            <a:chOff x="500062" y="2851475"/>
            <a:chExt cx="2816950" cy="1288726"/>
          </a:xfrm>
        </p:grpSpPr>
        <p:pic>
          <p:nvPicPr>
            <p:cNvPr id="3" name="Picture 2">
              <a:extLst>
                <a:ext uri="{FF2B5EF4-FFF2-40B4-BE49-F238E27FC236}">
                  <a16:creationId xmlns:a16="http://schemas.microsoft.com/office/drawing/2014/main"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400" b="1" dirty="0">
                  <a:solidFill>
                    <a:srgbClr val="7030A0"/>
                  </a:solidFill>
                  <a:latin typeface="+mj-lt"/>
                </a:rPr>
                <a:t>LUYỆN TẬP</a:t>
              </a:r>
            </a:p>
          </p:txBody>
        </p:sp>
      </p:grpSp>
      <p:sp>
        <p:nvSpPr>
          <p:cNvPr id="5" name="Oval 4">
            <a:extLst>
              <a:ext uri="{FF2B5EF4-FFF2-40B4-BE49-F238E27FC236}">
                <a16:creationId xmlns:a16="http://schemas.microsoft.com/office/drawing/2014/main" id="{53A72DDB-6D01-4579-976F-4F5FCC7108C8}"/>
              </a:ext>
            </a:extLst>
          </p:cNvPr>
          <p:cNvSpPr/>
          <p:nvPr/>
        </p:nvSpPr>
        <p:spPr>
          <a:xfrm>
            <a:off x="3265008" y="443089"/>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p>
        </p:txBody>
      </p:sp>
      <p:sp>
        <p:nvSpPr>
          <p:cNvPr id="6" name="TextBox 5">
            <a:extLst>
              <a:ext uri="{FF2B5EF4-FFF2-40B4-BE49-F238E27FC236}">
                <a16:creationId xmlns:a16="http://schemas.microsoft.com/office/drawing/2014/main" id="{3DA279CA-ED36-47E4-8ECF-02E877EFCB85}"/>
              </a:ext>
            </a:extLst>
          </p:cNvPr>
          <p:cNvSpPr txBox="1"/>
          <p:nvPr/>
        </p:nvSpPr>
        <p:spPr>
          <a:xfrm>
            <a:off x="3728833" y="443089"/>
            <a:ext cx="7829401" cy="954107"/>
          </a:xfrm>
          <a:prstGeom prst="rect">
            <a:avLst/>
          </a:prstGeom>
          <a:noFill/>
        </p:spPr>
        <p:txBody>
          <a:bodyPr wrap="square" rtlCol="0">
            <a:spAutoFit/>
          </a:bodyPr>
          <a:lstStyle/>
          <a:p>
            <a:pPr algn="just"/>
            <a:r>
              <a:rPr lang="vi-VN" sz="2800" b="1" dirty="0">
                <a:solidFill>
                  <a:srgbClr val="00B050"/>
                </a:solidFill>
              </a:rPr>
              <a:t>Nêu những quy định cần tuân thủ ở các địa điểm sau:</a:t>
            </a:r>
          </a:p>
        </p:txBody>
      </p:sp>
      <p:pic>
        <p:nvPicPr>
          <p:cNvPr id="29" name="Picture 28">
            <a:extLst>
              <a:ext uri="{FF2B5EF4-FFF2-40B4-BE49-F238E27FC236}">
                <a16:creationId xmlns:a16="http://schemas.microsoft.com/office/drawing/2014/main" id="{5793BE0B-63F0-2A47-8523-12E11BA95D1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2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856962" y="1506602"/>
            <a:ext cx="5907815" cy="3774095"/>
          </a:xfrm>
          <a:prstGeom prst="rect">
            <a:avLst/>
          </a:prstGeom>
        </p:spPr>
      </p:pic>
      <p:sp>
        <p:nvSpPr>
          <p:cNvPr id="30" name="TextBox 29">
            <a:extLst>
              <a:ext uri="{FF2B5EF4-FFF2-40B4-BE49-F238E27FC236}">
                <a16:creationId xmlns:a16="http://schemas.microsoft.com/office/drawing/2014/main" id="{345D49AD-4951-5547-91E9-F69C9519B9DF}"/>
              </a:ext>
            </a:extLst>
          </p:cNvPr>
          <p:cNvSpPr txBox="1"/>
          <p:nvPr/>
        </p:nvSpPr>
        <p:spPr>
          <a:xfrm>
            <a:off x="1500006" y="5394571"/>
            <a:ext cx="8913017" cy="1200329"/>
          </a:xfrm>
          <a:prstGeom prst="rect">
            <a:avLst/>
          </a:prstGeom>
          <a:noFill/>
        </p:spPr>
        <p:txBody>
          <a:bodyPr wrap="none" rtlCol="0">
            <a:spAutoFit/>
          </a:bodyPr>
          <a:lstStyle/>
          <a:p>
            <a:pPr algn="ctr"/>
            <a:r>
              <a:rPr lang="en-VN" sz="2400" dirty="0">
                <a:solidFill>
                  <a:srgbClr val="002060"/>
                </a:solidFill>
              </a:rPr>
              <a:t>Khi đến chùa, khu di tích, … chúng ta cần giữ gìn vệ sinh chung</a:t>
            </a:r>
          </a:p>
          <a:p>
            <a:pPr algn="ctr"/>
            <a:r>
              <a:rPr lang="en-VN" sz="2400" dirty="0">
                <a:solidFill>
                  <a:srgbClr val="002060"/>
                </a:solidFill>
              </a:rPr>
              <a:t>Không gây ồn ào, chen lấn, xô đẩy.</a:t>
            </a:r>
          </a:p>
          <a:p>
            <a:pPr algn="ctr"/>
            <a:r>
              <a:rPr lang="en-VN" sz="2400" dirty="0">
                <a:solidFill>
                  <a:srgbClr val="002060"/>
                </a:solidFill>
              </a:rPr>
              <a:t>T</a:t>
            </a:r>
            <a:r>
              <a:rPr lang="en-US" sz="2400" dirty="0">
                <a:solidFill>
                  <a:srgbClr val="002060"/>
                </a:solidFill>
              </a:rPr>
              <a:t>r</a:t>
            </a:r>
            <a:r>
              <a:rPr lang="en-VN" sz="2400" dirty="0">
                <a:solidFill>
                  <a:srgbClr val="002060"/>
                </a:solidFill>
              </a:rPr>
              <a:t>ang phục nhã nhặn, lịch sự.</a:t>
            </a:r>
          </a:p>
        </p:txBody>
      </p:sp>
    </p:spTree>
    <p:extLst>
      <p:ext uri="{BB962C8B-B14F-4D97-AF65-F5344CB8AC3E}">
        <p14:creationId xmlns:p14="http://schemas.microsoft.com/office/powerpoint/2010/main" val="376566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FD71A28-82D5-744B-B675-C68BD431CF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05162" y="1345528"/>
            <a:ext cx="4806484" cy="3019831"/>
          </a:xfrm>
          <a:prstGeom prst="rect">
            <a:avLst/>
          </a:prstGeom>
        </p:spPr>
      </p:pic>
      <p:sp>
        <p:nvSpPr>
          <p:cNvPr id="28" name="TextBox 27">
            <a:extLst>
              <a:ext uri="{FF2B5EF4-FFF2-40B4-BE49-F238E27FC236}">
                <a16:creationId xmlns:a16="http://schemas.microsoft.com/office/drawing/2014/main" id="{79702922-01A7-7641-A6B0-B3C4F966BFA8}"/>
              </a:ext>
            </a:extLst>
          </p:cNvPr>
          <p:cNvSpPr txBox="1"/>
          <p:nvPr/>
        </p:nvSpPr>
        <p:spPr>
          <a:xfrm>
            <a:off x="1256374" y="4669549"/>
            <a:ext cx="9679252" cy="1685846"/>
          </a:xfrm>
          <a:prstGeom prst="rect">
            <a:avLst/>
          </a:prstGeom>
          <a:noFill/>
        </p:spPr>
        <p:txBody>
          <a:bodyPr wrap="none" rtlCol="0">
            <a:spAutoFit/>
          </a:bodyPr>
          <a:lstStyle/>
          <a:p>
            <a:pPr algn="ctr">
              <a:lnSpc>
                <a:spcPct val="150000"/>
              </a:lnSpc>
            </a:pPr>
            <a:r>
              <a:rPr lang="en-VN" sz="2400" dirty="0">
                <a:solidFill>
                  <a:srgbClr val="002060"/>
                </a:solidFill>
              </a:rPr>
              <a:t>Khi đến </a:t>
            </a:r>
            <a:r>
              <a:rPr lang="vi-VN" sz="2400" dirty="0">
                <a:solidFill>
                  <a:srgbClr val="002060"/>
                </a:solidFill>
              </a:rPr>
              <a:t>siêu thị, khu vui chơi, rạp hát, … cần xếp hàng theo quy định.</a:t>
            </a:r>
          </a:p>
          <a:p>
            <a:pPr algn="ctr">
              <a:lnSpc>
                <a:spcPct val="150000"/>
              </a:lnSpc>
            </a:pPr>
            <a:r>
              <a:rPr lang="vi-VN" sz="2400" dirty="0">
                <a:solidFill>
                  <a:srgbClr val="002060"/>
                </a:solidFill>
              </a:rPr>
              <a:t>Không gây ồn ào, chen lấn, xô đẩy.</a:t>
            </a:r>
          </a:p>
          <a:p>
            <a:pPr algn="ctr">
              <a:lnSpc>
                <a:spcPct val="150000"/>
              </a:lnSpc>
            </a:pPr>
            <a:r>
              <a:rPr lang="vi-VN" sz="2400" dirty="0">
                <a:solidFill>
                  <a:srgbClr val="002060"/>
                </a:solidFill>
              </a:rPr>
              <a:t>Giữ vệ sinh chung.</a:t>
            </a:r>
            <a:endParaRPr lang="en-VN" sz="2400" dirty="0">
              <a:solidFill>
                <a:srgbClr val="002060"/>
              </a:solidFill>
            </a:endParaRPr>
          </a:p>
        </p:txBody>
      </p:sp>
      <p:pic>
        <p:nvPicPr>
          <p:cNvPr id="29" name="Picture 28">
            <a:extLst>
              <a:ext uri="{FF2B5EF4-FFF2-40B4-BE49-F238E27FC236}">
                <a16:creationId xmlns:a16="http://schemas.microsoft.com/office/drawing/2014/main" id="{2299FF3B-287A-E642-8579-F47D23DE0B5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1144" t="6353"/>
          <a:stretch/>
        </p:blipFill>
        <p:spPr>
          <a:xfrm>
            <a:off x="5274664" y="1194603"/>
            <a:ext cx="3111182" cy="3321679"/>
          </a:xfrm>
          <a:prstGeom prst="rect">
            <a:avLst/>
          </a:prstGeom>
        </p:spPr>
      </p:pic>
      <p:pic>
        <p:nvPicPr>
          <p:cNvPr id="30" name="Picture 29">
            <a:extLst>
              <a:ext uri="{FF2B5EF4-FFF2-40B4-BE49-F238E27FC236}">
                <a16:creationId xmlns:a16="http://schemas.microsoft.com/office/drawing/2014/main" id="{BC40735B-6B99-7C4C-9166-84F14ED48EE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001"/>
          <a:stretch/>
        </p:blipFill>
        <p:spPr>
          <a:xfrm>
            <a:off x="8517868" y="1170718"/>
            <a:ext cx="3111182" cy="3345564"/>
          </a:xfrm>
          <a:prstGeom prst="rect">
            <a:avLst/>
          </a:prstGeom>
        </p:spPr>
      </p:pic>
    </p:spTree>
    <p:extLst>
      <p:ext uri="{BB962C8B-B14F-4D97-AF65-F5344CB8AC3E}">
        <p14:creationId xmlns:p14="http://schemas.microsoft.com/office/powerpoint/2010/main" val="22397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F36EA8-04A1-EB4C-8CAD-D005E31696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2288" t="6353" r="48856"/>
          <a:stretch/>
        </p:blipFill>
        <p:spPr>
          <a:xfrm>
            <a:off x="1224366" y="828380"/>
            <a:ext cx="4871634" cy="5201240"/>
          </a:xfrm>
          <a:prstGeom prst="rect">
            <a:avLst/>
          </a:prstGeom>
        </p:spPr>
      </p:pic>
      <p:sp>
        <p:nvSpPr>
          <p:cNvPr id="15" name="TextBox 14">
            <a:extLst>
              <a:ext uri="{FF2B5EF4-FFF2-40B4-BE49-F238E27FC236}">
                <a16:creationId xmlns:a16="http://schemas.microsoft.com/office/drawing/2014/main" id="{3FDD1F78-E1C5-1042-8F64-E26A95D49BE9}"/>
              </a:ext>
            </a:extLst>
          </p:cNvPr>
          <p:cNvSpPr txBox="1"/>
          <p:nvPr/>
        </p:nvSpPr>
        <p:spPr>
          <a:xfrm>
            <a:off x="6638442" y="1587797"/>
            <a:ext cx="4711484" cy="3890424"/>
          </a:xfrm>
          <a:prstGeom prst="rect">
            <a:avLst/>
          </a:prstGeom>
          <a:noFill/>
        </p:spPr>
        <p:txBody>
          <a:bodyPr wrap="square" rtlCol="0">
            <a:spAutoFit/>
          </a:bodyPr>
          <a:lstStyle/>
          <a:p>
            <a:pPr>
              <a:lnSpc>
                <a:spcPct val="150000"/>
              </a:lnSpc>
            </a:pPr>
            <a:r>
              <a:rPr lang="en-VN" sz="2800" dirty="0">
                <a:solidFill>
                  <a:srgbClr val="002060"/>
                </a:solidFill>
              </a:rPr>
              <a:t>Khi </a:t>
            </a:r>
            <a:r>
              <a:rPr lang="vi-VN" sz="2800" dirty="0">
                <a:solidFill>
                  <a:srgbClr val="002060"/>
                </a:solidFill>
              </a:rPr>
              <a:t>đến thư viện: </a:t>
            </a:r>
          </a:p>
          <a:p>
            <a:pPr marL="342900" indent="-342900">
              <a:lnSpc>
                <a:spcPct val="150000"/>
              </a:lnSpc>
              <a:buFontTx/>
              <a:buChar char="-"/>
            </a:pPr>
            <a:r>
              <a:rPr lang="vi-VN" sz="2800" dirty="0">
                <a:solidFill>
                  <a:srgbClr val="002060"/>
                </a:solidFill>
              </a:rPr>
              <a:t>Xếp hàng theo quy định.</a:t>
            </a:r>
          </a:p>
          <a:p>
            <a:pPr marL="342900" indent="-342900">
              <a:lnSpc>
                <a:spcPct val="150000"/>
              </a:lnSpc>
              <a:buFontTx/>
              <a:buChar char="-"/>
            </a:pPr>
            <a:r>
              <a:rPr lang="vi-VN" sz="2800" dirty="0">
                <a:solidFill>
                  <a:srgbClr val="002060"/>
                </a:solidFill>
              </a:rPr>
              <a:t>Giữ trật tự.</a:t>
            </a:r>
          </a:p>
          <a:p>
            <a:pPr marL="342900" indent="-342900">
              <a:lnSpc>
                <a:spcPct val="150000"/>
              </a:lnSpc>
              <a:buFontTx/>
              <a:buChar char="-"/>
            </a:pPr>
            <a:r>
              <a:rPr lang="vi-VN" sz="2800" dirty="0">
                <a:solidFill>
                  <a:srgbClr val="002060"/>
                </a:solidFill>
              </a:rPr>
              <a:t>Sắp xếp sách, tài liệu ngay ngắn, đúng vị trí.</a:t>
            </a:r>
          </a:p>
          <a:p>
            <a:pPr marL="342900" indent="-342900">
              <a:lnSpc>
                <a:spcPct val="150000"/>
              </a:lnSpc>
              <a:buFontTx/>
              <a:buChar char="-"/>
            </a:pPr>
            <a:r>
              <a:rPr lang="vi-VN" sz="2800" dirty="0">
                <a:solidFill>
                  <a:srgbClr val="002060"/>
                </a:solidFill>
              </a:rPr>
              <a:t>Giữ vệ sinh chung.</a:t>
            </a:r>
            <a:endParaRPr lang="en-VN" sz="2800" dirty="0">
              <a:solidFill>
                <a:srgbClr val="002060"/>
              </a:solidFill>
            </a:endParaRPr>
          </a:p>
        </p:txBody>
      </p:sp>
    </p:spTree>
    <p:extLst>
      <p:ext uri="{BB962C8B-B14F-4D97-AF65-F5344CB8AC3E}">
        <p14:creationId xmlns:p14="http://schemas.microsoft.com/office/powerpoint/2010/main" val="20727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1964</TotalTime>
  <Words>413</Words>
  <Application>Microsoft Office PowerPoint</Application>
  <PresentationFormat>Widescreen</PresentationFormat>
  <Paragraphs>62</Paragraphs>
  <Slides>12</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UTM Avo</vt:lpstr>
      <vt:lpstr>UTM Cookies</vt:lpstr>
      <vt:lpstr>UTM Cooper Black</vt:lpstr>
      <vt:lpstr>Cute Sticker by Slidesgo</vt:lpstr>
      <vt:lpstr>1_Cute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Dell</cp:lastModifiedBy>
  <cp:revision>143</cp:revision>
  <dcterms:created xsi:type="dcterms:W3CDTF">2021-06-11T02:39:36Z</dcterms:created>
  <dcterms:modified xsi:type="dcterms:W3CDTF">2025-05-13T07:35:12Z</dcterms:modified>
</cp:coreProperties>
</file>