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5"/>
  </p:notesMasterIdLst>
  <p:sldIdLst>
    <p:sldId id="479" r:id="rId3"/>
    <p:sldId id="515" r:id="rId4"/>
    <p:sldId id="257" r:id="rId5"/>
    <p:sldId id="539" r:id="rId6"/>
    <p:sldId id="352" r:id="rId7"/>
    <p:sldId id="511" r:id="rId8"/>
    <p:sldId id="265" r:id="rId9"/>
    <p:sldId id="514" r:id="rId10"/>
    <p:sldId id="516" r:id="rId11"/>
    <p:sldId id="517" r:id="rId12"/>
    <p:sldId id="537" r:id="rId13"/>
    <p:sldId id="540" r:id="rId14"/>
    <p:sldId id="541" r:id="rId15"/>
    <p:sldId id="544" r:id="rId16"/>
    <p:sldId id="545" r:id="rId17"/>
    <p:sldId id="546" r:id="rId18"/>
    <p:sldId id="547" r:id="rId19"/>
    <p:sldId id="548" r:id="rId20"/>
    <p:sldId id="549" r:id="rId21"/>
    <p:sldId id="542" r:id="rId22"/>
    <p:sldId id="543" r:id="rId23"/>
    <p:sldId id="3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3FEA3-B385-4BC2-A0AB-5624C6C5E455}"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3FE35-4D14-4E16-8DB5-0AC742DBDC0F}" type="slidenum">
              <a:rPr lang="en-US" smtClean="0"/>
              <a:t>‹#›</a:t>
            </a:fld>
            <a:endParaRPr lang="en-US"/>
          </a:p>
        </p:txBody>
      </p:sp>
    </p:spTree>
    <p:extLst>
      <p:ext uri="{BB962C8B-B14F-4D97-AF65-F5344CB8AC3E}">
        <p14:creationId xmlns:p14="http://schemas.microsoft.com/office/powerpoint/2010/main" val="336472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dirty="0"/>
              <a:t>Khi học ở trường, bạn bè là những người rất quan trọng đối với em – học, chơi đều cần bạn. Vì thế, việc giải quyết các vấn đề liên quan đến tình bạn sẽ giúp cho em luôn có cảm xúc tích cực đối với bạn mình, với tập thể lớp của mình.</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210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677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4482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2876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94013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B2FD0C-B6D3-45AF-856F-A405129FD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601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026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550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B2FD0C-B6D3-45AF-856F-A405129FD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338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076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064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610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908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290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CA78CB-E122-4D1E-B876-5D5FF80204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A447D27-D5A9-4172-9C92-F5B3FAF8A3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E84A1CB-3A11-45AA-8C90-2203D1F8E7BA}"/>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CFA7BB8C-BAA7-4908-A871-6BE06E04CFC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96ECB27-03B6-405C-82A8-C3775B036656}"/>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48914628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DEDA16-ACD4-443D-879B-A9F9E6D338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D1B8614-EB3D-413D-8ABF-B32A96FBAC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99629E-28D9-4594-8FFE-E8CD882CCEAF}"/>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BEAF5105-5B27-4FE2-B5F6-E5617C07EAF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21F9262-CDBD-44AF-A51D-F3D07DA23810}"/>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80899003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D477C75-DEA1-487F-B024-C17F14C45A3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CE4021-24E7-4F1E-8094-A76D46210D43}"/>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5B0F85D-B627-40D3-9686-47FB4AC6C19A}"/>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3310ED89-2DEC-4E08-9A0C-02939559D5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2D3B7A0-35CB-4C1D-AB6E-CDEA5A01DA42}"/>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80481811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92435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a:xfrm>
            <a:off x="838200" y="6356350"/>
            <a:ext cx="2743200" cy="365125"/>
          </a:xfrm>
          <a:prstGeom prst="rect">
            <a:avLst/>
          </a:prstGeom>
        </p:spPr>
        <p:txBody>
          <a:bodyPr/>
          <a:lstStyle/>
          <a:p>
            <a:fld id="{496B880E-3BE9-4A10-966A-C1D42C70BCF6}" type="datetimeFigureOut">
              <a:rPr lang="zh-CN" altLang="en-US" smtClean="0"/>
              <a:t>2025/10/23</a:t>
            </a:fld>
            <a:endParaRPr lang="zh-CN" altLang="en-US"/>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a:xfrm>
            <a:off x="8610600" y="6356350"/>
            <a:ext cx="2743200" cy="365125"/>
          </a:xfrm>
          <a:prstGeom prst="rect">
            <a:avLst/>
          </a:prstGeom>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34921198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2025/10/23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31966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2025/10/23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8006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2025/10/23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25958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24306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9CF981-E0EB-4022-9C64-ECCB7707A69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06B5B7C-60C9-4B63-82C2-5C3E50FE6A68}"/>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EC112F-F71E-4229-A317-A002963366BD}"/>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36E7C300-B4D8-4E15-AFDE-00A89236C3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1B4B86A-BFBA-4864-8215-CCC73B6389AA}"/>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0477601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DE9F70-6EF9-4EF4-AC73-A58A6AB8B0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43B9D8E-2DD1-4D4C-916F-02429108EA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3EB3EB4-F9FE-4312-8BE8-6813AEC04D82}"/>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259740CD-E6E9-4839-9BD7-819238DEEA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287BEB5-4A59-41A1-AE12-D3896AD95509}"/>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95854545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04C430-93D6-4885-B17F-51458032553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9C23B1D-7D19-48D3-AE3F-1557828669B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DEB8CB3-61A1-4130-8496-B2D36E13BC35}"/>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43EC49-F41C-4F4F-B618-53C4B0988EA3}"/>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2025/10/23</a:t>
            </a:fld>
            <a:endParaRPr lang="zh-CN" altLang="en-US"/>
          </a:p>
        </p:txBody>
      </p:sp>
      <p:sp>
        <p:nvSpPr>
          <p:cNvPr id="6" name="页脚占位符 5">
            <a:extLst>
              <a:ext uri="{FF2B5EF4-FFF2-40B4-BE49-F238E27FC236}">
                <a16:creationId xmlns:a16="http://schemas.microsoft.com/office/drawing/2014/main" id="{A81160F0-1EB6-43CE-9881-CA8C133CCF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73291198-8F57-4828-898C-AADF3785DA0C}"/>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93824436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4C9C4B-F7B0-411C-B4EA-73A07924426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0B8AE7-09EC-4C64-9089-358B661DDA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5A0BA5-E838-4FA9-BFD5-D0F57CB72F8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57F8E12-DFA4-444F-B837-9AB8587BC6A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E6F9DF0-6BCF-495D-B4E1-7714E6E37B1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9437C74-ACB6-47CD-9E98-9C2B589297C3}"/>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2025/10/23</a:t>
            </a:fld>
            <a:endParaRPr lang="zh-CN" altLang="en-US"/>
          </a:p>
        </p:txBody>
      </p:sp>
      <p:sp>
        <p:nvSpPr>
          <p:cNvPr id="8" name="页脚占位符 7">
            <a:extLst>
              <a:ext uri="{FF2B5EF4-FFF2-40B4-BE49-F238E27FC236}">
                <a16:creationId xmlns:a16="http://schemas.microsoft.com/office/drawing/2014/main" id="{22914722-6C47-4C1B-BB0E-B326F06B7EA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D9B61E16-E64C-4650-9EE3-8A6B662A36A9}"/>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18155410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B9F68B-903E-4D2F-BA12-8B9243FA27F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A8381DD-404C-41D8-A1A4-FC9381814F87}"/>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2025/10/23</a:t>
            </a:fld>
            <a:endParaRPr lang="zh-CN" altLang="en-US"/>
          </a:p>
        </p:txBody>
      </p:sp>
      <p:sp>
        <p:nvSpPr>
          <p:cNvPr id="4" name="页脚占位符 3">
            <a:extLst>
              <a:ext uri="{FF2B5EF4-FFF2-40B4-BE49-F238E27FC236}">
                <a16:creationId xmlns:a16="http://schemas.microsoft.com/office/drawing/2014/main" id="{4A8216B5-4B08-4299-9D24-4EA9811A67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3703182-5FD3-45F7-997D-84B021D4A99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58257903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A7BF478-B6FB-4267-83DE-F4069BA8C3EF}"/>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2025/10/23</a:t>
            </a:fld>
            <a:endParaRPr lang="zh-CN" altLang="en-US"/>
          </a:p>
        </p:txBody>
      </p:sp>
      <p:sp>
        <p:nvSpPr>
          <p:cNvPr id="3" name="页脚占位符 2">
            <a:extLst>
              <a:ext uri="{FF2B5EF4-FFF2-40B4-BE49-F238E27FC236}">
                <a16:creationId xmlns:a16="http://schemas.microsoft.com/office/drawing/2014/main" id="{4E4A9D94-110E-495C-9234-74C544A639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E2D90AA-A76C-49F7-9D52-765A7B549CC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18811153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B8C152-50D3-4472-B6DB-0F20E5E14C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C92E61C-6894-4274-8539-DD802F292DB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5B86838-E6D6-4C99-B08D-C5FF7AA3656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80E5C83-4121-4563-9B3A-59DB3F3A42DD}"/>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2025/10/23</a:t>
            </a:fld>
            <a:endParaRPr lang="zh-CN" altLang="en-US"/>
          </a:p>
        </p:txBody>
      </p:sp>
      <p:sp>
        <p:nvSpPr>
          <p:cNvPr id="6" name="页脚占位符 5">
            <a:extLst>
              <a:ext uri="{FF2B5EF4-FFF2-40B4-BE49-F238E27FC236}">
                <a16:creationId xmlns:a16="http://schemas.microsoft.com/office/drawing/2014/main" id="{A48D18CE-6596-45C7-A5F1-6665E6BFBCE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427E353-76D4-4591-B09C-0D1CD31A54A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92603593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BDF4EC-6658-486A-BD04-75E6502031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9D8D8E9-A797-4E59-820B-342E113E9A1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D2CD28-F4B3-4207-9C0F-489858732F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390A812-4FC0-461C-A1A5-87FF88BF5DDE}"/>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2025/10/23</a:t>
            </a:fld>
            <a:endParaRPr lang="zh-CN" altLang="en-US"/>
          </a:p>
        </p:txBody>
      </p:sp>
      <p:sp>
        <p:nvSpPr>
          <p:cNvPr id="6" name="页脚占位符 5">
            <a:extLst>
              <a:ext uri="{FF2B5EF4-FFF2-40B4-BE49-F238E27FC236}">
                <a16:creationId xmlns:a16="http://schemas.microsoft.com/office/drawing/2014/main" id="{89A60833-0558-484E-8066-3FB97F1154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DA8B28E-A0F6-4782-BDED-E1EDAB25B76D}"/>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381016701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878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1664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1.png"/><Relationship Id="rId5" Type="http://schemas.microsoft.com/office/2007/relationships/hdphoto" Target="../media/hdphoto5.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a:extLst>
              <a:ext uri="{FF2B5EF4-FFF2-40B4-BE49-F238E27FC236}">
                <a16:creationId xmlns:a16="http://schemas.microsoft.com/office/drawing/2014/main" id="{6D6FF214-AC59-04CA-CD16-FF0530AD2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50D8AF-909C-DFDB-8772-E45E032659BC}"/>
              </a:ext>
            </a:extLst>
          </p:cNvPr>
          <p:cNvSpPr txBox="1"/>
          <p:nvPr/>
        </p:nvSpPr>
        <p:spPr>
          <a:xfrm rot="21113889">
            <a:off x="1521933" y="1020903"/>
            <a:ext cx="6478429"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srgbClr val="FF945F">
                    <a:lumMod val="50000"/>
                  </a:srgbClr>
                </a:solidFill>
                <a:effectLst/>
                <a:uLnTx/>
                <a:uFillTx/>
                <a:latin typeface="UTM Cookies" panose="02040603050506020204" pitchFamily="18" charset="0"/>
                <a:ea typeface="+mn-ea"/>
                <a:cs typeface="+mn-cs"/>
              </a:rPr>
              <a:t>KHỞI ĐỘNG</a:t>
            </a:r>
          </a:p>
        </p:txBody>
      </p:sp>
      <p:pic>
        <p:nvPicPr>
          <p:cNvPr id="4104" name="Picture 8" descr="Hình ảnh Nguyên Tố Bằng Tay Hoa Hướng Dương PNG , Clipart Hướng Dương, Vẽ  Tay Phong Cách, Hoa Hướng Dương PNG miễn phí tải tập tin PSDComment và  Vector">
            <a:extLst>
              <a:ext uri="{FF2B5EF4-FFF2-40B4-BE49-F238E27FC236}">
                <a16:creationId xmlns:a16="http://schemas.microsoft.com/office/drawing/2014/main" id="{0581A476-CF79-B7C5-23BE-FC1FB2D13A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4262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B4B16978-A39A-54C5-C065-3A88F7654453}"/>
              </a:ext>
            </a:extLst>
          </p:cNvPr>
          <p:cNvSpPr txBox="1"/>
          <p:nvPr/>
        </p:nvSpPr>
        <p:spPr>
          <a:xfrm>
            <a:off x="1100103" y="514656"/>
            <a:ext cx="1017749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Thảo</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luận</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để</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đưa</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nguyên</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tắc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tác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hiệu</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quả</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9299793-1BB0-16ED-306F-B2A810D18949}"/>
              </a:ext>
            </a:extLst>
          </p:cNvPr>
          <p:cNvPicPr>
            <a:picLocks noChangeAspect="1"/>
          </p:cNvPicPr>
          <p:nvPr/>
        </p:nvPicPr>
        <p:blipFill>
          <a:blip r:embed="rId4"/>
          <a:stretch>
            <a:fillRect/>
          </a:stretch>
        </p:blipFill>
        <p:spPr>
          <a:xfrm>
            <a:off x="801370" y="1861184"/>
            <a:ext cx="10140950" cy="1014095"/>
          </a:xfrm>
          <a:prstGeom prst="rect">
            <a:avLst/>
          </a:prstGeom>
        </p:spPr>
      </p:pic>
    </p:spTree>
    <p:extLst>
      <p:ext uri="{BB962C8B-B14F-4D97-AF65-F5344CB8AC3E}">
        <p14:creationId xmlns:p14="http://schemas.microsoft.com/office/powerpoint/2010/main" val="5289583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Rectangle: Rounded Corners 2">
            <a:extLst>
              <a:ext uri="{FF2B5EF4-FFF2-40B4-BE49-F238E27FC236}">
                <a16:creationId xmlns:a16="http://schemas.microsoft.com/office/drawing/2014/main" id="{55042BA8-24A8-433C-A9DD-E4625D6790ED}"/>
              </a:ext>
            </a:extLst>
          </p:cNvPr>
          <p:cNvSpPr/>
          <p:nvPr/>
        </p:nvSpPr>
        <p:spPr>
          <a:xfrm>
            <a:off x="815789" y="1790392"/>
            <a:ext cx="10560422" cy="4153207"/>
          </a:xfrm>
          <a:prstGeom prst="roundRect">
            <a:avLst/>
          </a:prstGeom>
          <a:solidFill>
            <a:schemeClr val="bg1"/>
          </a:solid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Thư ngỏ gửi các bạn trong lớp.</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Một điệu nhảy.</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Bài đọc rap, bài hát chế lời.</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Một bài thơ;</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Kịch câm và các tờ bìa ghi thông điệp...</a:t>
            </a:r>
          </a:p>
        </p:txBody>
      </p:sp>
      <p:sp>
        <p:nvSpPr>
          <p:cNvPr id="2" name="TextBox 1">
            <a:extLst>
              <a:ext uri="{FF2B5EF4-FFF2-40B4-BE49-F238E27FC236}">
                <a16:creationId xmlns:a16="http://schemas.microsoft.com/office/drawing/2014/main" id="{C48E4FE8-0D3A-E4C3-38F5-7F6F2E80D1C5}"/>
              </a:ext>
            </a:extLst>
          </p:cNvPr>
          <p:cNvSpPr txBox="1"/>
          <p:nvPr/>
        </p:nvSpPr>
        <p:spPr>
          <a:xfrm>
            <a:off x="751840" y="568960"/>
            <a:ext cx="10962640" cy="584775"/>
          </a:xfrm>
          <a:prstGeom prst="rect">
            <a:avLst/>
          </a:prstGeom>
          <a:noFill/>
        </p:spPr>
        <p:txBody>
          <a:bodyPr wrap="square" rtlCol="0">
            <a:spAutoFit/>
          </a:bodyPr>
          <a:lstStyle/>
          <a:p>
            <a:r>
              <a:rPr lang="en-US" sz="3200" b="1" dirty="0">
                <a:solidFill>
                  <a:srgbClr val="000000"/>
                </a:solidFill>
                <a:latin typeface="Cambria" panose="02040503050406030204" pitchFamily="18" charset="0"/>
                <a:ea typeface="Cambria" panose="02040503050406030204" pitchFamily="18" charset="0"/>
              </a:rPr>
              <a:t>M</a:t>
            </a:r>
            <a:r>
              <a:rPr lang="vi-VN" sz="3200" b="1" dirty="0">
                <a:solidFill>
                  <a:srgbClr val="000000"/>
                </a:solidFill>
                <a:effectLst/>
                <a:latin typeface="Cambria" panose="02040503050406030204" pitchFamily="18" charset="0"/>
                <a:ea typeface="Cambria" panose="02040503050406030204" pitchFamily="18" charset="0"/>
              </a:rPr>
              <a:t>ỗi nhóm viết “Bản nguyên tắc hợp tác" của nhóm mình.</a:t>
            </a:r>
            <a:endParaRPr lang="en-US" sz="32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56931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B4B16978-A39A-54C5-C065-3A88F7654453}"/>
              </a:ext>
            </a:extLst>
          </p:cNvPr>
          <p:cNvSpPr txBox="1"/>
          <p:nvPr/>
        </p:nvSpPr>
        <p:spPr>
          <a:xfrm>
            <a:off x="907063" y="656896"/>
            <a:ext cx="10177497" cy="830997"/>
          </a:xfrm>
          <a:prstGeom prst="rect">
            <a:avLst/>
          </a:prstGeom>
          <a:noFill/>
        </p:spPr>
        <p:txBody>
          <a:bodyPr wrap="square">
            <a:spAutoFit/>
          </a:bodyPr>
          <a:lstStyle/>
          <a:p>
            <a:pPr lvl="0" algn="ctr">
              <a:defRPr/>
            </a:pPr>
            <a:r>
              <a:rPr lang="en-US" sz="4800" b="1" dirty="0">
                <a:solidFill>
                  <a:srgbClr val="FF0000"/>
                </a:solidFill>
                <a:latin typeface="Cambria" panose="02040503050406030204" pitchFamily="18" charset="0"/>
                <a:ea typeface="Cambria" panose="02040503050406030204" pitchFamily="18" charset="0"/>
              </a:rPr>
              <a:t>HỢP TÁC</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F32EC6-8C9E-1622-B944-22E98F3CCFBC}"/>
              </a:ext>
            </a:extLst>
          </p:cNvPr>
          <p:cNvSpPr txBox="1"/>
          <p:nvPr/>
        </p:nvSpPr>
        <p:spPr>
          <a:xfrm>
            <a:off x="1290320" y="2225040"/>
            <a:ext cx="3972560" cy="2308324"/>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Cùng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Lựa</a:t>
            </a:r>
            <a:r>
              <a:rPr lang="en-US" sz="3600" dirty="0">
                <a:latin typeface="Cambria" panose="02040503050406030204" pitchFamily="18" charset="0"/>
                <a:ea typeface="Cambria" panose="02040503050406030204" pitchFamily="18" charset="0"/>
              </a:rPr>
              <a:t> ý </a:t>
            </a:r>
            <a:r>
              <a:rPr lang="en-US" sz="3600" dirty="0" err="1">
                <a:latin typeface="Cambria" panose="02040503050406030204" pitchFamily="18" charset="0"/>
                <a:ea typeface="Cambria" panose="02040503050406030204" pitchFamily="18" charset="0"/>
              </a:rPr>
              <a:t>nhau</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Nghe </a:t>
            </a:r>
            <a:r>
              <a:rPr lang="en-US" sz="3600" dirty="0" err="1">
                <a:latin typeface="Cambria" panose="02040503050406030204" pitchFamily="18" charset="0"/>
                <a:ea typeface="Cambria" panose="02040503050406030204" pitchFamily="18" charset="0"/>
              </a:rPr>
              <a:t>đủ</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câu</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ruột</a:t>
            </a:r>
            <a:endParaRPr lang="en-US" sz="36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5E8FAA07-EA99-216F-0402-F2C7A747FD84}"/>
              </a:ext>
            </a:extLst>
          </p:cNvPr>
          <p:cNvSpPr txBox="1"/>
          <p:nvPr/>
        </p:nvSpPr>
        <p:spPr>
          <a:xfrm>
            <a:off x="7112000" y="2164080"/>
            <a:ext cx="3972560" cy="2308324"/>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Mình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Bạn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hai</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Vai </a:t>
            </a:r>
            <a:r>
              <a:rPr lang="en-US" sz="3600" dirty="0" err="1">
                <a:latin typeface="Cambria" panose="02040503050406030204" pitchFamily="18" charset="0"/>
                <a:ea typeface="Cambria" panose="02040503050406030204" pitchFamily="18" charset="0"/>
              </a:rPr>
              <a:t>kề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vai</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Thành </a:t>
            </a:r>
            <a:r>
              <a:rPr lang="en-US" sz="3600" dirty="0" err="1">
                <a:latin typeface="Cambria" panose="02040503050406030204" pitchFamily="18" charset="0"/>
                <a:ea typeface="Cambria" panose="02040503050406030204" pitchFamily="18" charset="0"/>
              </a:rPr>
              <a:t>sức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mạnh</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93523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F6B247-A908-BAF3-5D8B-23ADFA92F28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flipH="1">
            <a:off x="7752080" y="864397"/>
            <a:ext cx="4023360" cy="5993603"/>
          </a:xfrm>
          <a:prstGeom prst="rect">
            <a:avLst/>
          </a:prstGeom>
        </p:spPr>
      </p:pic>
      <p:sp>
        <p:nvSpPr>
          <p:cNvPr id="7" name="TextBox 6">
            <a:extLst>
              <a:ext uri="{FF2B5EF4-FFF2-40B4-BE49-F238E27FC236}">
                <a16:creationId xmlns:a16="http://schemas.microsoft.com/office/drawing/2014/main" id="{FEDE6F35-6237-D350-BCE9-A1C61C8621A5}"/>
              </a:ext>
            </a:extLst>
          </p:cNvPr>
          <p:cNvSpPr txBox="1"/>
          <p:nvPr/>
        </p:nvSpPr>
        <p:spPr>
          <a:xfrm rot="21239581">
            <a:off x="1849120" y="1243638"/>
            <a:ext cx="5892800" cy="4401205"/>
          </a:xfrm>
          <a:prstGeom prst="rect">
            <a:avLst/>
          </a:prstGeom>
          <a:noFill/>
        </p:spPr>
        <p:txBody>
          <a:bodyPr wrap="square" rtlCol="0">
            <a:spAutoFit/>
          </a:bodyPr>
          <a:lstStyle/>
          <a:p>
            <a:pPr lvl="0" algn="just">
              <a:spcAft>
                <a:spcPts val="1000"/>
              </a:spcAft>
            </a:pPr>
            <a:r>
              <a:rPr lang="vi-VN" sz="4000" i="1" dirty="0">
                <a:solidFill>
                  <a:srgbClr val="FF0000"/>
                </a:solidFill>
                <a:latin typeface="Cambria" panose="02040503050406030204" pitchFamily="18" charset="0"/>
                <a:ea typeface="Cambria" panose="02040503050406030204" pitchFamily="18" charset="0"/>
              </a:rPr>
              <a:t>Việc đưa ra được nguyên tắc hợp tác sẽ giúp em làm việc nhóm được nhịp nhàng, kết quả làm việc của cả nhóm được tốt. Không nên khăng khăng chỉ biết mình.</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099F5ED8-AAA2-B3E1-14D8-6FF96B1E01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078461">
            <a:off x="2915919" y="403266"/>
            <a:ext cx="2888787" cy="832665"/>
          </a:xfrm>
          <a:prstGeom prst="rect">
            <a:avLst/>
          </a:prstGeom>
        </p:spPr>
      </p:pic>
    </p:spTree>
    <p:extLst>
      <p:ext uri="{BB962C8B-B14F-4D97-AF65-F5344CB8AC3E}">
        <p14:creationId xmlns:p14="http://schemas.microsoft.com/office/powerpoint/2010/main" val="204589613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a:extLst>
              <a:ext uri="{FF2B5EF4-FFF2-40B4-BE49-F238E27FC236}">
                <a16:creationId xmlns:a16="http://schemas.microsoft.com/office/drawing/2014/main" id="{6D6FF214-AC59-04CA-CD16-FF0530AD2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a:extLst>
              <a:ext uri="{FF2B5EF4-FFF2-40B4-BE49-F238E27FC236}">
                <a16:creationId xmlns:a16="http://schemas.microsoft.com/office/drawing/2014/main" id="{0581A476-CF79-B7C5-23BE-FC1FB2D13A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8FB9D2AC-4293-8DE3-0E37-BF96A3676ECB}"/>
              </a:ext>
            </a:extLst>
          </p:cNvPr>
          <p:cNvSpPr txBox="1"/>
          <p:nvPr/>
        </p:nvSpPr>
        <p:spPr>
          <a:xfrm rot="21161264">
            <a:off x="1539657" y="1926562"/>
            <a:ext cx="6065187" cy="1323439"/>
          </a:xfrm>
          <a:prstGeom prst="rect">
            <a:avLst/>
          </a:prstGeom>
          <a:noFill/>
        </p:spPr>
        <p:txBody>
          <a:bodyPr wrap="none" rtlCol="0">
            <a:spAutoFit/>
          </a:bodyPr>
          <a:lstStyle/>
          <a:p>
            <a:r>
              <a:rPr lang="vi-VN" sz="8000" b="1" dirty="0">
                <a:ln w="22225">
                  <a:solidFill>
                    <a:schemeClr val="accent2"/>
                  </a:solidFill>
                  <a:prstDash val="solid"/>
                </a:ln>
                <a:solidFill>
                  <a:schemeClr val="accent2">
                    <a:lumMod val="40000"/>
                    <a:lumOff val="60000"/>
                  </a:schemeClr>
                </a:solidFill>
                <a:latin typeface="+mj-lt"/>
              </a:rPr>
              <a:t>LUYỆN TẬP</a:t>
            </a:r>
          </a:p>
        </p:txBody>
      </p:sp>
    </p:spTree>
    <p:extLst>
      <p:ext uri="{BB962C8B-B14F-4D97-AF65-F5344CB8AC3E}">
        <p14:creationId xmlns:p14="http://schemas.microsoft.com/office/powerpoint/2010/main" val="228787487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id="{DD002B16-5034-7B26-06B2-9BFB0AC3BD15}"/>
              </a:ext>
            </a:extLst>
          </p:cNvPr>
          <p:cNvSpPr txBox="1"/>
          <p:nvPr/>
        </p:nvSpPr>
        <p:spPr>
          <a:xfrm>
            <a:off x="1061663" y="1064652"/>
            <a:ext cx="10068674" cy="4435830"/>
          </a:xfrm>
          <a:prstGeom prst="rect">
            <a:avLst/>
          </a:prstGeom>
          <a:noFill/>
        </p:spPr>
        <p:txBody>
          <a:bodyPr wrap="square">
            <a:spAutoFit/>
          </a:bodyPr>
          <a:lstStyle/>
          <a:p>
            <a:pPr>
              <a:lnSpc>
                <a:spcPct val="150000"/>
              </a:lnSpc>
            </a:pPr>
            <a:r>
              <a:rPr lang="vi-VN" sz="3200" b="1" dirty="0">
                <a:solidFill>
                  <a:srgbClr val="000000"/>
                </a:solidFill>
                <a:effectLst/>
                <a:latin typeface="Times New Roman" panose="02020603050405020304" pitchFamily="18" charset="0"/>
                <a:ea typeface="Times New Roman" panose="02020603050405020304" pitchFamily="18" charset="0"/>
              </a:rPr>
              <a:t>Câu 1:</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rPr>
              <a:t>Đâu là vấn đề nảy sinh giữa bạn bè trong học tập và rèn luyện?</a:t>
            </a:r>
            <a:endParaRPr lang="vi-VN" sz="3200" b="1"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A. Cho bạn mượn đồ dùng khi không may hỏng, mất.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B. Thống nhất ý kiến khi làm việc tập thể.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C. Ghi chép bài cho bạn khi bạn nghỉ ốm.</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D. Khó khăn trong việc chia sẻ thông tin.</a:t>
            </a:r>
            <a:endParaRPr lang="vi-VN" sz="3200" dirty="0">
              <a:effectLst/>
              <a:latin typeface="Times New Roman" panose="02020603050405020304" pitchFamily="18" charset="0"/>
              <a:ea typeface="Times New Roman" panose="02020603050405020304" pitchFamily="18" charset="0"/>
            </a:endParaRPr>
          </a:p>
        </p:txBody>
      </p:sp>
      <p:sp>
        <p:nvSpPr>
          <p:cNvPr id="5" name="Hình Bầu dục 4">
            <a:extLst>
              <a:ext uri="{FF2B5EF4-FFF2-40B4-BE49-F238E27FC236}">
                <a16:creationId xmlns:a16="http://schemas.microsoft.com/office/drawing/2014/main" id="{8C499331-08FE-FB4B-D9FC-C83556945680}"/>
              </a:ext>
            </a:extLst>
          </p:cNvPr>
          <p:cNvSpPr/>
          <p:nvPr/>
        </p:nvSpPr>
        <p:spPr>
          <a:xfrm>
            <a:off x="965772" y="4904581"/>
            <a:ext cx="657546"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20062632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id="{DD002B16-5034-7B26-06B2-9BFB0AC3BD15}"/>
              </a:ext>
            </a:extLst>
          </p:cNvPr>
          <p:cNvSpPr txBox="1"/>
          <p:nvPr/>
        </p:nvSpPr>
        <p:spPr>
          <a:xfrm>
            <a:off x="1051387" y="630630"/>
            <a:ext cx="11863227" cy="5851602"/>
          </a:xfrm>
          <a:prstGeom prst="rect">
            <a:avLst/>
          </a:prstGeom>
          <a:noFill/>
        </p:spPr>
        <p:txBody>
          <a:bodyPr wrap="square">
            <a:spAutoFit/>
          </a:bodyPr>
          <a:lstStyle/>
          <a:p>
            <a:pPr>
              <a:lnSpc>
                <a:spcPct val="200000"/>
              </a:lnSpc>
            </a:pPr>
            <a:r>
              <a:rPr lang="vi-VN" sz="3200" b="1" dirty="0">
                <a:solidFill>
                  <a:srgbClr val="000000"/>
                </a:solidFill>
                <a:effectLst/>
                <a:latin typeface="Times New Roman" panose="02020603050405020304" pitchFamily="18" charset="0"/>
                <a:ea typeface="Times New Roman" panose="02020603050405020304" pitchFamily="18" charset="0"/>
              </a:rPr>
              <a:t>Câu 2:</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rPr>
              <a:t>Đâu ý nghĩa của tình bạn đẹp?</a:t>
            </a:r>
            <a:endParaRPr lang="vi-VN" sz="3200" b="1"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A. Giúp con người tự tin trong cuộc sống. </a:t>
            </a:r>
            <a:endParaRPr lang="vi-VN" sz="3200"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B. Khiến con người dần chiếm được thiện cảm của mọi người</a:t>
            </a:r>
            <a:endParaRPr lang="vi-VN" sz="3200"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C. Tạo động lực cho con người giải quyết các vấn đề gia đình. </a:t>
            </a:r>
            <a:endParaRPr lang="vi-VN" sz="3200"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D. Tạo được niềm tin đối với người thân.</a:t>
            </a:r>
            <a:endParaRPr lang="vi-VN" sz="3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a:extLst>
              <a:ext uri="{FF2B5EF4-FFF2-40B4-BE49-F238E27FC236}">
                <a16:creationId xmlns:a16="http://schemas.microsoft.com/office/drawing/2014/main" id="{8C499331-08FE-FB4B-D9FC-C83556945680}"/>
              </a:ext>
            </a:extLst>
          </p:cNvPr>
          <p:cNvSpPr/>
          <p:nvPr/>
        </p:nvSpPr>
        <p:spPr>
          <a:xfrm>
            <a:off x="976046" y="1925075"/>
            <a:ext cx="657546"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64588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id="{DD002B16-5034-7B26-06B2-9BFB0AC3BD15}"/>
              </a:ext>
            </a:extLst>
          </p:cNvPr>
          <p:cNvSpPr txBox="1"/>
          <p:nvPr/>
        </p:nvSpPr>
        <p:spPr>
          <a:xfrm>
            <a:off x="821934" y="672500"/>
            <a:ext cx="10746093" cy="5809732"/>
          </a:xfrm>
          <a:prstGeom prst="rect">
            <a:avLst/>
          </a:prstGeom>
          <a:noFill/>
        </p:spPr>
        <p:txBody>
          <a:bodyPr wrap="square">
            <a:spAutoFit/>
          </a:bodyPr>
          <a:lstStyle/>
          <a:p>
            <a:pPr>
              <a:lnSpc>
                <a:spcPct val="150000"/>
              </a:lnSpc>
            </a:pPr>
            <a:r>
              <a:rPr lang="vi-VN" sz="3600" b="1" dirty="0">
                <a:solidFill>
                  <a:srgbClr val="000000"/>
                </a:solidFill>
                <a:effectLst/>
                <a:latin typeface="Times New Roman" panose="02020603050405020304" pitchFamily="18" charset="0"/>
                <a:ea typeface="Times New Roman" panose="02020603050405020304" pitchFamily="18" charset="0"/>
              </a:rPr>
              <a:t>Câu 3:</a:t>
            </a:r>
            <a:r>
              <a:rPr lang="vi-VN" sz="3600" dirty="0">
                <a:solidFill>
                  <a:srgbClr val="000000"/>
                </a:solidFill>
                <a:effectLst/>
                <a:latin typeface="Times New Roman" panose="02020603050405020304" pitchFamily="18" charset="0"/>
                <a:ea typeface="Times New Roman" panose="02020603050405020304" pitchFamily="18" charset="0"/>
              </a:rPr>
              <a:t> Đâu là nguyên nhân dẫn đến các vấn đề nảy sinh trong mối quan hệ bạn bè?</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A.</a:t>
            </a:r>
            <a:r>
              <a:rPr lang="vi-VN" sz="3600" dirty="0">
                <a:effectLst/>
                <a:latin typeface="Times New Roman" panose="02020603050405020304" pitchFamily="18" charset="0"/>
                <a:ea typeface="Times New Roman" panose="02020603050405020304" pitchFamily="18" charset="0"/>
              </a:rPr>
              <a:t> </a:t>
            </a:r>
            <a:r>
              <a:rPr lang="vi-VN" sz="3600" dirty="0">
                <a:solidFill>
                  <a:srgbClr val="000000"/>
                </a:solidFill>
                <a:effectLst/>
                <a:latin typeface="Times New Roman" panose="02020603050405020304" pitchFamily="18" charset="0"/>
                <a:ea typeface="Times New Roman" panose="02020603050405020304" pitchFamily="18" charset="0"/>
              </a:rPr>
              <a:t>Cùng bạn vượt qua khó khăn. </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B. Hỏi thăm khi bạn gặp vấn đề. </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C. </a:t>
            </a:r>
            <a:r>
              <a:rPr lang="en-US" sz="3600" dirty="0" err="1">
                <a:solidFill>
                  <a:srgbClr val="000000"/>
                </a:solidFill>
                <a:effectLst/>
                <a:latin typeface="Times New Roman" panose="02020603050405020304" pitchFamily="18" charset="0"/>
                <a:ea typeface="Times New Roman" panose="02020603050405020304" pitchFamily="18" charset="0"/>
              </a:rPr>
              <a:t>Hỗ</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bạn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học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tập</a:t>
            </a:r>
            <a:r>
              <a:rPr lang="en-US" sz="3600" dirty="0">
                <a:solidFill>
                  <a:srgbClr val="000000"/>
                </a:solidFill>
                <a:effectLst/>
                <a:latin typeface="Times New Roman" panose="02020603050405020304" pitchFamily="18" charset="0"/>
                <a:ea typeface="Times New Roman" panose="02020603050405020304" pitchFamily="18" charset="0"/>
              </a:rPr>
              <a:t>. </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D. </a:t>
            </a:r>
            <a:r>
              <a:rPr lang="en-US" sz="3600" dirty="0" err="1">
                <a:solidFill>
                  <a:srgbClr val="000000"/>
                </a:solidFill>
                <a:effectLst/>
                <a:latin typeface="Times New Roman" panose="02020603050405020304" pitchFamily="18" charset="0"/>
                <a:ea typeface="Times New Roman" panose="02020603050405020304" pitchFamily="18" charset="0"/>
              </a:rPr>
              <a:t>Chỉ</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trích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bạn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mắc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lỗi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sai</a:t>
            </a:r>
            <a:r>
              <a:rPr lang="en-US" sz="3600" dirty="0">
                <a:solidFill>
                  <a:srgbClr val="000000"/>
                </a:solidFill>
                <a:effectLst/>
                <a:latin typeface="Times New Roman" panose="02020603050405020304" pitchFamily="18" charset="0"/>
                <a:ea typeface="Times New Roman" panose="02020603050405020304" pitchFamily="18" charset="0"/>
              </a:rPr>
              <a:t>. </a:t>
            </a:r>
            <a:endParaRPr lang="vi-VN" sz="36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a:extLst>
              <a:ext uri="{FF2B5EF4-FFF2-40B4-BE49-F238E27FC236}">
                <a16:creationId xmlns:a16="http://schemas.microsoft.com/office/drawing/2014/main" id="{8C499331-08FE-FB4B-D9FC-C83556945680}"/>
              </a:ext>
            </a:extLst>
          </p:cNvPr>
          <p:cNvSpPr/>
          <p:nvPr/>
        </p:nvSpPr>
        <p:spPr>
          <a:xfrm>
            <a:off x="750014" y="5007323"/>
            <a:ext cx="657546"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95920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id="{DD002B16-5034-7B26-06B2-9BFB0AC3BD15}"/>
              </a:ext>
            </a:extLst>
          </p:cNvPr>
          <p:cNvSpPr txBox="1"/>
          <p:nvPr/>
        </p:nvSpPr>
        <p:spPr>
          <a:xfrm>
            <a:off x="821934" y="672500"/>
            <a:ext cx="10746093" cy="5174493"/>
          </a:xfrm>
          <a:prstGeom prst="rect">
            <a:avLst/>
          </a:prstGeom>
          <a:noFill/>
        </p:spPr>
        <p:txBody>
          <a:bodyPr wrap="square">
            <a:spAutoFit/>
          </a:bodyPr>
          <a:lstStyle/>
          <a:p>
            <a:pPr>
              <a:lnSpc>
                <a:spcPct val="150000"/>
              </a:lnSpc>
            </a:pPr>
            <a:r>
              <a:rPr lang="vi-VN" sz="3200" b="1" dirty="0">
                <a:solidFill>
                  <a:srgbClr val="000000"/>
                </a:solidFill>
                <a:effectLst/>
                <a:latin typeface="Times New Roman" panose="02020603050405020304" pitchFamily="18" charset="0"/>
                <a:ea typeface="Times New Roman" panose="02020603050405020304" pitchFamily="18" charset="0"/>
              </a:rPr>
              <a:t>Câu 4:</a:t>
            </a:r>
            <a:r>
              <a:rPr lang="vi-VN" sz="3200" dirty="0">
                <a:solidFill>
                  <a:srgbClr val="000000"/>
                </a:solidFill>
                <a:effectLst/>
                <a:latin typeface="Times New Roman" panose="02020603050405020304" pitchFamily="18" charset="0"/>
                <a:ea typeface="Times New Roman" panose="02020603050405020304" pitchFamily="18" charset="0"/>
              </a:rPr>
              <a:t> Nội dung nào dưới đây không phải là ý kiến đúng về tình bạn?</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bè</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tôn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trọng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nhau</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B. </a:t>
            </a:r>
            <a:r>
              <a:rPr lang="en-US" sz="3200" dirty="0" err="1">
                <a:effectLst/>
                <a:latin typeface="Times New Roman" panose="02020603050405020304" pitchFamily="18" charset="0"/>
                <a:ea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đẹp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phía</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C. </a:t>
            </a:r>
            <a:r>
              <a:rPr lang="en-US" sz="3200" dirty="0" err="1">
                <a:effectLst/>
                <a:latin typeface="Times New Roman" panose="02020603050405020304" pitchFamily="18" charset="0"/>
                <a:ea typeface="Times New Roman" panose="02020603050405020304" pitchFamily="18" charset="0"/>
              </a:rPr>
              <a:t>Phê</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nhau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mọi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vấn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D. </a:t>
            </a:r>
            <a:r>
              <a:rPr lang="en-US" sz="3200" dirty="0" err="1">
                <a:effectLst/>
                <a:latin typeface="Times New Roman" panose="02020603050405020304" pitchFamily="18" charset="0"/>
                <a:ea typeface="Times New Roman" panose="02020603050405020304" pitchFamily="18" charset="0"/>
              </a:rPr>
              <a:t>Tồn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đẹp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giữa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giới</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a:extLst>
              <a:ext uri="{FF2B5EF4-FFF2-40B4-BE49-F238E27FC236}">
                <a16:creationId xmlns:a16="http://schemas.microsoft.com/office/drawing/2014/main" id="{8C499331-08FE-FB4B-D9FC-C83556945680}"/>
              </a:ext>
            </a:extLst>
          </p:cNvPr>
          <p:cNvSpPr/>
          <p:nvPr/>
        </p:nvSpPr>
        <p:spPr>
          <a:xfrm>
            <a:off x="739740" y="3733327"/>
            <a:ext cx="626723"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67856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id="{DD002B16-5034-7B26-06B2-9BFB0AC3BD15}"/>
              </a:ext>
            </a:extLst>
          </p:cNvPr>
          <p:cNvSpPr txBox="1"/>
          <p:nvPr/>
        </p:nvSpPr>
        <p:spPr>
          <a:xfrm>
            <a:off x="821934" y="672500"/>
            <a:ext cx="11075540" cy="4978735"/>
          </a:xfrm>
          <a:prstGeom prst="rect">
            <a:avLst/>
          </a:prstGeom>
          <a:noFill/>
        </p:spPr>
        <p:txBody>
          <a:bodyPr wrap="square">
            <a:spAutoFit/>
          </a:bodyPr>
          <a:lstStyle/>
          <a:p>
            <a:pPr>
              <a:lnSpc>
                <a:spcPct val="150000"/>
              </a:lnSpc>
            </a:pPr>
            <a:r>
              <a:rPr lang="vi-VN" sz="3600" b="1" dirty="0">
                <a:solidFill>
                  <a:srgbClr val="000000"/>
                </a:solidFill>
                <a:effectLst/>
                <a:latin typeface="Times New Roman" panose="02020603050405020304" pitchFamily="18" charset="0"/>
                <a:ea typeface="Times New Roman" panose="02020603050405020304" pitchFamily="18" charset="0"/>
              </a:rPr>
              <a:t>Câu 5:</a:t>
            </a:r>
            <a:r>
              <a:rPr lang="vi-VN" sz="3600" dirty="0">
                <a:solidFill>
                  <a:srgbClr val="000000"/>
                </a:solidFill>
                <a:effectLst/>
                <a:latin typeface="Times New Roman" panose="02020603050405020304" pitchFamily="18" charset="0"/>
                <a:ea typeface="Times New Roman" panose="02020603050405020304" pitchFamily="18" charset="0"/>
              </a:rPr>
              <a:t> Nội dung nào dưới đây không phải là cách để giữ gìn tình bạn?</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A. Bắt ép bạn giúp đỡ mình lúc mình không làm được bài.</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B. Thường xuyên trò chuyện với bạn bè.</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C. Luôn giúp đỡ bạn bè trong học tập, rèn luyện.</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D. Động viên các bạn cùng tham gia hoạt động tập thể</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a:extLst>
              <a:ext uri="{FF2B5EF4-FFF2-40B4-BE49-F238E27FC236}">
                <a16:creationId xmlns:a16="http://schemas.microsoft.com/office/drawing/2014/main" id="{8C499331-08FE-FB4B-D9FC-C83556945680}"/>
              </a:ext>
            </a:extLst>
          </p:cNvPr>
          <p:cNvSpPr/>
          <p:nvPr/>
        </p:nvSpPr>
        <p:spPr>
          <a:xfrm>
            <a:off x="739740" y="2549226"/>
            <a:ext cx="626723"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57622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266" name="Picture 2" descr="Doodle flowers in vases note paper">
            <a:extLst>
              <a:ext uri="{FF2B5EF4-FFF2-40B4-BE49-F238E27FC236}">
                <a16:creationId xmlns:a16="http://schemas.microsoft.com/office/drawing/2014/main" id="{530DE6F4-5F8A-EC81-CB6D-C7D9EAF68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424" y="103921"/>
            <a:ext cx="5962650" cy="3971925"/>
          </a:xfrm>
          <a:prstGeom prst="rect">
            <a:avLst/>
          </a:prstGeom>
          <a:ln w="127000" cap="sq">
            <a:solidFill>
              <a:schemeClr val="accent6">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 name="Picture 6" descr="Pared rosa claro en una habitación vacía... | Free Photo #Freepik  #freephoto #fondo #diseno #textura #madera | Light pink walls, Empty room,  Pink walls">
            <a:extLst>
              <a:ext uri="{FF2B5EF4-FFF2-40B4-BE49-F238E27FC236}">
                <a16:creationId xmlns:a16="http://schemas.microsoft.com/office/drawing/2014/main" id="{3D9AE6F6-C230-79F5-5AE9-0FCAD72AD2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864"/>
          <a:stretch/>
        </p:blipFill>
        <p:spPr bwMode="auto">
          <a:xfrm>
            <a:off x="0" y="5116285"/>
            <a:ext cx="12192000" cy="174171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te girl standing pointing hand to presentation poses logo banner hand drawn cartoon art illustration">
            <a:extLst>
              <a:ext uri="{FF2B5EF4-FFF2-40B4-BE49-F238E27FC236}">
                <a16:creationId xmlns:a16="http://schemas.microsoft.com/office/drawing/2014/main" id="{DA4528F2-B3D6-FEA7-CAFF-428893F2FD5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581" b="92016" l="9744" r="89776">
                        <a14:foregroundMark x1="44888" y1="9780" x2="44888" y2="9780"/>
                        <a14:foregroundMark x1="53514" y1="92016" x2="53514" y2="92016"/>
                        <a14:backgroundMark x1="30831" y1="25749" x2="24441" y2="46108"/>
                        <a14:backgroundMark x1="24441" y1="46108" x2="24441" y2="47106"/>
                        <a14:backgroundMark x1="25559" y1="45110" x2="24281" y2="70459"/>
                        <a14:backgroundMark x1="24281" y1="70459" x2="24441" y2="70659"/>
                        <a14:backgroundMark x1="26038" y1="60080" x2="33546" y2="76846"/>
                        <a14:backgroundMark x1="38818" y1="63074" x2="38818" y2="63074"/>
                        <a14:backgroundMark x1="63259" y1="18363" x2="70288" y2="40319"/>
                        <a14:backgroundMark x1="73482" y1="41118" x2="74601" y2="65070"/>
                        <a14:backgroundMark x1="73962" y1="57685" x2="69329" y2="76048"/>
                        <a14:backgroundMark x1="59904" y1="62076" x2="59904" y2="62076"/>
                      </a14:backgroundRemoval>
                    </a14:imgEffect>
                  </a14:imgLayer>
                </a14:imgProps>
              </a:ext>
              <a:ext uri="{28A0092B-C50C-407E-A947-70E740481C1C}">
                <a14:useLocalDpi xmlns:a14="http://schemas.microsoft.com/office/drawing/2010/main" val="0"/>
              </a:ext>
            </a:extLst>
          </a:blip>
          <a:srcRect l="20242" t="2551" r="29296"/>
          <a:stretch/>
        </p:blipFill>
        <p:spPr bwMode="auto">
          <a:xfrm>
            <a:off x="-155144" y="1218333"/>
            <a:ext cx="3530712" cy="545665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hậu hoa png | PNGEgg">
            <a:extLst>
              <a:ext uri="{FF2B5EF4-FFF2-40B4-BE49-F238E27FC236}">
                <a16:creationId xmlns:a16="http://schemas.microsoft.com/office/drawing/2014/main" id="{1E25EB96-E046-0527-743B-DEA6D59FADD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659" b="97358" l="5460" r="97701">
                        <a14:foregroundMark x1="41092" y1="6504" x2="41092" y2="6504"/>
                        <a14:foregroundMark x1="39368" y1="4878" x2="39368" y2="4878"/>
                        <a14:foregroundMark x1="65230" y1="4878" x2="65230" y2="4878"/>
                        <a14:foregroundMark x1="54598" y1="93293" x2="54598" y2="93293"/>
                        <a14:foregroundMark x1="54310" y1="97358" x2="54310" y2="97358"/>
                        <a14:foregroundMark x1="6034" y1="35366" x2="6034" y2="35366"/>
                        <a14:foregroundMark x1="91092" y1="33130" x2="91092" y2="33130"/>
                        <a14:foregroundMark x1="89655" y1="38618" x2="89655" y2="38618"/>
                        <a14:foregroundMark x1="68391" y1="3862" x2="68391" y2="3862"/>
                        <a14:foregroundMark x1="64080" y1="3862" x2="64080" y2="3862"/>
                        <a14:foregroundMark x1="61782" y1="3659" x2="61782" y2="3659"/>
                        <a14:foregroundMark x1="95977" y1="34350" x2="95977" y2="34350"/>
                        <a14:foregroundMark x1="97701" y1="33943" x2="97701" y2="33943"/>
                      </a14:backgroundRemoval>
                    </a14:imgEffect>
                  </a14:imgLayer>
                </a14:imgProps>
              </a:ext>
              <a:ext uri="{28A0092B-C50C-407E-A947-70E740481C1C}">
                <a14:useLocalDpi xmlns:a14="http://schemas.microsoft.com/office/drawing/2010/main" val="0"/>
              </a:ext>
            </a:extLst>
          </a:blip>
          <a:srcRect/>
          <a:stretch>
            <a:fillRect/>
          </a:stretch>
        </p:blipFill>
        <p:spPr bwMode="auto">
          <a:xfrm>
            <a:off x="8877300" y="2171700"/>
            <a:ext cx="3314700" cy="4686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3B8294-9D6C-8560-2860-ABDEB816D47D}"/>
              </a:ext>
            </a:extLst>
          </p:cNvPr>
          <p:cNvSpPr txBox="1"/>
          <p:nvPr/>
        </p:nvSpPr>
        <p:spPr>
          <a:xfrm>
            <a:off x="3616960" y="609600"/>
            <a:ext cx="5293360" cy="1323439"/>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Chia </a:t>
            </a:r>
            <a:r>
              <a:rPr lang="en-US" sz="4000" b="1" dirty="0" err="1">
                <a:latin typeface="Cambria" panose="02040503050406030204" pitchFamily="18" charset="0"/>
                <a:ea typeface="Cambria" panose="02040503050406030204" pitchFamily="18" charset="0"/>
              </a:rPr>
              <a:t>sẻ</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xúc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em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khi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nghe</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hát</a:t>
            </a:r>
            <a:endParaRPr lang="en-US"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1434297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a:extLst>
              <a:ext uri="{FF2B5EF4-FFF2-40B4-BE49-F238E27FC236}">
                <a16:creationId xmlns:a16="http://schemas.microsoft.com/office/drawing/2014/main" id="{6D6FF214-AC59-04CA-CD16-FF0530AD2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a:extLst>
              <a:ext uri="{FF2B5EF4-FFF2-40B4-BE49-F238E27FC236}">
                <a16:creationId xmlns:a16="http://schemas.microsoft.com/office/drawing/2014/main" id="{0581A476-CF79-B7C5-23BE-FC1FB2D13A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63D97B1-2684-D875-7E85-DAAE381C16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0008" y="583949"/>
            <a:ext cx="7193903" cy="5791702"/>
          </a:xfrm>
          <a:prstGeom prst="rect">
            <a:avLst/>
          </a:prstGeom>
        </p:spPr>
      </p:pic>
    </p:spTree>
    <p:extLst>
      <p:ext uri="{BB962C8B-B14F-4D97-AF65-F5344CB8AC3E}">
        <p14:creationId xmlns:p14="http://schemas.microsoft.com/office/powerpoint/2010/main" val="587403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矩形: 圆角 28">
            <a:extLst>
              <a:ext uri="{FF2B5EF4-FFF2-40B4-BE49-F238E27FC236}">
                <a16:creationId xmlns:a16="http://schemas.microsoft.com/office/drawing/2014/main" id="{70FAC849-751A-F5E2-EDEC-F371774ECAAA}"/>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Speech Bubble: Rectangle with Corners Rounded 2">
            <a:extLst>
              <a:ext uri="{FF2B5EF4-FFF2-40B4-BE49-F238E27FC236}">
                <a16:creationId xmlns:a16="http://schemas.microsoft.com/office/drawing/2014/main" id="{580CD9EA-0469-C0B0-6D07-4E9DF7F7F6D3}"/>
              </a:ext>
            </a:extLst>
          </p:cNvPr>
          <p:cNvSpPr/>
          <p:nvPr/>
        </p:nvSpPr>
        <p:spPr>
          <a:xfrm>
            <a:off x="2834640" y="233680"/>
            <a:ext cx="6685280" cy="136144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dirty="0">
                <a:solidFill>
                  <a:prstClr val="black"/>
                </a:solidFill>
                <a:latin typeface="Cambria" panose="02040503050406030204" pitchFamily="18" charset="0"/>
                <a:ea typeface="Cambria" panose="02040503050406030204" pitchFamily="18" charset="0"/>
              </a:rPr>
              <a:t>Sưu tầm những câu nói về sức mạnh khi làm việc tập thể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8A4BB33E-0738-E1DA-0490-E845FFB265F5}"/>
              </a:ext>
            </a:extLst>
          </p:cNvPr>
          <p:cNvGrpSpPr/>
          <p:nvPr/>
        </p:nvGrpSpPr>
        <p:grpSpPr>
          <a:xfrm>
            <a:off x="1889408" y="2636396"/>
            <a:ext cx="8819231" cy="1163444"/>
            <a:chOff x="3829805" y="5503967"/>
            <a:chExt cx="4350808" cy="785553"/>
          </a:xfrm>
        </p:grpSpPr>
        <p:sp>
          <p:nvSpPr>
            <p:cNvPr id="6" name="矩形: 圆角 7">
              <a:extLst>
                <a:ext uri="{FF2B5EF4-FFF2-40B4-BE49-F238E27FC236}">
                  <a16:creationId xmlns:a16="http://schemas.microsoft.com/office/drawing/2014/main" id="{CD1FE128-A0A8-D12D-3547-34B211F3CE60}"/>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7" name="TextBox 6">
              <a:extLst>
                <a:ext uri="{FF2B5EF4-FFF2-40B4-BE49-F238E27FC236}">
                  <a16:creationId xmlns:a16="http://schemas.microsoft.com/office/drawing/2014/main" id="{232AF577-C0C8-FBB5-3E57-F30BD6445A11}"/>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Một</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chẳng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nên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Ba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chụm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lại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nên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hòn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núi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cao</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9" name="Group 8">
            <a:extLst>
              <a:ext uri="{FF2B5EF4-FFF2-40B4-BE49-F238E27FC236}">
                <a16:creationId xmlns:a16="http://schemas.microsoft.com/office/drawing/2014/main" id="{F72269D1-28C2-0CDD-E40E-16B43DD0FF15}"/>
              </a:ext>
            </a:extLst>
          </p:cNvPr>
          <p:cNvGrpSpPr/>
          <p:nvPr/>
        </p:nvGrpSpPr>
        <p:grpSpPr>
          <a:xfrm>
            <a:off x="1869088" y="4414396"/>
            <a:ext cx="8819231" cy="1163444"/>
            <a:chOff x="3829805" y="5503967"/>
            <a:chExt cx="4350808" cy="785553"/>
          </a:xfrm>
        </p:grpSpPr>
        <p:sp>
          <p:nvSpPr>
            <p:cNvPr id="11" name="矩形: 圆角 7">
              <a:extLst>
                <a:ext uri="{FF2B5EF4-FFF2-40B4-BE49-F238E27FC236}">
                  <a16:creationId xmlns:a16="http://schemas.microsoft.com/office/drawing/2014/main" id="{94B64F8B-D7B1-616F-010A-2E9F9F71E404}"/>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id="{8ECA085C-7C0E-20AF-82D0-C01BC1C4406A}"/>
                </a:ext>
              </a:extLst>
            </p:cNvPr>
            <p:cNvSpPr txBox="1"/>
            <p:nvPr/>
          </p:nvSpPr>
          <p:spPr>
            <a:xfrm>
              <a:off x="3976763" y="5702161"/>
              <a:ext cx="4089641" cy="3948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dirty="0">
                  <a:solidFill>
                    <a:srgbClr val="FF0000"/>
                  </a:solidFill>
                  <a:effectLst/>
                  <a:latin typeface="Cambria" panose="02040503050406030204" pitchFamily="18" charset="0"/>
                  <a:ea typeface="Cambria" panose="02040503050406030204" pitchFamily="18" charset="0"/>
                </a:rPr>
                <a:t>Một cánh én nhỏ chẳng làm nên mùa xuân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451646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691383" y="705455"/>
            <a:ext cx="9784431" cy="5093495"/>
            <a:chOff x="915635" y="960120"/>
            <a:chExt cx="10351488" cy="5083914"/>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915635" y="2362200"/>
              <a:ext cx="10351488" cy="3681834"/>
              <a:chOff x="785142" y="2484120"/>
              <a:chExt cx="10351488" cy="3681834"/>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785142" y="2874114"/>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anose="020B0500000000000000" pitchFamily="34" charset="0"/>
                  </a:rPr>
                  <a:t>HĐTN</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ê Thị Yến Nhi">
            <a:extLst>
              <a:ext uri="{FF2B5EF4-FFF2-40B4-BE49-F238E27FC236}">
                <a16:creationId xmlns:a16="http://schemas.microsoft.com/office/drawing/2014/main" id="{55983BEE-9539-4B14-90FE-8716C431F8D8}"/>
              </a:ext>
            </a:extLst>
          </p:cNvPr>
          <p:cNvPicPr>
            <a:picLocks noChangeAspect="1"/>
          </p:cNvPicPr>
          <p:nvPr/>
        </p:nvPicPr>
        <p:blipFill rotWithShape="1">
          <a:blip r:embed="rId3"/>
          <a:srcRect l="12156" r="13768"/>
          <a:stretch/>
        </p:blipFill>
        <p:spPr>
          <a:xfrm rot="16200000">
            <a:off x="2645227" y="-2688773"/>
            <a:ext cx="6858002" cy="12235544"/>
          </a:xfrm>
          <a:prstGeom prst="rect">
            <a:avLst/>
          </a:prstGeom>
        </p:spPr>
      </p:pic>
      <p:pic>
        <p:nvPicPr>
          <p:cNvPr id="16" name="图片 15">
            <a:extLst>
              <a:ext uri="{FF2B5EF4-FFF2-40B4-BE49-F238E27FC236}">
                <a16:creationId xmlns:a16="http://schemas.microsoft.com/office/drawing/2014/main" id="{BEFC38D6-2CE6-456C-AF52-B15C31F4CE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9336" y="4949862"/>
            <a:ext cx="1302512" cy="1340541"/>
          </a:xfrm>
          <a:prstGeom prst="rect">
            <a:avLst/>
          </a:prstGeom>
        </p:spPr>
      </p:pic>
      <p:sp>
        <p:nvSpPr>
          <p:cNvPr id="6" name="TextBox 5">
            <a:extLst>
              <a:ext uri="{FF2B5EF4-FFF2-40B4-BE49-F238E27FC236}">
                <a16:creationId xmlns:a16="http://schemas.microsoft.com/office/drawing/2014/main" id="{6C80821D-67D3-C318-8F5B-470220E2B520}"/>
              </a:ext>
            </a:extLst>
          </p:cNvPr>
          <p:cNvSpPr txBox="1"/>
          <p:nvPr/>
        </p:nvSpPr>
        <p:spPr>
          <a:xfrm>
            <a:off x="2964472" y="677665"/>
            <a:ext cx="60420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80938525-1BAA-8F17-1F4B-4358E31DA7D8}"/>
              </a:ext>
            </a:extLst>
          </p:cNvPr>
          <p:cNvPicPr>
            <a:picLocks noChangeAspect="1"/>
          </p:cNvPicPr>
          <p:nvPr/>
        </p:nvPicPr>
        <p:blipFill>
          <a:blip r:embed="rId5"/>
          <a:stretch>
            <a:fillRect/>
          </a:stretch>
        </p:blipFill>
        <p:spPr>
          <a:xfrm>
            <a:off x="-108690" y="2500066"/>
            <a:ext cx="2408129" cy="1286367"/>
          </a:xfrm>
          <a:prstGeom prst="rect">
            <a:avLst/>
          </a:prstGeom>
        </p:spPr>
      </p:pic>
      <p:pic>
        <p:nvPicPr>
          <p:cNvPr id="11" name="Picture 10">
            <a:extLst>
              <a:ext uri="{FF2B5EF4-FFF2-40B4-BE49-F238E27FC236}">
                <a16:creationId xmlns:a16="http://schemas.microsoft.com/office/drawing/2014/main" id="{4C189D00-8DA9-F9EE-FE2E-4DDA43E2AACF}"/>
              </a:ext>
            </a:extLst>
          </p:cNvPr>
          <p:cNvPicPr>
            <a:picLocks noChangeAspect="1"/>
          </p:cNvPicPr>
          <p:nvPr/>
        </p:nvPicPr>
        <p:blipFill>
          <a:blip r:embed="rId6"/>
          <a:stretch>
            <a:fillRect/>
          </a:stretch>
        </p:blipFill>
        <p:spPr>
          <a:xfrm>
            <a:off x="2875853" y="3422037"/>
            <a:ext cx="7297544" cy="2414225"/>
          </a:xfrm>
          <a:prstGeom prst="rect">
            <a:avLst/>
          </a:prstGeom>
        </p:spPr>
      </p:pic>
      <p:pic>
        <p:nvPicPr>
          <p:cNvPr id="12" name="Picture 11">
            <a:extLst>
              <a:ext uri="{FF2B5EF4-FFF2-40B4-BE49-F238E27FC236}">
                <a16:creationId xmlns:a16="http://schemas.microsoft.com/office/drawing/2014/main" id="{4E871A64-9A2A-971B-41D6-92E425188F11}"/>
              </a:ext>
            </a:extLst>
          </p:cNvPr>
          <p:cNvPicPr>
            <a:picLocks noChangeAspect="1"/>
          </p:cNvPicPr>
          <p:nvPr/>
        </p:nvPicPr>
        <p:blipFill>
          <a:blip r:embed="rId7"/>
          <a:stretch>
            <a:fillRect/>
          </a:stretch>
        </p:blipFill>
        <p:spPr>
          <a:xfrm>
            <a:off x="1932084" y="1454184"/>
            <a:ext cx="8023031" cy="2139881"/>
          </a:xfrm>
          <a:prstGeom prst="rect">
            <a:avLst/>
          </a:prstGeom>
        </p:spPr>
      </p:pic>
    </p:spTree>
    <p:extLst>
      <p:ext uri="{BB962C8B-B14F-4D97-AF65-F5344CB8AC3E}">
        <p14:creationId xmlns:p14="http://schemas.microsoft.com/office/powerpoint/2010/main" val="194312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a:extLst>
              <a:ext uri="{FF2B5EF4-FFF2-40B4-BE49-F238E27FC236}">
                <a16:creationId xmlns:a16="http://schemas.microsoft.com/office/drawing/2014/main" id="{6D6FF214-AC59-04CA-CD16-FF0530AD2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a:extLst>
              <a:ext uri="{FF2B5EF4-FFF2-40B4-BE49-F238E27FC236}">
                <a16:creationId xmlns:a16="http://schemas.microsoft.com/office/drawing/2014/main" id="{0581A476-CF79-B7C5-23BE-FC1FB2D13A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E32DBE8-1CB8-FEC6-4EA8-B606912DB183}"/>
              </a:ext>
            </a:extLst>
          </p:cNvPr>
          <p:cNvPicPr>
            <a:picLocks noChangeAspect="1"/>
          </p:cNvPicPr>
          <p:nvPr/>
        </p:nvPicPr>
        <p:blipFill>
          <a:blip r:embed="rId7"/>
          <a:stretch>
            <a:fillRect/>
          </a:stretch>
        </p:blipFill>
        <p:spPr>
          <a:xfrm>
            <a:off x="1261556" y="0"/>
            <a:ext cx="7291448" cy="6626926"/>
          </a:xfrm>
          <a:prstGeom prst="rect">
            <a:avLst/>
          </a:prstGeom>
        </p:spPr>
      </p:pic>
    </p:spTree>
    <p:extLst>
      <p:ext uri="{BB962C8B-B14F-4D97-AF65-F5344CB8AC3E}">
        <p14:creationId xmlns:p14="http://schemas.microsoft.com/office/powerpoint/2010/main" val="3211269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3329E0A-2977-75FA-49E4-7E76CE7B6AA2}"/>
              </a:ext>
            </a:extLst>
          </p:cNvPr>
          <p:cNvGrpSpPr/>
          <p:nvPr/>
        </p:nvGrpSpPr>
        <p:grpSpPr>
          <a:xfrm>
            <a:off x="2611226" y="500284"/>
            <a:ext cx="7371760" cy="2224724"/>
            <a:chOff x="2153566" y="394277"/>
            <a:chExt cx="7353140" cy="2083553"/>
          </a:xfrm>
        </p:grpSpPr>
        <p:sp>
          <p:nvSpPr>
            <p:cNvPr id="10" name="Scroll: Horizontal 9">
              <a:extLst>
                <a:ext uri="{FF2B5EF4-FFF2-40B4-BE49-F238E27FC236}">
                  <a16:creationId xmlns:a16="http://schemas.microsoft.com/office/drawing/2014/main" id="{90521A8C-0199-356A-3672-BAC5CCB9298A}"/>
                </a:ext>
              </a:extLst>
            </p:cNvPr>
            <p:cNvSpPr/>
            <p:nvPr/>
          </p:nvSpPr>
          <p:spPr>
            <a:xfrm>
              <a:off x="2153566" y="394277"/>
              <a:ext cx="7353140" cy="2083553"/>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Box 10">
              <a:extLst>
                <a:ext uri="{FF2B5EF4-FFF2-40B4-BE49-F238E27FC236}">
                  <a16:creationId xmlns:a16="http://schemas.microsoft.com/office/drawing/2014/main" id="{4CEFD0EB-59BE-E3D0-303A-5F961C27B500}"/>
                </a:ext>
              </a:extLst>
            </p:cNvPr>
            <p:cNvSpPr txBox="1"/>
            <p:nvPr/>
          </p:nvSpPr>
          <p:spPr>
            <a:xfrm>
              <a:off x="2572178" y="725760"/>
              <a:ext cx="6827333" cy="1470056"/>
            </a:xfrm>
            <a:prstGeom prst="rect">
              <a:avLst/>
            </a:prstGeom>
            <a:noFill/>
          </p:spPr>
          <p:txBody>
            <a:bodyPr wrap="square" rtlCol="0">
              <a:spAutoFit/>
            </a:bodyPr>
            <a:lstStyle/>
            <a:p>
              <a:pPr marL="0" marR="0" algn="ctr">
                <a:spcBef>
                  <a:spcPts val="0"/>
                </a:spcBef>
                <a:spcAft>
                  <a:spcPts val="1000"/>
                </a:spcAft>
              </a:pPr>
              <a:r>
                <a:rPr lang="vi-VN" sz="3200" b="1"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Hoạt động 1: Thảo luận về các vấn đề thường nảy sinh giữa bạn bè trong học tập và rèn luyện</a:t>
              </a:r>
              <a:endPar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2" name="Picture 1">
            <a:extLst>
              <a:ext uri="{FF2B5EF4-FFF2-40B4-BE49-F238E27FC236}">
                <a16:creationId xmlns:a16="http://schemas.microsoft.com/office/drawing/2014/main" id="{BC37E3AB-FD1F-AE65-4FBC-7FC1228EE0C1}"/>
              </a:ext>
            </a:extLst>
          </p:cNvPr>
          <p:cNvPicPr>
            <a:picLocks noChangeAspect="1"/>
          </p:cNvPicPr>
          <p:nvPr/>
        </p:nvPicPr>
        <p:blipFill>
          <a:blip r:embed="rId4"/>
          <a:stretch>
            <a:fillRect/>
          </a:stretch>
        </p:blipFill>
        <p:spPr>
          <a:xfrm>
            <a:off x="206100" y="88361"/>
            <a:ext cx="3407959" cy="707197"/>
          </a:xfrm>
          <a:prstGeom prst="rect">
            <a:avLst/>
          </a:prstGeom>
        </p:spPr>
      </p:pic>
    </p:spTree>
    <p:extLst>
      <p:ext uri="{BB962C8B-B14F-4D97-AF65-F5344CB8AC3E}">
        <p14:creationId xmlns:p14="http://schemas.microsoft.com/office/powerpoint/2010/main" val="2052471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401647" y="233680"/>
            <a:ext cx="11402960" cy="641095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TextBox 18">
            <a:extLst>
              <a:ext uri="{FF2B5EF4-FFF2-40B4-BE49-F238E27FC236}">
                <a16:creationId xmlns:a16="http://schemas.microsoft.com/office/drawing/2014/main" id="{7E87530D-499B-44E1-94EF-E76B014E376E}"/>
              </a:ext>
            </a:extLst>
          </p:cNvPr>
          <p:cNvSpPr txBox="1"/>
          <p:nvPr/>
        </p:nvSpPr>
        <p:spPr>
          <a:xfrm>
            <a:off x="1140743" y="311456"/>
            <a:ext cx="1017749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Chia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sẻ</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những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vấn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đề</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thường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nảy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sinh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giữa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bạn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bè</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trong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học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rèn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luyện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D48431AA-31E4-027B-B8C3-62D9B7B5852C}"/>
              </a:ext>
            </a:extLst>
          </p:cNvPr>
          <p:cNvPicPr>
            <a:picLocks noChangeAspect="1"/>
          </p:cNvPicPr>
          <p:nvPr/>
        </p:nvPicPr>
        <p:blipFill>
          <a:blip r:embed="rId4"/>
          <a:stretch>
            <a:fillRect/>
          </a:stretch>
        </p:blipFill>
        <p:spPr>
          <a:xfrm>
            <a:off x="934720" y="2057672"/>
            <a:ext cx="10556240" cy="2505437"/>
          </a:xfrm>
          <a:prstGeom prst="rect">
            <a:avLst/>
          </a:prstGeom>
        </p:spPr>
      </p:pic>
    </p:spTree>
    <p:extLst>
      <p:ext uri="{BB962C8B-B14F-4D97-AF65-F5344CB8AC3E}">
        <p14:creationId xmlns:p14="http://schemas.microsoft.com/office/powerpoint/2010/main" val="23133336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矩形: 圆角 28">
            <a:extLst>
              <a:ext uri="{FF2B5EF4-FFF2-40B4-BE49-F238E27FC236}">
                <a16:creationId xmlns:a16="http://schemas.microsoft.com/office/drawing/2014/main" id="{70FAC849-751A-F5E2-EDEC-F371774ECAAA}"/>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6786D23C-2E60-679D-175D-6960240908AE}"/>
              </a:ext>
            </a:extLst>
          </p:cNvPr>
          <p:cNvGrpSpPr/>
          <p:nvPr/>
        </p:nvGrpSpPr>
        <p:grpSpPr>
          <a:xfrm>
            <a:off x="190289" y="2984562"/>
            <a:ext cx="5907431" cy="3202878"/>
            <a:chOff x="5890049" y="1511362"/>
            <a:chExt cx="5907431" cy="3202878"/>
          </a:xfrm>
        </p:grpSpPr>
        <p:pic>
          <p:nvPicPr>
            <p:cNvPr id="10" name="Picture 9">
              <a:extLst>
                <a:ext uri="{FF2B5EF4-FFF2-40B4-BE49-F238E27FC236}">
                  <a16:creationId xmlns:a16="http://schemas.microsoft.com/office/drawing/2014/main" id="{7212718D-36C0-BC26-3070-2A26452AF8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132" y1="60000" x2="41321" y2="60198"/>
                          <a14:foregroundMark x1="41038" y1="58218" x2="41038" y2="58218"/>
                          <a14:foregroundMark x1="41698" y1="59604" x2="41698" y2="59604"/>
                          <a14:foregroundMark x1="39151" y1="73267" x2="39151" y2="73267"/>
                          <a14:foregroundMark x1="40094" y1="75050" x2="40094" y2="75050"/>
                          <a14:foregroundMark x1="36792" y1="74257" x2="36792" y2="74257"/>
                          <a14:foregroundMark x1="35755" y1="75050" x2="35755" y2="75050"/>
                          <a14:foregroundMark x1="36981" y1="75446" x2="36981" y2="75446"/>
                          <a14:foregroundMark x1="36981" y1="69109" x2="36981" y2="69109"/>
                          <a14:foregroundMark x1="36981" y1="69703" x2="36981" y2="69703"/>
                          <a14:backgroundMark x1="38585" y1="71287" x2="38585" y2="71287"/>
                        </a14:backgroundRemoval>
                      </a14:imgEffect>
                    </a14:imgLayer>
                  </a14:imgProps>
                </a:ext>
                <a:ext uri="{28A0092B-C50C-407E-A947-70E740481C1C}">
                  <a14:useLocalDpi xmlns:a14="http://schemas.microsoft.com/office/drawing/2010/main" val="0"/>
                </a:ext>
              </a:extLst>
            </a:blip>
            <a:srcRect l="25698" t="16263" r="51812" b="17707"/>
            <a:stretch/>
          </p:blipFill>
          <p:spPr>
            <a:xfrm>
              <a:off x="10024663" y="1613937"/>
              <a:ext cx="1772817" cy="2479784"/>
            </a:xfrm>
            <a:prstGeom prst="rect">
              <a:avLst/>
            </a:prstGeom>
          </p:spPr>
        </p:pic>
        <p:pic>
          <p:nvPicPr>
            <p:cNvPr id="18" name="Picture 17">
              <a:extLst>
                <a:ext uri="{FF2B5EF4-FFF2-40B4-BE49-F238E27FC236}">
                  <a16:creationId xmlns:a16="http://schemas.microsoft.com/office/drawing/2014/main" id="{28426271-16CB-F21E-68F7-D002DFB73A1E}"/>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17624" b="78218" l="71321" r="95660">
                          <a14:foregroundMark x1="72642" y1="46535" x2="72642" y2="46535"/>
                          <a14:foregroundMark x1="71321" y1="46139" x2="71321" y2="46139"/>
                          <a14:foregroundMark x1="85566" y1="39208" x2="82358" y2="58020"/>
                          <a14:foregroundMark x1="86321" y1="44356" x2="88491" y2="45545"/>
                          <a14:foregroundMark x1="80472" y1="41584" x2="78774" y2="46139"/>
                          <a14:foregroundMark x1="95660" y1="46139" x2="95660" y2="46139"/>
                        </a14:backgroundRemoval>
                      </a14:imgEffect>
                    </a14:imgLayer>
                  </a14:imgProps>
                </a:ext>
                <a:ext uri="{28A0092B-C50C-407E-A947-70E740481C1C}">
                  <a14:useLocalDpi xmlns:a14="http://schemas.microsoft.com/office/drawing/2010/main" val="0"/>
                </a:ext>
              </a:extLst>
            </a:blip>
            <a:srcRect l="70037" t="10048" r="2382" b="14064"/>
            <a:stretch/>
          </p:blipFill>
          <p:spPr>
            <a:xfrm>
              <a:off x="5890049" y="1511362"/>
              <a:ext cx="2078128" cy="2724151"/>
            </a:xfrm>
            <a:prstGeom prst="rect">
              <a:avLst/>
            </a:prstGeom>
          </p:spPr>
        </p:pic>
        <p:pic>
          <p:nvPicPr>
            <p:cNvPr id="8" name="Picture 7">
              <a:extLst>
                <a:ext uri="{FF2B5EF4-FFF2-40B4-BE49-F238E27FC236}">
                  <a16:creationId xmlns:a16="http://schemas.microsoft.com/office/drawing/2014/main" id="{2966943F-4745-7102-7072-527E1B58C42E}"/>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9901" b="89901" l="3302" r="90000">
                          <a14:foregroundMark x1="18774" y1="28911" x2="18679" y2="45941"/>
                          <a14:foregroundMark x1="6887" y1="48317" x2="8113" y2="52673"/>
                          <a14:foregroundMark x1="13208" y1="49901" x2="15000" y2="52277"/>
                          <a14:foregroundMark x1="16226" y1="54059" x2="16226" y2="54059"/>
                          <a14:foregroundMark x1="17547" y1="59010" x2="18868" y2="69505"/>
                          <a14:foregroundMark x1="15283" y1="48119" x2="16981" y2="57822"/>
                          <a14:foregroundMark x1="15943" y1="43960" x2="16792" y2="51089"/>
                          <a14:foregroundMark x1="19811" y1="46733" x2="20283" y2="48515"/>
                          <a14:foregroundMark x1="12075" y1="45149" x2="12642" y2="48515"/>
                          <a14:foregroundMark x1="3302" y1="51287" x2="3302" y2="51287"/>
                          <a14:foregroundMark x1="20849" y1="61188" x2="20849" y2="61188"/>
                          <a14:foregroundMark x1="18868" y1="73861" x2="18868" y2="73861"/>
                          <a14:foregroundMark x1="17264" y1="72673" x2="17264" y2="72673"/>
                        </a14:backgroundRemoval>
                      </a14:imgEffect>
                    </a14:imgLayer>
                  </a14:imgProps>
                </a:ext>
                <a:ext uri="{28A0092B-C50C-407E-A947-70E740481C1C}">
                  <a14:useLocalDpi xmlns:a14="http://schemas.microsoft.com/office/drawing/2010/main" val="0"/>
                </a:ext>
              </a:extLst>
            </a:blip>
            <a:srcRect l="2274" t="16507" r="72588" b="17464"/>
            <a:stretch/>
          </p:blipFill>
          <p:spPr>
            <a:xfrm>
              <a:off x="8506234" y="1613937"/>
              <a:ext cx="1981604" cy="2479785"/>
            </a:xfrm>
            <a:prstGeom prst="rect">
              <a:avLst/>
            </a:prstGeom>
          </p:spPr>
        </p:pic>
        <p:pic>
          <p:nvPicPr>
            <p:cNvPr id="20" name="Picture 19">
              <a:extLst>
                <a:ext uri="{FF2B5EF4-FFF2-40B4-BE49-F238E27FC236}">
                  <a16:creationId xmlns:a16="http://schemas.microsoft.com/office/drawing/2014/main" id="{64B669C0-6319-0461-2640-C7F9ED59C711}"/>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23762" b="76634" l="52453" r="69340">
                          <a14:foregroundMark x1="60849" y1="26337" x2="60849" y2="26337"/>
                          <a14:foregroundMark x1="60755" y1="23960" x2="60755" y2="23960"/>
                          <a14:foregroundMark x1="69340" y1="36832" x2="69340" y2="36832"/>
                          <a14:foregroundMark x1="59811" y1="43168" x2="59811" y2="47921"/>
                          <a14:foregroundMark x1="63491" y1="75248" x2="63491" y2="75248"/>
                        </a14:backgroundRemoval>
                      </a14:imgEffect>
                    </a14:imgLayer>
                  </a14:imgProps>
                </a:ext>
                <a:ext uri="{28A0092B-C50C-407E-A947-70E740481C1C}">
                  <a14:useLocalDpi xmlns:a14="http://schemas.microsoft.com/office/drawing/2010/main" val="0"/>
                </a:ext>
              </a:extLst>
            </a:blip>
            <a:srcRect l="50566" t="19657" r="29266" b="16837"/>
            <a:stretch/>
          </p:blipFill>
          <p:spPr>
            <a:xfrm>
              <a:off x="7428443" y="1764598"/>
              <a:ext cx="1653022" cy="2479785"/>
            </a:xfrm>
            <a:prstGeom prst="rect">
              <a:avLst/>
            </a:prstGeom>
          </p:spPr>
        </p:pic>
        <p:sp>
          <p:nvSpPr>
            <p:cNvPr id="21" name="Rectangle: Rounded Corners 20">
              <a:extLst>
                <a:ext uri="{FF2B5EF4-FFF2-40B4-BE49-F238E27FC236}">
                  <a16:creationId xmlns:a16="http://schemas.microsoft.com/office/drawing/2014/main" id="{44495835-85B3-0A28-9DA2-6BF467FEDA70}"/>
                </a:ext>
              </a:extLst>
            </p:cNvPr>
            <p:cNvSpPr/>
            <p:nvPr/>
          </p:nvSpPr>
          <p:spPr>
            <a:xfrm>
              <a:off x="6672807" y="3597947"/>
              <a:ext cx="4555352" cy="111629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Thảo</a:t>
              </a:r>
              <a:r>
                <a:rPr kumimoji="0" 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luận</a:t>
              </a:r>
              <a:r>
                <a:rPr kumimoji="0" 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3" name="Speech Bubble: Rectangle with Corners Rounded 2">
            <a:extLst>
              <a:ext uri="{FF2B5EF4-FFF2-40B4-BE49-F238E27FC236}">
                <a16:creationId xmlns:a16="http://schemas.microsoft.com/office/drawing/2014/main" id="{580CD9EA-0469-C0B0-6D07-4E9DF7F7F6D3}"/>
              </a:ext>
            </a:extLst>
          </p:cNvPr>
          <p:cNvSpPr/>
          <p:nvPr/>
        </p:nvSpPr>
        <p:spPr>
          <a:xfrm>
            <a:off x="3190240" y="1036320"/>
            <a:ext cx="5984240" cy="148336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latin typeface="Cambria" panose="02040503050406030204" pitchFamily="18" charset="0"/>
                <a:ea typeface="Cambria" panose="02040503050406030204" pitchFamily="18" charset="0"/>
              </a:rPr>
              <a:t>Đưa ra tình huống có thật từng xảy ra ở lớp.</a:t>
            </a:r>
            <a:endParaRPr lang="en-US" sz="3600" dirty="0">
              <a:latin typeface="Cambria" panose="02040503050406030204" pitchFamily="18" charset="0"/>
              <a:ea typeface="Cambria" panose="02040503050406030204" pitchFamily="18" charset="0"/>
            </a:endParaRPr>
          </a:p>
        </p:txBody>
      </p:sp>
      <p:sp>
        <p:nvSpPr>
          <p:cNvPr id="4" name="Speech Bubble: Rectangle with Corners Rounded 3">
            <a:extLst>
              <a:ext uri="{FF2B5EF4-FFF2-40B4-BE49-F238E27FC236}">
                <a16:creationId xmlns:a16="http://schemas.microsoft.com/office/drawing/2014/main" id="{2B92375F-3A0D-AE72-6600-E5A96CBCD2BD}"/>
              </a:ext>
            </a:extLst>
          </p:cNvPr>
          <p:cNvSpPr/>
          <p:nvPr/>
        </p:nvSpPr>
        <p:spPr>
          <a:xfrm>
            <a:off x="6065520" y="3058160"/>
            <a:ext cx="5872480" cy="174752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Cambria" panose="02040503050406030204" pitchFamily="18" charset="0"/>
                <a:ea typeface="Cambria" panose="02040503050406030204" pitchFamily="18" charset="0"/>
              </a:rPr>
              <a:t>Mô tả cảm xúc của mình, của các bạn khi chứng kiến hoặc là người gặp phải tình huống ấy. </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8256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F6B247-A908-BAF3-5D8B-23ADFA92F28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flipH="1">
            <a:off x="7752080" y="864397"/>
            <a:ext cx="4023360" cy="5993603"/>
          </a:xfrm>
          <a:prstGeom prst="rect">
            <a:avLst/>
          </a:prstGeom>
        </p:spPr>
      </p:pic>
      <p:sp>
        <p:nvSpPr>
          <p:cNvPr id="7" name="TextBox 6">
            <a:extLst>
              <a:ext uri="{FF2B5EF4-FFF2-40B4-BE49-F238E27FC236}">
                <a16:creationId xmlns:a16="http://schemas.microsoft.com/office/drawing/2014/main" id="{FEDE6F35-6237-D350-BCE9-A1C61C8621A5}"/>
              </a:ext>
            </a:extLst>
          </p:cNvPr>
          <p:cNvSpPr txBox="1"/>
          <p:nvPr/>
        </p:nvSpPr>
        <p:spPr>
          <a:xfrm rot="21239581">
            <a:off x="1849120" y="1182083"/>
            <a:ext cx="5892800" cy="4524315"/>
          </a:xfrm>
          <a:prstGeom prst="rect">
            <a:avLst/>
          </a:prstGeom>
          <a:noFill/>
        </p:spPr>
        <p:txBody>
          <a:bodyPr wrap="square" rtlCol="0">
            <a:spAutoFit/>
          </a:bodyPr>
          <a:lstStyle/>
          <a:p>
            <a:pPr marL="0" marR="0" algn="just">
              <a:spcBef>
                <a:spcPts val="0"/>
              </a:spcBef>
              <a:spcAft>
                <a:spcPts val="1000"/>
              </a:spcAft>
            </a:pPr>
            <a:r>
              <a:rPr lang="vi-VN" sz="3600" i="1" dirty="0">
                <a:solidFill>
                  <a:srgbClr val="FF0000"/>
                </a:solidFill>
                <a:effectLst/>
                <a:latin typeface="Cambria" panose="02040503050406030204" pitchFamily="18" charset="0"/>
                <a:ea typeface="Cambria" panose="02040503050406030204" pitchFamily="18" charset="0"/>
              </a:rPr>
              <a:t>Nếu không biết cách làm việc nhóm, làm việc tập thể, mỗi người một kiểu, các công việc chung sẽ không thành công. Trong năm học cuối cấp này, việc rèn luyện các kĩ năng làm việc nhóm, làm việc tập thể rất cần thiết.</a:t>
            </a:r>
            <a:endParaRPr lang="en-US" sz="3600" dirty="0">
              <a:solidFill>
                <a:srgbClr val="FF0000"/>
              </a:solidFill>
              <a:effectLst/>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CDFE0CCF-74AB-36BA-B86D-7426320800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078461">
            <a:off x="2915919" y="403266"/>
            <a:ext cx="2888787" cy="832665"/>
          </a:xfrm>
          <a:prstGeom prst="rect">
            <a:avLst/>
          </a:prstGeom>
        </p:spPr>
      </p:pic>
    </p:spTree>
    <p:extLst>
      <p:ext uri="{BB962C8B-B14F-4D97-AF65-F5344CB8AC3E}">
        <p14:creationId xmlns:p14="http://schemas.microsoft.com/office/powerpoint/2010/main" val="112223105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3329E0A-2977-75FA-49E4-7E76CE7B6AA2}"/>
              </a:ext>
            </a:extLst>
          </p:cNvPr>
          <p:cNvGrpSpPr/>
          <p:nvPr/>
        </p:nvGrpSpPr>
        <p:grpSpPr>
          <a:xfrm>
            <a:off x="2566537" y="575036"/>
            <a:ext cx="8010338" cy="2178917"/>
            <a:chOff x="2127796" y="464285"/>
            <a:chExt cx="7990105" cy="2040652"/>
          </a:xfrm>
        </p:grpSpPr>
        <p:sp>
          <p:nvSpPr>
            <p:cNvPr id="10" name="Scroll: Horizontal 9">
              <a:extLst>
                <a:ext uri="{FF2B5EF4-FFF2-40B4-BE49-F238E27FC236}">
                  <a16:creationId xmlns:a16="http://schemas.microsoft.com/office/drawing/2014/main" id="{90521A8C-0199-356A-3672-BAC5CCB9298A}"/>
                </a:ext>
              </a:extLst>
            </p:cNvPr>
            <p:cNvSpPr/>
            <p:nvPr/>
          </p:nvSpPr>
          <p:spPr>
            <a:xfrm>
              <a:off x="2127796" y="464285"/>
              <a:ext cx="7990105" cy="204065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Box 10">
              <a:extLst>
                <a:ext uri="{FF2B5EF4-FFF2-40B4-BE49-F238E27FC236}">
                  <a16:creationId xmlns:a16="http://schemas.microsoft.com/office/drawing/2014/main" id="{4CEFD0EB-59BE-E3D0-303A-5F961C27B500}"/>
                </a:ext>
              </a:extLst>
            </p:cNvPr>
            <p:cNvSpPr txBox="1"/>
            <p:nvPr/>
          </p:nvSpPr>
          <p:spPr>
            <a:xfrm>
              <a:off x="2423088" y="944611"/>
              <a:ext cx="7479902" cy="10665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Đề</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xuất</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nguyên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tắc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hợp</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tác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với</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bè</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trong</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học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tập</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rèn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luyện</a:t>
              </a:r>
              <a:endPar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pic>
        <p:nvPicPr>
          <p:cNvPr id="2" name="Picture 1">
            <a:extLst>
              <a:ext uri="{FF2B5EF4-FFF2-40B4-BE49-F238E27FC236}">
                <a16:creationId xmlns:a16="http://schemas.microsoft.com/office/drawing/2014/main" id="{58203FB6-0BAB-9512-C96C-CF337AADB25D}"/>
              </a:ext>
            </a:extLst>
          </p:cNvPr>
          <p:cNvPicPr>
            <a:picLocks noChangeAspect="1"/>
          </p:cNvPicPr>
          <p:nvPr/>
        </p:nvPicPr>
        <p:blipFill>
          <a:blip r:embed="rId4"/>
          <a:stretch>
            <a:fillRect/>
          </a:stretch>
        </p:blipFill>
        <p:spPr>
          <a:xfrm>
            <a:off x="216260" y="98521"/>
            <a:ext cx="3407959" cy="707197"/>
          </a:xfrm>
          <a:prstGeom prst="rect">
            <a:avLst/>
          </a:prstGeom>
        </p:spPr>
      </p:pic>
    </p:spTree>
    <p:extLst>
      <p:ext uri="{BB962C8B-B14F-4D97-AF65-F5344CB8AC3E}">
        <p14:creationId xmlns:p14="http://schemas.microsoft.com/office/powerpoint/2010/main" val="101127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自定义 4500">
      <a:dk1>
        <a:sysClr val="windowText" lastClr="000000"/>
      </a:dk1>
      <a:lt1>
        <a:sysClr val="window" lastClr="FFFFFF"/>
      </a:lt1>
      <a:dk2>
        <a:srgbClr val="44546A"/>
      </a:dk2>
      <a:lt2>
        <a:srgbClr val="E7E6E6"/>
      </a:lt2>
      <a:accent1>
        <a:srgbClr val="FF945F"/>
      </a:accent1>
      <a:accent2>
        <a:srgbClr val="CD88E2"/>
      </a:accent2>
      <a:accent3>
        <a:srgbClr val="FF945F"/>
      </a:accent3>
      <a:accent4>
        <a:srgbClr val="CD88E2"/>
      </a:accent4>
      <a:accent5>
        <a:srgbClr val="FF945F"/>
      </a:accent5>
      <a:accent6>
        <a:srgbClr val="CD88E2"/>
      </a:accent6>
      <a:hlink>
        <a:srgbClr val="FF945F"/>
      </a:hlink>
      <a:folHlink>
        <a:srgbClr val="CD88E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726</Words>
  <Application>Microsoft Office PowerPoint</Application>
  <PresentationFormat>Widescreen</PresentationFormat>
  <Paragraphs>73</Paragraphs>
  <Slides>22</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等线</vt:lpstr>
      <vt:lpstr>等线 Light</vt:lpstr>
      <vt:lpstr>#9Slide07 Cadena</vt:lpstr>
      <vt:lpstr>Arial</vt:lpstr>
      <vt:lpstr>Calibri</vt:lpstr>
      <vt:lpstr>Cambria</vt:lpstr>
      <vt:lpstr>Times New Roman</vt:lpstr>
      <vt:lpstr>UTM Cookies</vt:lpstr>
      <vt:lpstr>阿里妈妈刀隶体</vt:lpstr>
      <vt:lpstr>阿里巴巴普惠体</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19</cp:revision>
  <dcterms:created xsi:type="dcterms:W3CDTF">2024-07-26T08:38:26Z</dcterms:created>
  <dcterms:modified xsi:type="dcterms:W3CDTF">2025-10-23T15:28:39Z</dcterms:modified>
</cp:coreProperties>
</file>