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3" r:id="rId3"/>
    <p:sldMasterId id="2147483705" r:id="rId4"/>
  </p:sldMasterIdLst>
  <p:notesMasterIdLst>
    <p:notesMasterId r:id="rId11"/>
  </p:notesMasterIdLst>
  <p:sldIdLst>
    <p:sldId id="259" r:id="rId5"/>
    <p:sldId id="370" r:id="rId6"/>
    <p:sldId id="297" r:id="rId7"/>
    <p:sldId id="381" r:id="rId8"/>
    <p:sldId id="382" r:id="rId9"/>
    <p:sldId id="3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AAA02-51CE-4AE3-A59E-B6D3C421625B}" type="datetimeFigureOut">
              <a:rPr lang="en-US" smtClean="0"/>
              <a:t>9/28/2025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87FFC-197E-4C8D-ADE3-FB3EC7E2E4E8}" type="slidenum">
              <a:rPr lang="en-US" smtClean="0"/>
              <a:t>‹#›</a:t>
            </a:fld>
            <a:endParaRPr lang="en-US"/>
          </a:p>
        </p:txBody>
      </p:sp>
    </p:spTree>
    <p:extLst>
      <p:ext uri="{BB962C8B-B14F-4D97-AF65-F5344CB8AC3E}">
        <p14:creationId xmlns:p14="http://schemas.microsoft.com/office/powerpoint/2010/main" val="88567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437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3034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686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46097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7616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084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2528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60855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465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57965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417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5671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2949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9386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8423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81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67828191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13090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1854835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2025/9/28</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4754158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2025/9/28</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18911273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2025/9/28</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6057098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2025/9/28</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15098968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2025/9/28</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13790705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2025/9/28</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6233419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5365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44122491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29925641"/>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84098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9/28/2025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92587859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9/28/2025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8815875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20680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785240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2025/9/28</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203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2025/9/28</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5791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2025/9/28</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8471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2025/9/28</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7774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2025/9/28</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37436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2025/9/28</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98330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1129620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4" name="Rectangle 3">
            <a:extLst>
              <a:ext uri="{FF2B5EF4-FFF2-40B4-BE49-F238E27FC236}">
                <a16:creationId xmlns:a16="http://schemas.microsoft.com/office/drawing/2014/main" id="{6CBD5DB7-194E-4A45-833C-787C1694C717}"/>
              </a:ext>
            </a:extLst>
          </p:cNvPr>
          <p:cNvSpPr/>
          <p:nvPr userDrawn="1"/>
        </p:nvSpPr>
        <p:spPr>
          <a:xfrm>
            <a:off x="9331877" y="6500150"/>
            <a:ext cx="2752677" cy="25654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67" b="0" i="1" dirty="0" err="1">
                <a:solidFill>
                  <a:srgbClr val="000000"/>
                </a:solidFill>
                <a:effectLst/>
                <a:latin typeface="+mn-lt"/>
              </a:rPr>
              <a:t>Hương</a:t>
            </a:r>
            <a:r>
              <a:rPr lang="en-US" sz="1067" b="0" i="1" dirty="0">
                <a:solidFill>
                  <a:srgbClr val="000000"/>
                </a:solidFill>
                <a:effectLst/>
                <a:latin typeface="+mn-lt"/>
              </a:rPr>
              <a:t> </a:t>
            </a:r>
            <a:r>
              <a:rPr lang="en-US" sz="1067" b="0" i="1" dirty="0" err="1">
                <a:solidFill>
                  <a:srgbClr val="000000"/>
                </a:solidFill>
                <a:effectLst/>
                <a:latin typeface="+mn-lt"/>
              </a:rPr>
              <a:t>Thảo</a:t>
            </a:r>
            <a:r>
              <a:rPr lang="en-US" sz="1067" b="0" i="1" dirty="0">
                <a:solidFill>
                  <a:srgbClr val="000000"/>
                </a:solidFill>
                <a:effectLst/>
                <a:latin typeface="+mn-lt"/>
              </a:rPr>
              <a:t>: tranthao121004@gmail.com</a:t>
            </a:r>
            <a:endParaRPr lang="vi-VN" sz="1067" i="1" dirty="0">
              <a:solidFill>
                <a:srgbClr val="000000"/>
              </a:solidFill>
              <a:latin typeface="+mn-lt"/>
            </a:endParaRPr>
          </a:p>
        </p:txBody>
      </p:sp>
    </p:spTree>
    <p:extLst>
      <p:ext uri="{BB962C8B-B14F-4D97-AF65-F5344CB8AC3E}">
        <p14:creationId xmlns:p14="http://schemas.microsoft.com/office/powerpoint/2010/main" val="187504035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2025/9/28</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3F1A9FD9-B14A-4CE0-9ED0-AE2CA5DC5AF0}"/>
              </a:ext>
            </a:extLst>
          </p:cNvPr>
          <p:cNvSpPr txBox="1"/>
          <p:nvPr userDrawn="1"/>
        </p:nvSpPr>
        <p:spPr>
          <a:xfrm>
            <a:off x="8807694" y="0"/>
            <a:ext cx="6097464"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19627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585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337399" y="3197422"/>
            <a:ext cx="690088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AC5EF80-AD52-4F15-BB79-9CE6490CA7F7}"/>
              </a:ext>
            </a:extLst>
          </p:cNvPr>
          <p:cNvSpPr txBox="1"/>
          <p:nvPr/>
        </p:nvSpPr>
        <p:spPr>
          <a:xfrm>
            <a:off x="2722485" y="106547"/>
            <a:ext cx="67470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Bài</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giảng</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thiết</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kế</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bởi</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Hương</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Thảo</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 tranthao121004@gmail.com</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DA0DABD-FF06-4071-9E55-18E99FBFBB42}"/>
              </a:ext>
            </a:extLst>
          </p:cNvPr>
          <p:cNvSpPr txBox="1"/>
          <p:nvPr/>
        </p:nvSpPr>
        <p:spPr>
          <a:xfrm>
            <a:off x="2210533" y="350900"/>
            <a:ext cx="8788901" cy="523220"/>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Dựa vào câu hỏi gợi ý, đoán nội dung của từng tranh.</a:t>
            </a:r>
          </a:p>
        </p:txBody>
      </p:sp>
      <p:grpSp>
        <p:nvGrpSpPr>
          <p:cNvPr id="20" name="Group 19">
            <a:extLst>
              <a:ext uri="{FF2B5EF4-FFF2-40B4-BE49-F238E27FC236}">
                <a16:creationId xmlns:a16="http://schemas.microsoft.com/office/drawing/2014/main" id="{014A7482-6F2E-4AE1-B417-FD2B60CB3F75}"/>
              </a:ext>
            </a:extLst>
          </p:cNvPr>
          <p:cNvGrpSpPr/>
          <p:nvPr/>
        </p:nvGrpSpPr>
        <p:grpSpPr>
          <a:xfrm>
            <a:off x="2091142" y="868917"/>
            <a:ext cx="7985015" cy="6156347"/>
            <a:chOff x="425356" y="651688"/>
            <a:chExt cx="5988761" cy="4617260"/>
          </a:xfrm>
        </p:grpSpPr>
        <p:grpSp>
          <p:nvGrpSpPr>
            <p:cNvPr id="21" name="Group 20">
              <a:extLst>
                <a:ext uri="{FF2B5EF4-FFF2-40B4-BE49-F238E27FC236}">
                  <a16:creationId xmlns:a16="http://schemas.microsoft.com/office/drawing/2014/main" id="{F63831C2-7733-4F2B-B23F-912B5FDE2CC9}"/>
                </a:ext>
              </a:extLst>
            </p:cNvPr>
            <p:cNvGrpSpPr/>
            <p:nvPr/>
          </p:nvGrpSpPr>
          <p:grpSpPr>
            <a:xfrm>
              <a:off x="746084" y="651688"/>
              <a:ext cx="5365827" cy="4088746"/>
              <a:chOff x="746084" y="651688"/>
              <a:chExt cx="5365827" cy="4088746"/>
            </a:xfrm>
          </p:grpSpPr>
          <p:pic>
            <p:nvPicPr>
              <p:cNvPr id="26" name="Picture 25">
                <a:extLst>
                  <a:ext uri="{FF2B5EF4-FFF2-40B4-BE49-F238E27FC236}">
                    <a16:creationId xmlns:a16="http://schemas.microsoft.com/office/drawing/2014/main" id="{8D4658DF-2D2C-4D75-99F8-6B47E29467D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10289" r="50000"/>
              <a:stretch/>
            </p:blipFill>
            <p:spPr>
              <a:xfrm>
                <a:off x="892233" y="1021464"/>
                <a:ext cx="2079568" cy="3718970"/>
              </a:xfrm>
              <a:prstGeom prst="rect">
                <a:avLst/>
              </a:prstGeom>
            </p:spPr>
          </p:pic>
          <p:pic>
            <p:nvPicPr>
              <p:cNvPr id="27" name="Picture 26">
                <a:extLst>
                  <a:ext uri="{FF2B5EF4-FFF2-40B4-BE49-F238E27FC236}">
                    <a16:creationId xmlns:a16="http://schemas.microsoft.com/office/drawing/2014/main" id="{EE519E9D-1B5B-4CDB-A134-A5D925FBB70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0000" t="10289"/>
              <a:stretch/>
            </p:blipFill>
            <p:spPr>
              <a:xfrm>
                <a:off x="3733770" y="1021464"/>
                <a:ext cx="2079568" cy="3718970"/>
              </a:xfrm>
              <a:prstGeom prst="rect">
                <a:avLst/>
              </a:prstGeom>
            </p:spPr>
          </p:pic>
          <p:sp>
            <p:nvSpPr>
              <p:cNvPr id="28" name="TextBox 27">
                <a:extLst>
                  <a:ext uri="{FF2B5EF4-FFF2-40B4-BE49-F238E27FC236}">
                    <a16:creationId xmlns:a16="http://schemas.microsoft.com/office/drawing/2014/main" id="{51ED4BBE-B1AF-4055-A75E-F7093ACD702B}"/>
                  </a:ext>
                </a:extLst>
              </p:cNvPr>
              <p:cNvSpPr txBox="1"/>
              <p:nvPr/>
            </p:nvSpPr>
            <p:spPr>
              <a:xfrm>
                <a:off x="746084" y="651688"/>
                <a:ext cx="5365827" cy="487874"/>
              </a:xfrm>
              <a:prstGeom prst="rect">
                <a:avLst/>
              </a:prstGeom>
              <a:noFill/>
            </p:spPr>
            <p:txBody>
              <a:bodyPr wrap="square" rtlCol="0">
                <a:spAutoFit/>
              </a:bodyPr>
              <a:lstStyle/>
              <a:p>
                <a:pPr algn="ctr" defTabSz="1219170">
                  <a:lnSpc>
                    <a:spcPct val="150000"/>
                  </a:lnSpc>
                  <a:buClr>
                    <a:srgbClr val="000000"/>
                  </a:buClr>
                </a:pPr>
                <a:r>
                  <a:rPr lang="vi-VN" sz="28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Chú đỗ con</a:t>
                </a:r>
                <a:endParaRPr lang="en-US" sz="28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2" name="TextBox 21">
              <a:extLst>
                <a:ext uri="{FF2B5EF4-FFF2-40B4-BE49-F238E27FC236}">
                  <a16:creationId xmlns:a16="http://schemas.microsoft.com/office/drawing/2014/main" id="{502E01A3-587D-4BF3-BD2F-3D962A6DDF6F}"/>
                </a:ext>
              </a:extLst>
            </p:cNvPr>
            <p:cNvSpPr txBox="1"/>
            <p:nvPr/>
          </p:nvSpPr>
          <p:spPr>
            <a:xfrm>
              <a:off x="425356" y="2371367"/>
              <a:ext cx="2949609" cy="1038746"/>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cô mưa xuân diễn ra thế nào?</a:t>
              </a:r>
            </a:p>
          </p:txBody>
        </p:sp>
        <p:sp>
          <p:nvSpPr>
            <p:cNvPr id="23" name="TextBox 22">
              <a:extLst>
                <a:ext uri="{FF2B5EF4-FFF2-40B4-BE49-F238E27FC236}">
                  <a16:creationId xmlns:a16="http://schemas.microsoft.com/office/drawing/2014/main" id="{52998FC1-4B47-4D51-A91E-DA52F16875DF}"/>
                </a:ext>
              </a:extLst>
            </p:cNvPr>
            <p:cNvSpPr txBox="1"/>
            <p:nvPr/>
          </p:nvSpPr>
          <p:spPr>
            <a:xfrm>
              <a:off x="3374965" y="2371367"/>
              <a:ext cx="2949609" cy="1038746"/>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chị gió xuân diễn ra thế nào?</a:t>
              </a:r>
            </a:p>
          </p:txBody>
        </p:sp>
        <p:sp>
          <p:nvSpPr>
            <p:cNvPr id="24" name="TextBox 23">
              <a:extLst>
                <a:ext uri="{FF2B5EF4-FFF2-40B4-BE49-F238E27FC236}">
                  <a16:creationId xmlns:a16="http://schemas.microsoft.com/office/drawing/2014/main" id="{A61907B1-FA37-433B-8761-CD819B251545}"/>
                </a:ext>
              </a:extLst>
            </p:cNvPr>
            <p:cNvSpPr txBox="1"/>
            <p:nvPr/>
          </p:nvSpPr>
          <p:spPr>
            <a:xfrm>
              <a:off x="514899" y="4230202"/>
              <a:ext cx="2949609" cy="1038746"/>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bác mặt trời diễn ra thế nào?</a:t>
              </a:r>
            </a:p>
          </p:txBody>
        </p:sp>
        <p:sp>
          <p:nvSpPr>
            <p:cNvPr id="25" name="TextBox 24">
              <a:extLst>
                <a:ext uri="{FF2B5EF4-FFF2-40B4-BE49-F238E27FC236}">
                  <a16:creationId xmlns:a16="http://schemas.microsoft.com/office/drawing/2014/main" id="{880047AB-40AE-4529-89B4-20B3A816BD92}"/>
                </a:ext>
              </a:extLst>
            </p:cNvPr>
            <p:cNvSpPr txBox="1"/>
            <p:nvPr/>
          </p:nvSpPr>
          <p:spPr>
            <a:xfrm>
              <a:off x="3464508" y="4230202"/>
              <a:ext cx="2949609" cy="715580"/>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Cuối cùng, đỗ con làm gì?</a:t>
              </a:r>
            </a:p>
          </p:txBody>
        </p:sp>
      </p:grpSp>
      <p:sp>
        <p:nvSpPr>
          <p:cNvPr id="29" name="TextBox 28">
            <a:extLst>
              <a:ext uri="{FF2B5EF4-FFF2-40B4-BE49-F238E27FC236}">
                <a16:creationId xmlns:a16="http://schemas.microsoft.com/office/drawing/2014/main" id="{F13951B3-3F62-4429-8638-BE90F7A9AAF7}"/>
              </a:ext>
            </a:extLst>
          </p:cNvPr>
          <p:cNvSpPr txBox="1"/>
          <p:nvPr/>
        </p:nvSpPr>
        <p:spPr>
          <a:xfrm>
            <a:off x="2091140" y="3100192"/>
            <a:ext cx="3932812" cy="1384995"/>
          </a:xfrm>
          <a:prstGeom prst="rect">
            <a:avLst/>
          </a:prstGeom>
          <a:solidFill>
            <a:schemeClr val="accent2"/>
          </a:solidFill>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đỗ và cô mưa xuân</a:t>
            </a:r>
            <a:endPar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buClr>
                <a:srgbClr val="000000"/>
              </a:buClr>
            </a:pPr>
            <a:endPar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TextBox 29">
            <a:extLst>
              <a:ext uri="{FF2B5EF4-FFF2-40B4-BE49-F238E27FC236}">
                <a16:creationId xmlns:a16="http://schemas.microsoft.com/office/drawing/2014/main" id="{4250F0AF-14EC-4DED-91F9-6DE9E101966A}"/>
              </a:ext>
            </a:extLst>
          </p:cNvPr>
          <p:cNvSpPr txBox="1"/>
          <p:nvPr/>
        </p:nvSpPr>
        <p:spPr>
          <a:xfrm>
            <a:off x="6023952" y="3134963"/>
            <a:ext cx="4496087" cy="1384995"/>
          </a:xfrm>
          <a:prstGeom prst="rect">
            <a:avLst/>
          </a:prstGeom>
          <a:solidFill>
            <a:schemeClr val="accent2"/>
          </a:solidFill>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đỗ đã nảy mầm và chị gió xuân</a:t>
            </a:r>
            <a:endPar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buClr>
                <a:srgbClr val="000000"/>
              </a:buClr>
            </a:pPr>
            <a:endPar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1" name="TextBox 30">
            <a:extLst>
              <a:ext uri="{FF2B5EF4-FFF2-40B4-BE49-F238E27FC236}">
                <a16:creationId xmlns:a16="http://schemas.microsoft.com/office/drawing/2014/main" id="{164595AA-F5FB-42FA-A2FA-F076308980DD}"/>
              </a:ext>
            </a:extLst>
          </p:cNvPr>
          <p:cNvSpPr txBox="1"/>
          <p:nvPr/>
        </p:nvSpPr>
        <p:spPr>
          <a:xfrm>
            <a:off x="1393794" y="5617480"/>
            <a:ext cx="4821597" cy="1384995"/>
          </a:xfrm>
          <a:prstGeom prst="rect">
            <a:avLst/>
          </a:prstGeom>
          <a:solidFill>
            <a:schemeClr val="accent2"/>
          </a:solidFill>
          <a:effectLst>
            <a:softEdge rad="31750"/>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đỗ với mầm đã lớn và bác mặt trời</a:t>
            </a:r>
            <a:endPar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buClr>
                <a:srgbClr val="000000"/>
              </a:buClr>
            </a:pPr>
            <a:endPar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TextBox 31">
            <a:extLst>
              <a:ext uri="{FF2B5EF4-FFF2-40B4-BE49-F238E27FC236}">
                <a16:creationId xmlns:a16="http://schemas.microsoft.com/office/drawing/2014/main" id="{BE002E67-F1BE-4E46-9FF4-8E63CC9234F5}"/>
              </a:ext>
            </a:extLst>
          </p:cNvPr>
          <p:cNvSpPr txBox="1"/>
          <p:nvPr/>
        </p:nvSpPr>
        <p:spPr>
          <a:xfrm>
            <a:off x="6096000" y="5663646"/>
            <a:ext cx="4564919" cy="954107"/>
          </a:xfrm>
          <a:prstGeom prst="rect">
            <a:avLst/>
          </a:prstGeom>
          <a:solidFill>
            <a:schemeClr val="accent2"/>
          </a:solidFill>
          <a:effectLst>
            <a:softEdge rad="31750"/>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Hạt đỗ đã lớn thành cây đỗ và mặt trời đang tỏa nắng</a:t>
            </a:r>
          </a:p>
        </p:txBody>
      </p:sp>
    </p:spTree>
    <p:extLst>
      <p:ext uri="{BB962C8B-B14F-4D97-AF65-F5344CB8AC3E}">
        <p14:creationId xmlns:p14="http://schemas.microsoft.com/office/powerpoint/2010/main" val="14681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p:tgtEl>
                                          <p:spTgt spid="29"/>
                                        </p:tgtEl>
                                        <p:attrNameLst>
                                          <p:attrName>ppt_y</p:attrName>
                                        </p:attrNameLst>
                                      </p:cBhvr>
                                      <p:tavLst>
                                        <p:tav tm="0">
                                          <p:val>
                                            <p:strVal val="#ppt_y-#ppt_h*1.125000"/>
                                          </p:val>
                                        </p:tav>
                                        <p:tav tm="100000">
                                          <p:val>
                                            <p:strVal val="#ppt_y"/>
                                          </p:val>
                                        </p:tav>
                                      </p:tavLst>
                                    </p:anim>
                                    <p:animEffect transition="in" filter="wipe(down)">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ppt_y</p:attrName>
                                        </p:attrNameLst>
                                      </p:cBhvr>
                                      <p:tavLst>
                                        <p:tav tm="0">
                                          <p:val>
                                            <p:strVal val="#ppt_y-#ppt_h*1.125000"/>
                                          </p:val>
                                        </p:tav>
                                        <p:tav tm="100000">
                                          <p:val>
                                            <p:strVal val="#ppt_y"/>
                                          </p:val>
                                        </p:tav>
                                      </p:tavLst>
                                    </p:anim>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p:tgtEl>
                                          <p:spTgt spid="31"/>
                                        </p:tgtEl>
                                        <p:attrNameLst>
                                          <p:attrName>ppt_y</p:attrName>
                                        </p:attrNameLst>
                                      </p:cBhvr>
                                      <p:tavLst>
                                        <p:tav tm="0">
                                          <p:val>
                                            <p:strVal val="#ppt_y-#ppt_h*1.125000"/>
                                          </p:val>
                                        </p:tav>
                                        <p:tav tm="100000">
                                          <p:val>
                                            <p:strVal val="#ppt_y"/>
                                          </p:val>
                                        </p:tav>
                                      </p:tavLst>
                                    </p:anim>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p:tgtEl>
                                          <p:spTgt spid="32"/>
                                        </p:tgtEl>
                                        <p:attrNameLst>
                                          <p:attrName>ppt_y</p:attrName>
                                        </p:attrNameLst>
                                      </p:cBhvr>
                                      <p:tavLst>
                                        <p:tav tm="0">
                                          <p:val>
                                            <p:strVal val="#ppt_y-#ppt_h*1.125000"/>
                                          </p:val>
                                        </p:tav>
                                        <p:tav tm="100000">
                                          <p:val>
                                            <p:strVal val="#ppt_y"/>
                                          </p:val>
                                        </p:tav>
                                      </p:tavLst>
                                    </p:anim>
                                    <p:animEffect transition="in" filter="wipe(down)">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grpSp>
        <p:nvGrpSpPr>
          <p:cNvPr id="19" name="Group 18">
            <a:extLst>
              <a:ext uri="{FF2B5EF4-FFF2-40B4-BE49-F238E27FC236}">
                <a16:creationId xmlns:a16="http://schemas.microsoft.com/office/drawing/2014/main" id="{DC587365-E4F7-4382-9245-4023C6280480}"/>
              </a:ext>
            </a:extLst>
          </p:cNvPr>
          <p:cNvGrpSpPr/>
          <p:nvPr/>
        </p:nvGrpSpPr>
        <p:grpSpPr>
          <a:xfrm>
            <a:off x="497151" y="593888"/>
            <a:ext cx="11243746" cy="5663588"/>
            <a:chOff x="414668" y="551742"/>
            <a:chExt cx="5975498" cy="4247691"/>
          </a:xfrm>
        </p:grpSpPr>
        <p:sp>
          <p:nvSpPr>
            <p:cNvPr id="20" name="TextBox 19">
              <a:extLst>
                <a:ext uri="{FF2B5EF4-FFF2-40B4-BE49-F238E27FC236}">
                  <a16:creationId xmlns:a16="http://schemas.microsoft.com/office/drawing/2014/main" id="{3B0B6CFE-6CE2-49B3-ADD2-C2F28BF70FD8}"/>
                </a:ext>
              </a:extLst>
            </p:cNvPr>
            <p:cNvSpPr txBox="1"/>
            <p:nvPr/>
          </p:nvSpPr>
          <p:spPr>
            <a:xfrm>
              <a:off x="617319" y="551742"/>
              <a:ext cx="5365827" cy="428050"/>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CHÚ ĐỖ CON</a:t>
              </a:r>
              <a:endParaRPr lang="en-US" sz="24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TextBox 20">
              <a:extLst>
                <a:ext uri="{FF2B5EF4-FFF2-40B4-BE49-F238E27FC236}">
                  <a16:creationId xmlns:a16="http://schemas.microsoft.com/office/drawing/2014/main" id="{BBB387B7-322B-4815-A79F-47A4382AAEC8}"/>
                </a:ext>
              </a:extLst>
            </p:cNvPr>
            <p:cNvSpPr txBox="1"/>
            <p:nvPr/>
          </p:nvSpPr>
          <p:spPr>
            <a:xfrm>
              <a:off x="414668" y="996324"/>
              <a:ext cx="5975498" cy="3803109"/>
            </a:xfrm>
            <a:prstGeom prst="rect">
              <a:avLst/>
            </a:prstGeom>
            <a:noFill/>
          </p:spPr>
          <p:txBody>
            <a:bodyPr wrap="square" rtlCol="0">
              <a:spAutoFit/>
            </a:bodyPr>
            <a:lstStyle/>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Một chú đỗ con ngủ khì trong các chum khô ráo và tối om một năm. Một hôm tình cờ chú thấy mình nằm giữa những hạt đất li ti xôm xốp. Chợt có tiếng lộp độp bên ngoài. Đỗ hỏi: “Ai đó?” – “Cô đấy!”. Thì ra cô mưa xuân, cô đem nước đến cho đỗ con được tắm mát. Chú lại ngủ khì.</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Có tiếng sáo vi vu trên mặt đất làm chú tỉnh giấc. Chú khe khẽ cựa mình hỏi: “Ai đó?”. Tiếng thì thầm dịu dàng trả lời: “Chị đây mà, chị là gió xuân đây. Dậy đi em, mùa xuân đẹp lắm!”. Đỗ con lại cựa mình. Chú thấy mình lớn phổng lên làm nứt cả chiếc áo ngoài.</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Chị gió xuân bay đi. Có những tia nắng ấm áp lay chú đỗ con. Đỗ con hỏi: “Ai đó?”. Một giọng nói ồm ồm, trầm ấm vang lên: “Bác đây, bác là mặt trời đây, cháu dậy đi thôi, sáng lắm rồi. Các cậu học trò cắp sách đến trường rồi đấy.” Đỗ con rụt rè nói: “Nhưng mà trên đấy lạnh lắm!” Bác mặt trời khuyên: “Cháu cứ vùng dậy đi nào. Bác sưởi ấm cho cháu, cựa mạnh vào.”.</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(4) Đỗ con vươn vai một cái thật mạnh. Chú trồi lên khỏi mặt đất. Mặt đất sáng bừng ánh nắng xuân. Chú đỗ con xòe hai cánh tay nhỏ xíu hướng về phía mặt trời ấm áp.</a:t>
              </a:r>
            </a:p>
            <a:p>
              <a:pPr algn="r"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vi-VN" sz="22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a:t>
              </a: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Nhật Linh)</a:t>
              </a:r>
            </a:p>
          </p:txBody>
        </p:sp>
      </p:grpSp>
      <p:sp>
        <p:nvSpPr>
          <p:cNvPr id="22" name="TextBox 21">
            <a:extLst>
              <a:ext uri="{FF2B5EF4-FFF2-40B4-BE49-F238E27FC236}">
                <a16:creationId xmlns:a16="http://schemas.microsoft.com/office/drawing/2014/main" id="{6C969FED-C712-4B36-8050-4804E76AF162}"/>
              </a:ext>
            </a:extLst>
          </p:cNvPr>
          <p:cNvSpPr txBox="1"/>
          <p:nvPr/>
        </p:nvSpPr>
        <p:spPr>
          <a:xfrm>
            <a:off x="266217" y="302981"/>
            <a:ext cx="3248400" cy="577850"/>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rPr>
              <a:t>Đọc lại câu chuyện</a:t>
            </a:r>
            <a:endParaRPr lang="vi-VN" sz="2400"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6918094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sp>
        <p:nvSpPr>
          <p:cNvPr id="7" name="TextBox 6">
            <a:extLst>
              <a:ext uri="{FF2B5EF4-FFF2-40B4-BE49-F238E27FC236}">
                <a16:creationId xmlns:a16="http://schemas.microsoft.com/office/drawing/2014/main" id="{5224BE24-13CA-4D03-8064-0DF1D9714747}"/>
              </a:ext>
            </a:extLst>
          </p:cNvPr>
          <p:cNvSpPr txBox="1"/>
          <p:nvPr/>
        </p:nvSpPr>
        <p:spPr>
          <a:xfrm>
            <a:off x="1503074" y="520763"/>
            <a:ext cx="8856756" cy="730200"/>
          </a:xfrm>
          <a:prstGeom prst="rect">
            <a:avLst/>
          </a:prstGeom>
          <a:noFill/>
        </p:spPr>
        <p:txBody>
          <a:bodyPr wrap="square" rtlCol="0">
            <a:spAutoFit/>
          </a:bodyPr>
          <a:lstStyle/>
          <a:p>
            <a:pPr algn="just" defTabSz="1219170">
              <a:lnSpc>
                <a:spcPct val="150000"/>
              </a:lnSpc>
              <a:buClr>
                <a:srgbClr val="000000"/>
              </a:buClr>
            </a:pPr>
            <a:r>
              <a:rPr lang="vi-VN" sz="32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Chọn kể lại 1-2 đoạn của câu chuyện theo tranh.</a:t>
            </a:r>
          </a:p>
        </p:txBody>
      </p:sp>
      <p:grpSp>
        <p:nvGrpSpPr>
          <p:cNvPr id="8" name="Group 7">
            <a:extLst>
              <a:ext uri="{FF2B5EF4-FFF2-40B4-BE49-F238E27FC236}">
                <a16:creationId xmlns:a16="http://schemas.microsoft.com/office/drawing/2014/main" id="{B83AA35E-8EDA-4724-916A-510918F272CF}"/>
              </a:ext>
            </a:extLst>
          </p:cNvPr>
          <p:cNvGrpSpPr/>
          <p:nvPr/>
        </p:nvGrpSpPr>
        <p:grpSpPr>
          <a:xfrm>
            <a:off x="2822018" y="1293684"/>
            <a:ext cx="6861477" cy="5043553"/>
            <a:chOff x="902865" y="819656"/>
            <a:chExt cx="4871775" cy="3602218"/>
          </a:xfrm>
        </p:grpSpPr>
        <p:pic>
          <p:nvPicPr>
            <p:cNvPr id="9" name="Picture 8">
              <a:extLst>
                <a:ext uri="{FF2B5EF4-FFF2-40B4-BE49-F238E27FC236}">
                  <a16:creationId xmlns:a16="http://schemas.microsoft.com/office/drawing/2014/main" id="{747715E6-CC8F-432F-A570-08651F6E75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t="10290" r="50000" b="55103"/>
            <a:stretch/>
          </p:blipFill>
          <p:spPr>
            <a:xfrm>
              <a:off x="902865" y="819656"/>
              <a:ext cx="2539700" cy="1752094"/>
            </a:xfrm>
            <a:prstGeom prst="rect">
              <a:avLst/>
            </a:prstGeom>
          </p:spPr>
        </p:pic>
        <p:pic>
          <p:nvPicPr>
            <p:cNvPr id="10" name="Picture 9">
              <a:extLst>
                <a:ext uri="{FF2B5EF4-FFF2-40B4-BE49-F238E27FC236}">
                  <a16:creationId xmlns:a16="http://schemas.microsoft.com/office/drawing/2014/main" id="{EBE016DB-49C1-4F98-AC4C-6333674E85F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653" t="53972" r="49347" b="11421"/>
            <a:stretch/>
          </p:blipFill>
          <p:spPr>
            <a:xfrm>
              <a:off x="902865" y="2652806"/>
              <a:ext cx="2539700" cy="1752094"/>
            </a:xfrm>
            <a:prstGeom prst="rect">
              <a:avLst/>
            </a:prstGeom>
          </p:spPr>
        </p:pic>
        <p:pic>
          <p:nvPicPr>
            <p:cNvPr id="11" name="Picture 10">
              <a:extLst>
                <a:ext uri="{FF2B5EF4-FFF2-40B4-BE49-F238E27FC236}">
                  <a16:creationId xmlns:a16="http://schemas.microsoft.com/office/drawing/2014/main" id="{F9DBD50C-8E8A-492A-8E97-81B951C2645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3165" t="10088" r="-3165" b="55305"/>
            <a:stretch/>
          </p:blipFill>
          <p:spPr>
            <a:xfrm>
              <a:off x="3234940" y="836630"/>
              <a:ext cx="2539700" cy="1752094"/>
            </a:xfrm>
            <a:prstGeom prst="rect">
              <a:avLst/>
            </a:prstGeom>
          </p:spPr>
        </p:pic>
        <p:pic>
          <p:nvPicPr>
            <p:cNvPr id="12" name="Picture 11">
              <a:extLst>
                <a:ext uri="{FF2B5EF4-FFF2-40B4-BE49-F238E27FC236}">
                  <a16:creationId xmlns:a16="http://schemas.microsoft.com/office/drawing/2014/main" id="{EC1F73E3-806A-4987-A2AB-71293618BC9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2576" t="54499" r="-2576" b="10894"/>
            <a:stretch/>
          </p:blipFill>
          <p:spPr>
            <a:xfrm>
              <a:off x="3234940" y="2669780"/>
              <a:ext cx="2539700" cy="1752094"/>
            </a:xfrm>
            <a:prstGeom prst="rect">
              <a:avLst/>
            </a:prstGeom>
          </p:spPr>
        </p:pic>
      </p:grpSp>
    </p:spTree>
    <p:extLst>
      <p:ext uri="{BB962C8B-B14F-4D97-AF65-F5344CB8AC3E}">
        <p14:creationId xmlns:p14="http://schemas.microsoft.com/office/powerpoint/2010/main" val="214877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grpSp>
        <p:nvGrpSpPr>
          <p:cNvPr id="13" name="Group 12">
            <a:extLst>
              <a:ext uri="{FF2B5EF4-FFF2-40B4-BE49-F238E27FC236}">
                <a16:creationId xmlns:a16="http://schemas.microsoft.com/office/drawing/2014/main" id="{5DC7B12D-44D0-4F07-98FB-3CDE6626C9A6}"/>
              </a:ext>
            </a:extLst>
          </p:cNvPr>
          <p:cNvGrpSpPr/>
          <p:nvPr/>
        </p:nvGrpSpPr>
        <p:grpSpPr>
          <a:xfrm>
            <a:off x="804673" y="703044"/>
            <a:ext cx="10744200" cy="1200070"/>
            <a:chOff x="511811" y="527283"/>
            <a:chExt cx="5834378" cy="900053"/>
          </a:xfrm>
        </p:grpSpPr>
        <p:pic>
          <p:nvPicPr>
            <p:cNvPr id="14" name="Picture 13">
              <a:extLst>
                <a:ext uri="{FF2B5EF4-FFF2-40B4-BE49-F238E27FC236}">
                  <a16:creationId xmlns:a16="http://schemas.microsoft.com/office/drawing/2014/main" id="{68F5A287-316F-4023-8DA6-32346DD2D355}"/>
                </a:ext>
              </a:extLst>
            </p:cNvPr>
            <p:cNvPicPr>
              <a:picLocks noChangeAspect="1"/>
            </p:cNvPicPr>
            <p:nvPr/>
          </p:nvPicPr>
          <p:blipFill>
            <a:blip r:embed="rId4"/>
            <a:stretch>
              <a:fillRect/>
            </a:stretch>
          </p:blipFill>
          <p:spPr>
            <a:xfrm>
              <a:off x="511811" y="527283"/>
              <a:ext cx="5834378" cy="877900"/>
            </a:xfrm>
            <a:prstGeom prst="rect">
              <a:avLst/>
            </a:prstGeom>
          </p:spPr>
        </p:pic>
        <p:sp>
          <p:nvSpPr>
            <p:cNvPr id="15" name="TextBox 14">
              <a:extLst>
                <a:ext uri="{FF2B5EF4-FFF2-40B4-BE49-F238E27FC236}">
                  <a16:creationId xmlns:a16="http://schemas.microsoft.com/office/drawing/2014/main" id="{6EA7478F-0E69-424E-87E7-DB793B2897E5}"/>
                </a:ext>
              </a:extLst>
            </p:cNvPr>
            <p:cNvSpPr txBox="1"/>
            <p:nvPr/>
          </p:nvSpPr>
          <p:spPr>
            <a:xfrm>
              <a:off x="1196865" y="711756"/>
              <a:ext cx="4975336" cy="715580"/>
            </a:xfrm>
            <a:prstGeom prst="rect">
              <a:avLst/>
            </a:prstGeom>
            <a:noFill/>
          </p:spPr>
          <p:txBody>
            <a:bodyPr wrap="square" rtlCol="0">
              <a:spAutoFit/>
            </a:bodyPr>
            <a:lstStyle/>
            <a:p>
              <a:pPr algn="just" defTabSz="1219170">
                <a:buClr>
                  <a:srgbClr val="000000"/>
                </a:buClr>
              </a:pPr>
              <a:r>
                <a:rPr lang="vi-VN" sz="28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Nói với người thân về hành trình hạt đỗ con trở thành cây đỗ.</a:t>
              </a:r>
              <a:endParaRPr lang="en-US" sz="28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6" name="TextBox 15">
            <a:extLst>
              <a:ext uri="{FF2B5EF4-FFF2-40B4-BE49-F238E27FC236}">
                <a16:creationId xmlns:a16="http://schemas.microsoft.com/office/drawing/2014/main" id="{48571548-2488-47BB-AA6F-CAC003906503}"/>
              </a:ext>
            </a:extLst>
          </p:cNvPr>
          <p:cNvSpPr txBox="1"/>
          <p:nvPr/>
        </p:nvSpPr>
        <p:spPr>
          <a:xfrm>
            <a:off x="5806440" y="2030111"/>
            <a:ext cx="6115483" cy="3946786"/>
          </a:xfrm>
          <a:prstGeom prst="rect">
            <a:avLst/>
          </a:prstGeom>
          <a:noFill/>
        </p:spPr>
        <p:txBody>
          <a:bodyPr wrap="square" rtlCol="0">
            <a:spAutoFit/>
          </a:bodyPr>
          <a:lstStyle/>
          <a:p>
            <a:pPr algn="just" defTabSz="1219170">
              <a:lnSpc>
                <a:spcPct val="13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Quan </a:t>
            </a: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sát và kể lại theo tranh minh họa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30000"/>
              </a:lnSpc>
              <a:buClr>
                <a:srgbClr val="000000"/>
              </a:buClr>
            </a:pP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Kể về những ai đã góp phần giúp hạt đỗ nằm trong lòng đất có thể nảy mầm và vươn lên thành cây đỗ.</a:t>
            </a:r>
          </a:p>
          <a:p>
            <a:pPr algn="just" defTabSz="1219170">
              <a:lnSpc>
                <a:spcPct val="13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Trao đổi với người thân câu chuyện muốn nói điều gì với các bạn nhỏ.</a:t>
            </a:r>
            <a:endPar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7" name="Group 16">
            <a:extLst>
              <a:ext uri="{FF2B5EF4-FFF2-40B4-BE49-F238E27FC236}">
                <a16:creationId xmlns:a16="http://schemas.microsoft.com/office/drawing/2014/main" id="{238F43C8-7F63-4C8C-A33C-0065E6157C50}"/>
              </a:ext>
            </a:extLst>
          </p:cNvPr>
          <p:cNvGrpSpPr/>
          <p:nvPr/>
        </p:nvGrpSpPr>
        <p:grpSpPr>
          <a:xfrm>
            <a:off x="1268958" y="1903114"/>
            <a:ext cx="4608055" cy="4074277"/>
            <a:chOff x="902865" y="819656"/>
            <a:chExt cx="4871775" cy="3602218"/>
          </a:xfrm>
        </p:grpSpPr>
        <p:pic>
          <p:nvPicPr>
            <p:cNvPr id="18" name="Picture 17">
              <a:extLst>
                <a:ext uri="{FF2B5EF4-FFF2-40B4-BE49-F238E27FC236}">
                  <a16:creationId xmlns:a16="http://schemas.microsoft.com/office/drawing/2014/main" id="{0BD5DE51-F40D-4A0B-8C1B-E3DB15CE22F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t="10290" r="50000" b="55103"/>
            <a:stretch/>
          </p:blipFill>
          <p:spPr>
            <a:xfrm>
              <a:off x="902865" y="819656"/>
              <a:ext cx="2539700" cy="1752094"/>
            </a:xfrm>
            <a:prstGeom prst="rect">
              <a:avLst/>
            </a:prstGeom>
          </p:spPr>
        </p:pic>
        <p:pic>
          <p:nvPicPr>
            <p:cNvPr id="19" name="Picture 18">
              <a:extLst>
                <a:ext uri="{FF2B5EF4-FFF2-40B4-BE49-F238E27FC236}">
                  <a16:creationId xmlns:a16="http://schemas.microsoft.com/office/drawing/2014/main" id="{7669A56A-C547-4550-8D20-B4C15231C11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653" t="53972" r="49347" b="11421"/>
            <a:stretch/>
          </p:blipFill>
          <p:spPr>
            <a:xfrm>
              <a:off x="902865" y="2652806"/>
              <a:ext cx="2539700" cy="1752094"/>
            </a:xfrm>
            <a:prstGeom prst="rect">
              <a:avLst/>
            </a:prstGeom>
          </p:spPr>
        </p:pic>
        <p:pic>
          <p:nvPicPr>
            <p:cNvPr id="20" name="Picture 19">
              <a:extLst>
                <a:ext uri="{FF2B5EF4-FFF2-40B4-BE49-F238E27FC236}">
                  <a16:creationId xmlns:a16="http://schemas.microsoft.com/office/drawing/2014/main" id="{F85F1B2C-4044-40FA-9819-58C5880C97E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53165" t="10088" r="-3165" b="55305"/>
            <a:stretch/>
          </p:blipFill>
          <p:spPr>
            <a:xfrm>
              <a:off x="3234940" y="836630"/>
              <a:ext cx="2539700" cy="1752094"/>
            </a:xfrm>
            <a:prstGeom prst="rect">
              <a:avLst/>
            </a:prstGeom>
          </p:spPr>
        </p:pic>
        <p:pic>
          <p:nvPicPr>
            <p:cNvPr id="21" name="Picture 20">
              <a:extLst>
                <a:ext uri="{FF2B5EF4-FFF2-40B4-BE49-F238E27FC236}">
                  <a16:creationId xmlns:a16="http://schemas.microsoft.com/office/drawing/2014/main" id="{E3C6CCEA-5274-4033-AFDA-37F7EF00C80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52576" t="54499" r="-2576" b="10894"/>
            <a:stretch/>
          </p:blipFill>
          <p:spPr>
            <a:xfrm>
              <a:off x="3234940" y="2669780"/>
              <a:ext cx="2539700" cy="1752094"/>
            </a:xfrm>
            <a:prstGeom prst="rect">
              <a:avLst/>
            </a:prstGeom>
          </p:spPr>
        </p:pic>
      </p:grpSp>
    </p:spTree>
    <p:extLst>
      <p:ext uri="{BB962C8B-B14F-4D97-AF65-F5344CB8AC3E}">
        <p14:creationId xmlns:p14="http://schemas.microsoft.com/office/powerpoint/2010/main" val="21484019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Củng</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cố</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bài</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học</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559</Words>
  <Application>Microsoft Office PowerPoint</Application>
  <PresentationFormat>Widescreen</PresentationFormat>
  <Paragraphs>31</Paragraphs>
  <Slides>6</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vt:i4>
      </vt:variant>
    </vt:vector>
  </HeadingPairs>
  <TitlesOfParts>
    <vt:vector size="20" baseType="lpstr">
      <vt:lpstr>等线</vt:lpstr>
      <vt:lpstr>等线 Light</vt:lpstr>
      <vt:lpstr>Arial</vt:lpstr>
      <vt:lpstr>Arial-Rounded</vt:lpstr>
      <vt:lpstr>Calibri</vt:lpstr>
      <vt:lpstr>Calibri Light</vt:lpstr>
      <vt:lpstr>Kalam</vt:lpstr>
      <vt:lpstr>Montserrat</vt:lpstr>
      <vt:lpstr>Times New Roman</vt:lpstr>
      <vt:lpstr>华康少女文字W5(P)</vt:lpstr>
      <vt:lpstr>2_Office 主题​​</vt:lpstr>
      <vt:lpstr>1_Doodle Sketchbook by Slidesgo</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Hello</cp:lastModifiedBy>
  <cp:revision>4</cp:revision>
  <dcterms:created xsi:type="dcterms:W3CDTF">2021-07-26T05:12:58Z</dcterms:created>
  <dcterms:modified xsi:type="dcterms:W3CDTF">2025-09-28T11:04:59Z</dcterms:modified>
</cp:coreProperties>
</file>