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36" r:id="rId7"/>
  </p:sldMasterIdLst>
  <p:notesMasterIdLst>
    <p:notesMasterId r:id="rId28"/>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4" d="100"/>
          <a:sy n="64" d="100"/>
        </p:scale>
        <p:origin x="-85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29282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407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26121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51241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16772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72799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7720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5780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605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58680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2528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23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10/11/2025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2025/10/11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05830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50.png"/><Relationship Id="rId20"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0.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20781"/>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Times New Roman" pitchFamily="18" charset="0"/>
                <a:cs typeface="Times New Roman" pitchFamily="18" charset="0"/>
                <a:sym typeface="+mn-ea"/>
              </a:rPr>
              <a:t>Chào</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mừng</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các</a:t>
            </a:r>
            <a:r>
              <a:rPr lang="en-US" sz="4800" b="1" dirty="0">
                <a:solidFill>
                  <a:srgbClr val="0070C0"/>
                </a:solidFill>
                <a:latin typeface="Times New Roman" pitchFamily="18" charset="0"/>
                <a:cs typeface="Times New Roman" pitchFamily="18" charset="0"/>
                <a:sym typeface="+mn-ea"/>
              </a:rPr>
              <a:t> em </a:t>
            </a:r>
            <a:r>
              <a:rPr lang="en-US" sz="4800" b="1" dirty="0" err="1">
                <a:solidFill>
                  <a:srgbClr val="0070C0"/>
                </a:solidFill>
                <a:latin typeface="Times New Roman" pitchFamily="18" charset="0"/>
                <a:cs typeface="Times New Roman" pitchFamily="18" charset="0"/>
                <a:sym typeface="+mn-ea"/>
              </a:rPr>
              <a:t>đến</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với</a:t>
            </a:r>
            <a:r>
              <a:rPr lang="en-US" sz="4800" b="1" dirty="0">
                <a:solidFill>
                  <a:srgbClr val="0070C0"/>
                </a:solidFill>
                <a:latin typeface="Times New Roman" pitchFamily="18" charset="0"/>
                <a:cs typeface="Times New Roman" pitchFamily="18" charset="0"/>
                <a:sym typeface="+mn-ea"/>
              </a:rPr>
              <a:t> </a:t>
            </a:r>
            <a:r>
              <a:rPr lang="vi-VN" sz="4800" b="1" dirty="0">
                <a:solidFill>
                  <a:srgbClr val="0070C0"/>
                </a:solidFill>
                <a:latin typeface="Times New Roman" pitchFamily="18" charset="0"/>
                <a:cs typeface="Times New Roman" pitchFamily="18" charset="0"/>
                <a:sym typeface="+mn-ea"/>
              </a:rPr>
              <a:t>tiết</a:t>
            </a:r>
            <a:r>
              <a:rPr lang="en-US" altLang="vi-VN" sz="4800" b="1" dirty="0">
                <a:solidFill>
                  <a:srgbClr val="0070C0"/>
                </a:solidFill>
                <a:latin typeface="Times New Roman" pitchFamily="18" charset="0"/>
                <a:cs typeface="Times New Roman" pitchFamily="18" charset="0"/>
                <a:sym typeface="+mn-ea"/>
              </a:rPr>
              <a:t> Tự nhiên xã hội - Lớp 2</a:t>
            </a:r>
          </a:p>
        </p:txBody>
      </p:sp>
      <p:pic>
        <p:nvPicPr>
          <p:cNvPr id="20" name="Content Placeholder 19"/>
          <p:cNvPicPr>
            <a:picLocks noGrp="1" noChangeAspect="1"/>
          </p:cNvPicPr>
          <p:nvPr>
            <p:ph sz="half" idx="1"/>
          </p:nvPr>
        </p:nvPicPr>
        <p:blipFill>
          <a:blip r:embed="rId4"/>
          <a:stretch>
            <a:fillRect/>
          </a:stretch>
        </p:blipFill>
        <p:spPr>
          <a:xfrm>
            <a:off x="4963160" y="3044190"/>
            <a:ext cx="1945005" cy="273367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4" name="Content Placeholder 13" descr="logohtchuan"/>
          <p:cNvPicPr>
            <a:picLocks noGrp="1" noChangeAspect="1"/>
          </p:cNvPicPr>
          <p:nvPr>
            <p:ph sz="half" idx="1"/>
          </p:nvPr>
        </p:nvPicPr>
        <p:blipFill>
          <a:blip r:embed="rId4"/>
          <a:stretch>
            <a:fillRect/>
          </a:stretch>
        </p:blipFill>
        <p:spPr>
          <a:xfrm>
            <a:off x="4833620" y="2321560"/>
            <a:ext cx="2990215" cy="2990215"/>
          </a:xfrm>
          <a:prstGeom prst="rect">
            <a:avLst/>
          </a:prstGeom>
        </p:spPr>
      </p:pic>
      <p:sp>
        <p:nvSpPr>
          <p:cNvPr id="6" name="Rounded Rectangle 5"/>
          <p:cNvSpPr/>
          <p:nvPr/>
        </p:nvSpPr>
        <p:spPr>
          <a:xfrm>
            <a:off x="2033270" y="76200"/>
            <a:ext cx="8591550" cy="103822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a:t>Ngày khai giảng diễn ra khi nào? Em nhớ nhất hoạt động nào trong ngày đó? </a:t>
            </a:r>
          </a:p>
        </p:txBody>
      </p:sp>
      <p:pic>
        <p:nvPicPr>
          <p:cNvPr id="3" name="Content Placeholder 2" descr="ngay-khai-giang"/>
          <p:cNvPicPr>
            <a:picLocks noGrp="1" noChangeAspect="1"/>
          </p:cNvPicPr>
          <p:nvPr>
            <p:ph sz="half" idx="2"/>
          </p:nvPr>
        </p:nvPicPr>
        <p:blipFill>
          <a:blip r:embed="rId5"/>
          <a:stretch>
            <a:fillRect/>
          </a:stretch>
        </p:blipFill>
        <p:spPr>
          <a:xfrm>
            <a:off x="2637155" y="1579245"/>
            <a:ext cx="7534275" cy="4672330"/>
          </a:xfrm>
          <a:prstGeom prst="rect">
            <a:avLst/>
          </a:prstGeom>
        </p:spPr>
      </p:pic>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ontent Placeholder 1"/>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trung toàn trường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a:stretch>
            <a:fillRect/>
          </a:stretch>
        </p:blipFill>
        <p:spPr>
          <a:xfrm>
            <a:off x="793115" y="466725"/>
            <a:ext cx="4001135" cy="4737100"/>
          </a:xfrm>
          <a:prstGeom prst="rect">
            <a:avLst/>
          </a:prstGeom>
        </p:spPr>
      </p:pic>
      <p:sp>
        <p:nvSpPr>
          <p:cNvPr id="11" name="文本框 19"/>
          <p:cNvSpPr txBox="1"/>
          <p:nvPr/>
        </p:nvSpPr>
        <p:spPr>
          <a:xfrm>
            <a:off x="1008380" y="5578475"/>
            <a:ext cx="357060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2" name="Picture 11"/>
          <p:cNvPicPr>
            <a:picLocks noChangeAspect="1"/>
          </p:cNvPicPr>
          <p:nvPr/>
        </p:nvPicPr>
        <p:blipFill>
          <a:blip r:embed="rId4"/>
          <a:stretch>
            <a:fillRect/>
          </a:stretch>
        </p:blipFill>
        <p:spPr>
          <a:xfrm>
            <a:off x="5959475" y="1366520"/>
            <a:ext cx="3772535" cy="3251835"/>
          </a:xfrm>
          <a:prstGeom prst="rect">
            <a:avLst/>
          </a:prstGeom>
        </p:spPr>
      </p:pic>
      <p:sp>
        <p:nvSpPr>
          <p:cNvPr id="13" name="文本框 19"/>
          <p:cNvSpPr txBox="1"/>
          <p:nvPr/>
        </p:nvSpPr>
        <p:spPr>
          <a:xfrm>
            <a:off x="6060440" y="5487035"/>
            <a:ext cx="39147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học sinh lớp 1</a:t>
            </a:r>
          </a:p>
        </p:txBody>
      </p:sp>
      <p:sp>
        <p:nvSpPr>
          <p:cNvPr id="2" name="Content Placeholder 1"/>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358775" y="1520825"/>
            <a:ext cx="3766185" cy="3162300"/>
          </a:xfrm>
          <a:prstGeom prst="rect">
            <a:avLst/>
          </a:prstGeom>
        </p:spPr>
      </p:pic>
      <p:sp>
        <p:nvSpPr>
          <p:cNvPr id="11" name="文本框 19"/>
          <p:cNvSpPr txBox="1"/>
          <p:nvPr/>
        </p:nvSpPr>
        <p:spPr>
          <a:xfrm>
            <a:off x="0" y="4939665"/>
            <a:ext cx="43249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Đánh trống khai giảng</a:t>
            </a:r>
          </a:p>
        </p:txBody>
      </p:sp>
      <p:pic>
        <p:nvPicPr>
          <p:cNvPr id="6" name="Content Placeholder 5"/>
          <p:cNvPicPr>
            <a:picLocks noGrp="1" noChangeAspect="1"/>
          </p:cNvPicPr>
          <p:nvPr>
            <p:ph sz="half" idx="2"/>
          </p:nvPr>
        </p:nvPicPr>
        <p:blipFill>
          <a:blip r:embed="rId4"/>
          <a:stretch>
            <a:fillRect/>
          </a:stretch>
        </p:blipFill>
        <p:spPr>
          <a:xfrm>
            <a:off x="4648200" y="1520825"/>
            <a:ext cx="3555365" cy="3162300"/>
          </a:xfrm>
          <a:prstGeom prst="rect">
            <a:avLst/>
          </a:prstGeom>
        </p:spPr>
      </p:pic>
      <p:sp>
        <p:nvSpPr>
          <p:cNvPr id="7" name="文本框 19"/>
          <p:cNvSpPr txBox="1"/>
          <p:nvPr/>
        </p:nvSpPr>
        <p:spPr>
          <a:xfrm>
            <a:off x="4481195" y="4939665"/>
            <a:ext cx="38893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sinh phát biểu</a:t>
            </a:r>
          </a:p>
        </p:txBody>
      </p:sp>
      <p:pic>
        <p:nvPicPr>
          <p:cNvPr id="8" name="Picture 7"/>
          <p:cNvPicPr>
            <a:picLocks noChangeAspect="1"/>
          </p:cNvPicPr>
          <p:nvPr/>
        </p:nvPicPr>
        <p:blipFill>
          <a:blip r:embed="rId5"/>
          <a:stretch>
            <a:fillRect/>
          </a:stretch>
        </p:blipFill>
        <p:spPr>
          <a:xfrm>
            <a:off x="8508365" y="1520825"/>
            <a:ext cx="3684270" cy="3162300"/>
          </a:xfrm>
          <a:prstGeom prst="rect">
            <a:avLst/>
          </a:prstGeom>
        </p:spPr>
      </p:pic>
      <p:sp>
        <p:nvSpPr>
          <p:cNvPr id="9" name="文本框 19"/>
          <p:cNvSpPr txBox="1"/>
          <p:nvPr/>
        </p:nvSpPr>
        <p:spPr>
          <a:xfrm>
            <a:off x="8508365" y="4939665"/>
            <a:ext cx="371665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 diễn văn nghệ</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7" grpId="0" bldLvl="0" animBg="1"/>
      <p:bldP spid="7" grpId="1" animBg="1"/>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360805" y="2061845"/>
            <a:ext cx="9525635" cy="230695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r>
              <a:rPr lang="en-US" sz="4400" u="sng"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Ý nghĩa lễ khai giảng:</a:t>
            </a:r>
            <a:endParaRPr kumimoji="0" lang="en-US" sz="4400" b="0" i="0" u="sng"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Calibri" panose="020F0502020204030204"/>
              <a:ea typeface="+mn-ea"/>
              <a:cs typeface="+mn-cs"/>
            </a:endParaRPr>
          </a:p>
          <a:p>
            <a:endParaRPr lang="en-US" sz="4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ontent Placeholder 1"/>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0" name="文本框 19"/>
          <p:cNvSpPr txBox="1"/>
          <p:nvPr/>
        </p:nvSpPr>
        <p:spPr>
          <a:xfrm>
            <a:off x="1779905" y="236855"/>
            <a:ext cx="9159240"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Trường mình có hoạt động nào khác trường của Minh và Hoa?</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Content Placeholder 4"/>
          <p:cNvPicPr>
            <a:picLocks noGrp="1" noChangeAspect="1"/>
          </p:cNvPicPr>
          <p:nvPr>
            <p:ph idx="1"/>
          </p:nvPr>
        </p:nvPicPr>
        <p:blipFill>
          <a:blip r:embed="rId3"/>
          <a:stretch>
            <a:fillRect/>
          </a:stretch>
        </p:blipFill>
        <p:spPr>
          <a:xfrm>
            <a:off x="3355975" y="1963420"/>
            <a:ext cx="6735445" cy="3496945"/>
          </a:xfrm>
          <a:prstGeom prst="rect">
            <a:avLst/>
          </a:prstGeom>
        </p:spPr>
      </p:pic>
      <p:sp>
        <p:nvSpPr>
          <p:cNvPr id="7" name="Cloud 6"/>
          <p:cNvSpPr/>
          <p:nvPr/>
        </p:nvSpPr>
        <p:spPr>
          <a:xfrm>
            <a:off x="4098925" y="5492750"/>
            <a:ext cx="5467350" cy="1277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Cảm xúc của em trong lễ khai giảng như thế nào?</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algn="ctr"/>
            <a:r>
              <a:rPr lang="en-US" altLang="zh-CN" sz="4000"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gì tháng 9 mồng 5</a:t>
            </a:r>
          </a:p>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 sinh náo nức, tung tăng đến trường?</a:t>
            </a:r>
          </a:p>
        </p:txBody>
      </p:sp>
      <p:sp>
        <p:nvSpPr>
          <p:cNvPr id="10" name="Rectangle 9"/>
          <p:cNvSpPr/>
          <p:nvPr/>
        </p:nvSpPr>
        <p:spPr>
          <a:xfrm>
            <a:off x="1941195"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Ngày Tết</a:t>
            </a:r>
          </a:p>
        </p:txBody>
      </p:sp>
      <p:sp>
        <p:nvSpPr>
          <p:cNvPr id="11" name="Rectangle 10"/>
          <p:cNvSpPr/>
          <p:nvPr/>
        </p:nvSpPr>
        <p:spPr>
          <a:xfrm>
            <a:off x="8489950" y="1485900"/>
            <a:ext cx="3092450" cy="11328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Ngày khai giảng</a:t>
            </a:r>
          </a:p>
        </p:txBody>
      </p:sp>
      <p:sp>
        <p:nvSpPr>
          <p:cNvPr id="12" name="Rectangle 11"/>
          <p:cNvSpPr/>
          <p:nvPr/>
        </p:nvSpPr>
        <p:spPr>
          <a:xfrm>
            <a:off x="5355590" y="1485900"/>
            <a:ext cx="2711450" cy="11334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Suốt đời đi với học sinh</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Sách, vở, thước, bút trong mình tôi mang</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mùa nào, các em cắp sách đến trường?</a:t>
            </a:r>
          </a:p>
        </p:txBody>
      </p:sp>
      <p:sp>
        <p:nvSpPr>
          <p:cNvPr id="10" name="Rectangle 9"/>
          <p:cNvSpPr/>
          <p:nvPr/>
        </p:nvSpPr>
        <p:spPr>
          <a:xfrm>
            <a:off x="2067560" y="1661160"/>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mùa hè</a:t>
            </a:r>
          </a:p>
        </p:txBody>
      </p:sp>
      <p:sp>
        <p:nvSpPr>
          <p:cNvPr id="11" name="Rectangle 10"/>
          <p:cNvSpPr/>
          <p:nvPr/>
        </p:nvSpPr>
        <p:spPr>
          <a:xfrm>
            <a:off x="5307330" y="1611630"/>
            <a:ext cx="2640965"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thu</a:t>
            </a:r>
          </a:p>
        </p:txBody>
      </p:sp>
      <p:sp>
        <p:nvSpPr>
          <p:cNvPr id="12" name="Rectangle 11"/>
          <p:cNvSpPr/>
          <p:nvPr/>
        </p:nvSpPr>
        <p:spPr>
          <a:xfrm>
            <a:off x="8796020" y="1611630"/>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2" name="Text Box 6"/>
          <p:cNvSpPr txBox="1"/>
          <p:nvPr/>
        </p:nvSpPr>
        <p:spPr>
          <a:xfrm>
            <a:off x="843280" y="1929765"/>
            <a:ext cx="5760085" cy="175323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5400" b="1" i="0" u="none" strike="noStrike" kern="1200" cap="none" spc="0" normalizeH="0" baseline="0" noProof="0" dirty="0" err="1">
                <a:ln w="22225">
                  <a:solidFill>
                    <a:schemeClr val="accent2"/>
                  </a:solidFill>
                  <a:prstDash val="solid"/>
                </a:ln>
                <a:solidFill>
                  <a:schemeClr val="accent2">
                    <a:lumMod val="40000"/>
                    <a:lumOff val="60000"/>
                  </a:schemeClr>
                </a:solidFill>
                <a:effectLst/>
                <a:uLnTx/>
                <a:uFillTx/>
                <a:ea typeface="+mn-ea"/>
                <a:cs typeface="UTM Avo" panose="02040603050506020204" pitchFamily="18" charset="0"/>
              </a:rPr>
              <a:t>Bài 6: Chào đón ngày khai trường</a:t>
            </a:r>
          </a:p>
        </p:txBody>
      </p:sp>
      <p:sp>
        <p:nvSpPr>
          <p:cNvPr id="2" name="TextBox 1"/>
          <p:cNvSpPr txBox="1"/>
          <p:nvPr/>
        </p:nvSpPr>
        <p:spPr>
          <a:xfrm>
            <a:off x="3014134" y="83955"/>
            <a:ext cx="4402667" cy="583565"/>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Chủ</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đề</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2: Trường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ontent Placeholder 1"/>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357</Words>
  <Application>Microsoft Office PowerPoint</Application>
  <PresentationFormat>Custom</PresentationFormat>
  <Paragraphs>55</Paragraphs>
  <Slides>20</Slides>
  <Notes>16</Notes>
  <HiddenSlides>0</HiddenSlides>
  <MMClips>17</MMClips>
  <ScaleCrop>false</ScaleCrop>
  <HeadingPairs>
    <vt:vector size="4" baseType="variant">
      <vt:variant>
        <vt:lpstr>Theme</vt:lpstr>
      </vt:variant>
      <vt:variant>
        <vt:i4>7</vt:i4>
      </vt:variant>
      <vt:variant>
        <vt:lpstr>Slide Titles</vt:lpstr>
      </vt:variant>
      <vt:variant>
        <vt:i4>20</vt:i4>
      </vt:variant>
    </vt:vector>
  </HeadingPairs>
  <TitlesOfParts>
    <vt:vector size="27" baseType="lpstr">
      <vt:lpstr>1_Office Theme</vt:lpstr>
      <vt:lpstr>6_Office Theme</vt:lpstr>
      <vt:lpstr>2_Office Theme</vt:lpstr>
      <vt:lpstr>1_Office Theme</vt:lpstr>
      <vt:lpstr>Office 主题</vt:lpstr>
      <vt:lpstr>3_Office Theme</vt:lpstr>
      <vt:lpstr>4_Office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HP</cp:lastModifiedBy>
  <cp:revision>6</cp:revision>
  <dcterms:created xsi:type="dcterms:W3CDTF">2021-06-02T10:21:38Z</dcterms:created>
  <dcterms:modified xsi:type="dcterms:W3CDTF">2025-10-11T03:43:50Z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