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197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0BE7B5-CA39-4CE5-A5EC-D7D96115103D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7FCC67-1B61-4639-A16D-17904CCED93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/>
              <a:t>Từ khó có thể likhác nhau theo vùng miền, GV linh động HD học sinh tìm thêm.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804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cho hs luyện</a:t>
            </a:r>
            <a:r>
              <a:rPr lang="en-US" baseline="0"/>
              <a:t> đọc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8689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nên</a:t>
            </a:r>
            <a:r>
              <a:rPr lang="en-US" baseline="0"/>
              <a:t> cho HS cầm sách đọc chứ đừng nhìn trên màn hình nhé! Sau này nó khai thác SGK thường bị động.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1575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3972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nên</a:t>
            </a:r>
            <a:r>
              <a:rPr lang="en-US" baseline="0"/>
              <a:t> cho HS cầm sách đọc chứ đừng nhìn trên màn hình nhé! Sau này nó khai thác SGK thường bị động.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251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cho HS nhìn</a:t>
            </a:r>
            <a:r>
              <a:rPr lang="en-US" baseline="0"/>
              <a:t> sách đọc nhé.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141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3F6BF-4247-40D1-AA72-55354422DB9B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C1A33-1907-4A02-94B6-EBC1FBA026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3F6BF-4247-40D1-AA72-55354422DB9B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C1A33-1907-4A02-94B6-EBC1FBA026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3F6BF-4247-40D1-AA72-55354422DB9B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C1A33-1907-4A02-94B6-EBC1FBA026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3F6BF-4247-40D1-AA72-55354422DB9B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C1A33-1907-4A02-94B6-EBC1FBA026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3F6BF-4247-40D1-AA72-55354422DB9B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C1A33-1907-4A02-94B6-EBC1FBA026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3F6BF-4247-40D1-AA72-55354422DB9B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C1A33-1907-4A02-94B6-EBC1FBA026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3F6BF-4247-40D1-AA72-55354422DB9B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C1A33-1907-4A02-94B6-EBC1FBA026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3F6BF-4247-40D1-AA72-55354422DB9B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C1A33-1907-4A02-94B6-EBC1FBA026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3F6BF-4247-40D1-AA72-55354422DB9B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C1A33-1907-4A02-94B6-EBC1FBA026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3F6BF-4247-40D1-AA72-55354422DB9B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C1A33-1907-4A02-94B6-EBC1FBA026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3F6BF-4247-40D1-AA72-55354422DB9B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C1A33-1907-4A02-94B6-EBC1FBA026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53F6BF-4247-40D1-AA72-55354422DB9B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4C1A33-1907-4A02-94B6-EBC1FBA0263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5" name="Picture 4" descr="Theme2375157"/>
          <p:cNvPicPr>
            <a:picLocks noChangeAspect="1" noChangeArrowheads="1"/>
          </p:cNvPicPr>
          <p:nvPr/>
        </p:nvPicPr>
        <p:blipFill>
          <a:blip r:embed="rId2">
            <a:lum bright="-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39" y="21256"/>
            <a:ext cx="9144000" cy="6919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457201" y="2511281"/>
            <a:ext cx="8315325" cy="1454244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783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en-US" sz="3600" b="1" dirty="0" err="1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Môn</a:t>
            </a:r>
            <a:r>
              <a:rPr lang="en-US" altLang="en-US" sz="3600" b="1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 : </a:t>
            </a:r>
            <a:r>
              <a:rPr lang="en-US" altLang="en-US" sz="3600" b="1" dirty="0" err="1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Toán</a:t>
            </a:r>
            <a:endParaRPr lang="en-US" altLang="en-US" sz="3600" b="1" dirty="0" smtClean="0">
              <a:ln w="6600">
                <a:solidFill>
                  <a:srgbClr val="C0504D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C0504D"/>
                </a:outerShdw>
              </a:effectLst>
              <a:latin typeface="Times New Roman" panose="02020603050405020304" pitchFamily="18" charset="0"/>
            </a:endParaRPr>
          </a:p>
          <a:p>
            <a:pPr algn="ctr" defTabSz="685783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en-US" sz="3600" b="1" dirty="0" err="1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Bài</a:t>
            </a:r>
            <a:r>
              <a:rPr lang="en-US" altLang="en-US" sz="3600" b="1" dirty="0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 13: </a:t>
            </a:r>
            <a:r>
              <a:rPr lang="en-US" altLang="en-US" sz="3600" b="1" dirty="0" err="1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Làm</a:t>
            </a:r>
            <a:r>
              <a:rPr lang="en-US" altLang="en-US" sz="3600" b="1" dirty="0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tròn</a:t>
            </a:r>
            <a:r>
              <a:rPr lang="en-US" altLang="en-US" sz="3600" b="1" dirty="0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số</a:t>
            </a:r>
            <a:r>
              <a:rPr lang="en-US" altLang="en-US" sz="3600" b="1" dirty="0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đến</a:t>
            </a:r>
            <a:r>
              <a:rPr lang="en-US" altLang="en-US" sz="3600" b="1" dirty="0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hàng</a:t>
            </a:r>
            <a:r>
              <a:rPr lang="en-US" altLang="en-US" sz="3600" b="1" dirty="0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trăm</a:t>
            </a:r>
            <a:r>
              <a:rPr lang="en-US" altLang="en-US" sz="3600" b="1" dirty="0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nghìn</a:t>
            </a:r>
            <a:endParaRPr lang="en-US" altLang="en-US" sz="3600" b="1" dirty="0">
              <a:ln w="6600">
                <a:solidFill>
                  <a:srgbClr val="C0504D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C0504D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00200" y="4683022"/>
            <a:ext cx="5943600" cy="392415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/>
          <a:p>
            <a:pPr algn="ctr" defTabSz="6857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100" b="1" kern="1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33CC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Lê Thị </a:t>
            </a:r>
            <a:r>
              <a:rPr lang="pt-BR" sz="2100" b="1" kern="1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33CC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Quyên</a:t>
            </a:r>
            <a:endParaRPr lang="pt-BR" sz="2100" b="1" kern="10" dirty="0">
              <a:ln w="9525">
                <a:solidFill>
                  <a:prstClr val="white"/>
                </a:solidFill>
                <a:prstDash val="solid"/>
              </a:ln>
              <a:solidFill>
                <a:srgbClr val="FF33CC"/>
              </a:solidFill>
              <a:effectLst>
                <a:outerShdw blurRad="12700" dist="38100" dir="2700000" algn="tl" rotWithShape="0">
                  <a:prstClr val="white">
                    <a:lumMod val="5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WordArt 87"/>
          <p:cNvSpPr>
            <a:spLocks noChangeArrowheads="1" noChangeShapeType="1" noTextEdit="1"/>
          </p:cNvSpPr>
          <p:nvPr/>
        </p:nvSpPr>
        <p:spPr bwMode="auto">
          <a:xfrm>
            <a:off x="1825535" y="763589"/>
            <a:ext cx="5850847" cy="3495387"/>
          </a:xfrm>
          <a:prstGeom prst="rect">
            <a:avLst/>
          </a:prstGeom>
          <a:noFill/>
          <a:ln>
            <a:noFill/>
          </a:ln>
        </p:spPr>
        <p:txBody>
          <a:bodyPr wrap="none" lIns="68580" tIns="34290" rIns="68580" bIns="34290" fromWordArt="1">
            <a:prstTxWarp prst="textCanUp">
              <a:avLst>
                <a:gd name="adj" fmla="val 66667"/>
              </a:avLst>
            </a:prstTxWarp>
            <a:scene3d>
              <a:camera prst="legacyPerspectiveBottom"/>
              <a:lightRig rig="legacyFlat3" dir="t"/>
            </a:scene3d>
            <a:sp3d extrusionH="887400" prstMaterial="legacyMatte">
              <a:extrusionClr>
                <a:srgbClr val="FFFF00"/>
              </a:extrusionClr>
            </a:sp3d>
          </a:bodyPr>
          <a:lstStyle/>
          <a:p>
            <a:pPr algn="ctr" defTabSz="6857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700" b="1" kern="10" dirty="0" err="1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Chào</a:t>
            </a:r>
            <a:r>
              <a:rPr lang="en-US" sz="2700" b="1" kern="10" dirty="0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kern="10" dirty="0" err="1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mừng</a:t>
            </a:r>
            <a:r>
              <a:rPr lang="en-US" sz="2700" b="1" kern="10" dirty="0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kern="10" dirty="0" err="1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thầy</a:t>
            </a:r>
            <a:r>
              <a:rPr lang="en-US" sz="2700" b="1" kern="10" dirty="0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kern="10" dirty="0" err="1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cô</a:t>
            </a:r>
            <a:r>
              <a:rPr lang="en-US" sz="2700" b="1" kern="10" dirty="0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kern="10" dirty="0" err="1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lang="en-US" sz="2700" b="1" kern="10" dirty="0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kern="10" dirty="0" err="1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dự</a:t>
            </a:r>
            <a:r>
              <a:rPr lang="en-US" sz="2700" b="1" kern="10" dirty="0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kern="10" dirty="0" err="1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giờ</a:t>
            </a:r>
            <a:r>
              <a:rPr lang="en-US" sz="2700" b="1" kern="10" dirty="0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</a:p>
          <a:p>
            <a:pPr algn="ctr" defTabSz="68578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700" b="1" kern="10" dirty="0">
              <a:ln w="18000">
                <a:solidFill>
                  <a:srgbClr val="0000CC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ctr" defTabSz="6857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700" b="1" kern="10" dirty="0" err="1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lớp</a:t>
            </a:r>
            <a:r>
              <a:rPr lang="en-US" sz="2700" b="1" kern="10" dirty="0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 4</a:t>
            </a:r>
            <a:r>
              <a:rPr lang="en-US" sz="2700" b="1" kern="10" baseline="30000" dirty="0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B</a:t>
            </a:r>
            <a:endParaRPr lang="en-US" sz="2700" b="1" kern="10" dirty="0">
              <a:ln w="18000">
                <a:solidFill>
                  <a:srgbClr val="0000CC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ctr" defTabSz="68578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700" kern="10" dirty="0">
              <a:ln w="9525">
                <a:round/>
              </a:ln>
              <a:solidFill>
                <a:srgbClr val="FF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4" descr="Theme2375157"/>
          <p:cNvPicPr>
            <a:picLocks noChangeAspect="1" noChangeArrowheads="1"/>
          </p:cNvPicPr>
          <p:nvPr/>
        </p:nvPicPr>
        <p:blipFill>
          <a:blip r:embed="rId2">
            <a:lum bright="-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349"/>
            <a:ext cx="9297402" cy="6919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" y="2600847"/>
            <a:ext cx="9387639" cy="963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0723" tIns="40361" rIns="80723" bIns="4036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ts val="1011"/>
              </a:spcBef>
              <a:spcAft>
                <a:spcPct val="0"/>
              </a:spcAft>
              <a:defRPr/>
            </a:pPr>
            <a:r>
              <a:rPr lang="en-US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Môn: </a:t>
            </a:r>
            <a:r>
              <a:rPr lang="en-US" sz="2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</a:t>
            </a:r>
            <a:endParaRPr lang="en-US" sz="2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fontAlgn="base" hangingPunct="1">
              <a:spcBef>
                <a:spcPts val="1011"/>
              </a:spcBef>
              <a:spcAft>
                <a:spcPct val="0"/>
              </a:spcAft>
              <a:defRPr/>
            </a:pPr>
            <a:r>
              <a:rPr lang="en-US" sz="27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4: </a:t>
            </a:r>
            <a:r>
              <a:rPr lang="en-US" sz="27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thưởng</a:t>
            </a:r>
            <a:r>
              <a:rPr lang="en-US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27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1)</a:t>
            </a:r>
            <a:endParaRPr lang="en-US" sz="27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6166" y="4670914"/>
            <a:ext cx="3155043" cy="153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Straight Connector 13"/>
          <p:cNvCxnSpPr/>
          <p:nvPr/>
        </p:nvCxnSpPr>
        <p:spPr>
          <a:xfrm flipV="1">
            <a:off x="3862137" y="1155032"/>
            <a:ext cx="1425742" cy="1203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487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95600" y="621531"/>
            <a:ext cx="4038600" cy="584775"/>
          </a:xfrm>
          <a:prstGeom prst="rect">
            <a:avLst/>
          </a:prstGeom>
          <a:solidFill>
            <a:srgbClr val="A9DA7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Luyện</a:t>
            </a:r>
            <a:r>
              <a:rPr lang="en-US" sz="32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r>
              <a:rPr lang="en-US" sz="32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câu</a:t>
            </a:r>
            <a:r>
              <a:rPr lang="en-US" sz="32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dài</a:t>
            </a:r>
            <a:r>
              <a:rPr lang="en-US" sz="32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3429000"/>
            <a:ext cx="838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Sau khi trọng tài ra hiệu, hai bạn lao như tên bắn.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5029200" y="3540381"/>
            <a:ext cx="38100" cy="56696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6628215" y="3506513"/>
            <a:ext cx="38100" cy="56696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57200" y="2061500"/>
            <a:ext cx="838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Trước vạch xuất phát, nai và hoẵng xoạc chân lấy đà.</a:t>
            </a:r>
            <a:endParaRPr lang="en-US" sz="3200" b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417494" y="4160982"/>
            <a:ext cx="98712" cy="566967"/>
            <a:chOff x="2225388" y="3725155"/>
            <a:chExt cx="98712" cy="425225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2225388" y="3725155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2286000" y="3725155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" name="Straight Connector 16"/>
          <p:cNvCxnSpPr/>
          <p:nvPr/>
        </p:nvCxnSpPr>
        <p:spPr>
          <a:xfrm flipH="1">
            <a:off x="4914900" y="2212679"/>
            <a:ext cx="38100" cy="56696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7810500" y="2212678"/>
            <a:ext cx="38100" cy="56696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2712028" y="2786573"/>
            <a:ext cx="107372" cy="566967"/>
            <a:chOff x="1524000" y="2410731"/>
            <a:chExt cx="107372" cy="425225"/>
          </a:xfrm>
        </p:grpSpPr>
        <p:cxnSp>
          <p:nvCxnSpPr>
            <p:cNvPr id="19" name="Straight Connector 18"/>
            <p:cNvCxnSpPr/>
            <p:nvPr/>
          </p:nvCxnSpPr>
          <p:spPr>
            <a:xfrm flipH="1">
              <a:off x="1524000" y="2410731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1593272" y="2410731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457200" y="4937053"/>
            <a:ext cx="838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Nhưng cả hai đều được tặng giải thưởng tình bạn.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3048000" y="5014566"/>
            <a:ext cx="38100" cy="56696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5791200" y="5088233"/>
            <a:ext cx="38100" cy="56696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22"/>
          <p:cNvGrpSpPr/>
          <p:nvPr/>
        </p:nvGrpSpPr>
        <p:grpSpPr>
          <a:xfrm>
            <a:off x="1389208" y="5664201"/>
            <a:ext cx="98712" cy="566967"/>
            <a:chOff x="2225388" y="3725155"/>
            <a:chExt cx="98712" cy="425225"/>
          </a:xfrm>
        </p:grpSpPr>
        <p:cxnSp>
          <p:nvCxnSpPr>
            <p:cNvPr id="24" name="Straight Connector 23"/>
            <p:cNvCxnSpPr/>
            <p:nvPr/>
          </p:nvCxnSpPr>
          <p:spPr>
            <a:xfrm flipH="1">
              <a:off x="2225388" y="3725155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>
              <a:off x="2286000" y="3725155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82642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51540" y="5765801"/>
            <a:ext cx="4539860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nối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tiếp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câu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lần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2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27088"/>
            <a:ext cx="7568884" cy="5385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B4558D6-38F0-4311-B631-D62F2A6FA46A}"/>
              </a:ext>
            </a:extLst>
          </p:cNvPr>
          <p:cNvCxnSpPr/>
          <p:nvPr/>
        </p:nvCxnSpPr>
        <p:spPr>
          <a:xfrm flipH="1">
            <a:off x="8382000" y="1086699"/>
            <a:ext cx="38100" cy="56696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7D8ED2D-DD83-4004-A630-BDB87340B9C7}"/>
              </a:ext>
            </a:extLst>
          </p:cNvPr>
          <p:cNvCxnSpPr/>
          <p:nvPr/>
        </p:nvCxnSpPr>
        <p:spPr>
          <a:xfrm flipH="1">
            <a:off x="1676400" y="2311401"/>
            <a:ext cx="38100" cy="56696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DB1F679-380F-4C97-AD3A-8963BBE505A1}"/>
              </a:ext>
            </a:extLst>
          </p:cNvPr>
          <p:cNvCxnSpPr/>
          <p:nvPr/>
        </p:nvCxnSpPr>
        <p:spPr>
          <a:xfrm flipH="1">
            <a:off x="1905000" y="2878367"/>
            <a:ext cx="38100" cy="56696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4ACD75B-F285-4B5E-A928-E657409EAA02}"/>
              </a:ext>
            </a:extLst>
          </p:cNvPr>
          <p:cNvCxnSpPr/>
          <p:nvPr/>
        </p:nvCxnSpPr>
        <p:spPr>
          <a:xfrm flipH="1">
            <a:off x="6477000" y="2812962"/>
            <a:ext cx="38100" cy="56696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063BBD0-2415-4498-987F-A33A78A9A8BE}"/>
              </a:ext>
            </a:extLst>
          </p:cNvPr>
          <p:cNvCxnSpPr/>
          <p:nvPr/>
        </p:nvCxnSpPr>
        <p:spPr>
          <a:xfrm flipH="1">
            <a:off x="7239000" y="3379929"/>
            <a:ext cx="38100" cy="56696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F8375B0-71A6-42F0-B884-CB9E5EEE5E5B}"/>
              </a:ext>
            </a:extLst>
          </p:cNvPr>
          <p:cNvCxnSpPr/>
          <p:nvPr/>
        </p:nvCxnSpPr>
        <p:spPr>
          <a:xfrm flipH="1">
            <a:off x="5486400" y="3946895"/>
            <a:ext cx="38100" cy="56696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CEAB2D0-C4C3-40EE-A972-951CEE27EADC}"/>
              </a:ext>
            </a:extLst>
          </p:cNvPr>
          <p:cNvCxnSpPr/>
          <p:nvPr/>
        </p:nvCxnSpPr>
        <p:spPr>
          <a:xfrm flipH="1">
            <a:off x="6858000" y="4465446"/>
            <a:ext cx="38100" cy="56696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B8C0982-4BF8-4E3F-ABA7-C97CB607E588}"/>
              </a:ext>
            </a:extLst>
          </p:cNvPr>
          <p:cNvCxnSpPr/>
          <p:nvPr/>
        </p:nvCxnSpPr>
        <p:spPr>
          <a:xfrm flipH="1">
            <a:off x="6906756" y="5037835"/>
            <a:ext cx="38100" cy="56696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0208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039799" y="5833362"/>
            <a:ext cx="3642531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 nối tiếp đoạn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32872" y="5833363"/>
            <a:ext cx="3642531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 theo nhóm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19017" y="5833363"/>
            <a:ext cx="3642531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 toàn bài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27088"/>
            <a:ext cx="7568884" cy="5385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65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76801" y="5093374"/>
            <a:ext cx="3642531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Thi đua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59"/>
          <a:stretch/>
        </p:blipFill>
        <p:spPr bwMode="auto">
          <a:xfrm>
            <a:off x="170810" y="3885817"/>
            <a:ext cx="3810000" cy="2752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279400"/>
            <a:ext cx="5777221" cy="411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3727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778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680200"/>
            <a:ext cx="9144000" cy="1778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09550" y="855559"/>
            <a:ext cx="609600" cy="812800"/>
          </a:xfrm>
          <a:prstGeom prst="ellipse">
            <a:avLst/>
          </a:prstGeom>
          <a:solidFill>
            <a:srgbClr val="009E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14400" y="685801"/>
            <a:ext cx="8077200" cy="830985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Quan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sát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tranh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nói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về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những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gì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thấy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ở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trong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tranh</a:t>
            </a:r>
            <a:endParaRPr lang="en-US" sz="24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18" t="26823" r="26940" b="23438"/>
          <a:stretch/>
        </p:blipFill>
        <p:spPr bwMode="auto">
          <a:xfrm>
            <a:off x="1628775" y="1668359"/>
            <a:ext cx="5886450" cy="485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9245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17764" y="189709"/>
            <a:ext cx="609600" cy="812800"/>
          </a:xfrm>
          <a:prstGeom prst="ellipse">
            <a:avLst/>
          </a:prstGeom>
          <a:solidFill>
            <a:srgbClr val="009E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44682" y="222826"/>
            <a:ext cx="1617518" cy="58476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2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43000" y="479209"/>
            <a:ext cx="5947064" cy="58476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32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Giải thưởng tình bạn</a:t>
            </a:r>
            <a:endParaRPr lang="en-US" sz="3200" b="1"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2" y="1060557"/>
            <a:ext cx="8762999" cy="4339637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Nai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hoẵng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tham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dự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một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cuộc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chạy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đua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Trước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vạch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xuất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phát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nai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hoẵng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xoạc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chân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lấy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đà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Sau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khi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trọng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tài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ra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hiệu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hai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bạn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lao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như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tên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bắn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Cả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hai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luôn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ở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vị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trí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dẫn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đầu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Bỗng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nhiên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hoẵng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vấp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phải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một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hòn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đá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rồi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ngã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oạch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Nai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vội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dừng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lại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đỡ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hoẵng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đứng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dậy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  <a:p>
            <a:pPr algn="just"/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Nai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hoẵng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về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đích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cuối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cùng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Nhưng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cả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hai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đều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được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tặng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giải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thưởng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tình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bạn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  <a:p>
            <a:pPr algn="just"/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                                                       (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Lâm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Anh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)</a:t>
            </a:r>
            <a:endParaRPr lang="en-US" sz="3000" dirty="0"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4579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5027" y="628747"/>
            <a:ext cx="6964813" cy="4955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65219" y="5872018"/>
            <a:ext cx="4973781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tập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mấy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câu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  <p:sp>
        <p:nvSpPr>
          <p:cNvPr id="7" name="Oval 6"/>
          <p:cNvSpPr/>
          <p:nvPr/>
        </p:nvSpPr>
        <p:spPr>
          <a:xfrm>
            <a:off x="2076450" y="1053323"/>
            <a:ext cx="304800" cy="406400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Arial Rounded MT Bold" pitchFamily="34" charset="0"/>
              </a:rPr>
              <a:t>1</a:t>
            </a:r>
          </a:p>
        </p:txBody>
      </p:sp>
      <p:sp>
        <p:nvSpPr>
          <p:cNvPr id="15" name="Oval 14"/>
          <p:cNvSpPr/>
          <p:nvPr/>
        </p:nvSpPr>
        <p:spPr>
          <a:xfrm>
            <a:off x="1510146" y="1644576"/>
            <a:ext cx="304800" cy="406400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Arial Rounded MT Bold" pitchFamily="34" charset="0"/>
              </a:rPr>
              <a:t>2</a:t>
            </a:r>
          </a:p>
        </p:txBody>
      </p:sp>
      <p:sp>
        <p:nvSpPr>
          <p:cNvPr id="16" name="Oval 15"/>
          <p:cNvSpPr/>
          <p:nvPr/>
        </p:nvSpPr>
        <p:spPr>
          <a:xfrm>
            <a:off x="1859396" y="2200909"/>
            <a:ext cx="304800" cy="406400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Arial Rounded MT Bold" pitchFamily="34" charset="0"/>
              </a:rPr>
              <a:t>3</a:t>
            </a:r>
          </a:p>
        </p:txBody>
      </p:sp>
      <p:sp>
        <p:nvSpPr>
          <p:cNvPr id="17" name="Oval 16"/>
          <p:cNvSpPr/>
          <p:nvPr/>
        </p:nvSpPr>
        <p:spPr>
          <a:xfrm>
            <a:off x="2057400" y="2616200"/>
            <a:ext cx="304800" cy="406400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 Rounded MT Bold" pitchFamily="34" charset="0"/>
              </a:rPr>
              <a:t>4</a:t>
            </a:r>
          </a:p>
        </p:txBody>
      </p:sp>
      <p:sp>
        <p:nvSpPr>
          <p:cNvPr id="18" name="Oval 17"/>
          <p:cNvSpPr/>
          <p:nvPr/>
        </p:nvSpPr>
        <p:spPr>
          <a:xfrm>
            <a:off x="6248400" y="2729049"/>
            <a:ext cx="304800" cy="406400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 Rounded MT Bold" pitchFamily="34" charset="0"/>
              </a:rPr>
              <a:t>5</a:t>
            </a:r>
          </a:p>
        </p:txBody>
      </p:sp>
      <p:sp>
        <p:nvSpPr>
          <p:cNvPr id="19" name="Oval 18"/>
          <p:cNvSpPr/>
          <p:nvPr/>
        </p:nvSpPr>
        <p:spPr>
          <a:xfrm>
            <a:off x="7010400" y="3167909"/>
            <a:ext cx="304800" cy="406400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 Rounded MT Bold" pitchFamily="34" charset="0"/>
              </a:rPr>
              <a:t>6</a:t>
            </a:r>
          </a:p>
        </p:txBody>
      </p:sp>
      <p:sp>
        <p:nvSpPr>
          <p:cNvPr id="20" name="Oval 19"/>
          <p:cNvSpPr/>
          <p:nvPr/>
        </p:nvSpPr>
        <p:spPr>
          <a:xfrm>
            <a:off x="1905000" y="4343400"/>
            <a:ext cx="304800" cy="406400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 Rounded MT Bold" pitchFamily="34" charset="0"/>
              </a:rPr>
              <a:t>7</a:t>
            </a:r>
          </a:p>
        </p:txBody>
      </p:sp>
      <p:sp>
        <p:nvSpPr>
          <p:cNvPr id="21" name="Oval 20"/>
          <p:cNvSpPr/>
          <p:nvPr/>
        </p:nvSpPr>
        <p:spPr>
          <a:xfrm>
            <a:off x="6553200" y="4167744"/>
            <a:ext cx="304800" cy="406400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 Rounded MT Bold" pitchFamily="34" charset="0"/>
              </a:rPr>
              <a:t>8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-1066800" y="5427517"/>
            <a:ext cx="762000" cy="1016000"/>
            <a:chOff x="1129146" y="3698492"/>
            <a:chExt cx="762000" cy="762000"/>
          </a:xfrm>
        </p:grpSpPr>
        <p:sp>
          <p:nvSpPr>
            <p:cNvPr id="24" name="Oval 23"/>
            <p:cNvSpPr/>
            <p:nvPr/>
          </p:nvSpPr>
          <p:spPr>
            <a:xfrm>
              <a:off x="1129146" y="3698492"/>
              <a:ext cx="762000" cy="7620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  <a:latin typeface="Arial Rounded MT Bold" pitchFamily="34" charset="0"/>
                </a:rPr>
                <a:t>10</a:t>
              </a:r>
            </a:p>
          </p:txBody>
        </p:sp>
        <p:sp>
          <p:nvSpPr>
            <p:cNvPr id="22" name="Oval 21"/>
            <p:cNvSpPr/>
            <p:nvPr/>
          </p:nvSpPr>
          <p:spPr>
            <a:xfrm>
              <a:off x="1343892" y="3910834"/>
              <a:ext cx="337316" cy="337316"/>
            </a:xfrm>
            <a:prstGeom prst="ellipse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1"/>
                </a:solidFill>
                <a:latin typeface="Arial Rounded MT Bold" pitchFamily="34" charset="0"/>
              </a:endParaRPr>
            </a:p>
          </p:txBody>
        </p:sp>
      </p:grpSp>
      <p:sp>
        <p:nvSpPr>
          <p:cNvPr id="23" name="Oval 22"/>
          <p:cNvSpPr/>
          <p:nvPr/>
        </p:nvSpPr>
        <p:spPr>
          <a:xfrm>
            <a:off x="-796447" y="4514109"/>
            <a:ext cx="304800" cy="406400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Arial Rounded MT Bold" pitchFamily="34" charset="0"/>
              </a:rPr>
              <a:t>9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286000" y="5867401"/>
            <a:ext cx="5029200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tập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mấy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đoạn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571" y="787401"/>
            <a:ext cx="527050" cy="3380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571" y="4154185"/>
            <a:ext cx="527050" cy="112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4047" y="2404110"/>
            <a:ext cx="527050" cy="681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96117" y="2200909"/>
            <a:ext cx="1066800" cy="1143000"/>
          </a:xfrm>
        </p:spPr>
        <p:txBody>
          <a:bodyPr>
            <a:noAutofit/>
          </a:bodyPr>
          <a:lstStyle/>
          <a:p>
            <a:r>
              <a:rPr lang="en-US" sz="2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Đoạn </a:t>
            </a:r>
            <a:r>
              <a:rPr lang="en-US" sz="2800">
                <a:solidFill>
                  <a:srgbClr val="FF0000"/>
                </a:solidFill>
                <a:latin typeface=".VnArial Narrow" pitchFamily="34" charset="0"/>
                <a:ea typeface="Arial-Rounded" pitchFamily="34" charset="0"/>
                <a:cs typeface="Arial-Rounded" pitchFamily="34" charset="0"/>
              </a:rPr>
              <a:t>1</a:t>
            </a:r>
          </a:p>
        </p:txBody>
      </p:sp>
      <p:sp>
        <p:nvSpPr>
          <p:cNvPr id="31" name="Title 13"/>
          <p:cNvSpPr txBox="1">
            <a:spLocks/>
          </p:cNvSpPr>
          <p:nvPr/>
        </p:nvSpPr>
        <p:spPr>
          <a:xfrm>
            <a:off x="96117" y="4226627"/>
            <a:ext cx="1066800" cy="1143000"/>
          </a:xfrm>
          <a:prstGeom prst="rect">
            <a:avLst/>
          </a:prstGeom>
        </p:spPr>
        <p:txBody>
          <a:bodyPr vert="horz" lIns="91428" tIns="45714" rIns="91428" bIns="45714" rtlCol="0" anchor="ctr">
            <a:noAutofit/>
          </a:bodyPr>
          <a:lstStyle>
            <a:lvl1pPr algn="ctr" defTabSz="914276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Đoạn </a:t>
            </a:r>
            <a:r>
              <a:rPr lang="en-US" sz="2800">
                <a:solidFill>
                  <a:srgbClr val="FF0000"/>
                </a:solidFill>
                <a:latin typeface=".VnArial Narrow" pitchFamily="34" charset="0"/>
                <a:ea typeface="Arial-Rounded" pitchFamily="34" charset="0"/>
                <a:cs typeface="Arial-Rounded" pitchFamily="34" charset="0"/>
              </a:rPr>
              <a:t>2</a:t>
            </a:r>
          </a:p>
        </p:txBody>
      </p:sp>
      <p:sp>
        <p:nvSpPr>
          <p:cNvPr id="32" name="Title 13"/>
          <p:cNvSpPr txBox="1">
            <a:spLocks/>
          </p:cNvSpPr>
          <p:nvPr/>
        </p:nvSpPr>
        <p:spPr>
          <a:xfrm>
            <a:off x="-1516017" y="2298565"/>
            <a:ext cx="1066800" cy="1143000"/>
          </a:xfrm>
          <a:prstGeom prst="rect">
            <a:avLst/>
          </a:prstGeom>
        </p:spPr>
        <p:txBody>
          <a:bodyPr vert="horz" lIns="91428" tIns="45714" rIns="91428" bIns="45714" rtlCol="0" anchor="ctr">
            <a:noAutofit/>
          </a:bodyPr>
          <a:lstStyle>
            <a:lvl1pPr algn="ctr" defTabSz="914276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Đoạn </a:t>
            </a:r>
            <a:r>
              <a:rPr lang="en-US" sz="2800">
                <a:solidFill>
                  <a:srgbClr val="FF0000"/>
                </a:solidFill>
                <a:latin typeface=".VnArial Narrow" pitchFamily="34" charset="0"/>
                <a:ea typeface="Arial-Rounded" pitchFamily="34" charset="0"/>
                <a:cs typeface="Arial-Rounded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866418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5" grpId="0" animBg="1"/>
      <p:bldP spid="14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27088"/>
            <a:ext cx="7568884" cy="5385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19078" y="5812113"/>
            <a:ext cx="7996322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hãy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tìm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từ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khó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khó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hiểu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trong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6355780" y="2311400"/>
            <a:ext cx="134042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5852398" y="3912497"/>
            <a:ext cx="132310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3810000" y="5562600"/>
            <a:ext cx="1600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3054639" y="1701800"/>
            <a:ext cx="85032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2933700" y="2819400"/>
            <a:ext cx="12573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4527682" y="4953000"/>
            <a:ext cx="67931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3969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19600" y="1185334"/>
            <a:ext cx="5410200" cy="3139309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r>
              <a:rPr lang="en-US" sz="6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hoẵng</a:t>
            </a:r>
          </a:p>
          <a:p>
            <a:r>
              <a:rPr lang="en-US" sz="6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xoạc chân</a:t>
            </a:r>
          </a:p>
          <a:p>
            <a:r>
              <a:rPr lang="en-US" sz="6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ngã oạch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90600" y="1185333"/>
            <a:ext cx="5410200" cy="3139309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r>
              <a:rPr lang="en-US" sz="6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oăng  -</a:t>
            </a:r>
          </a:p>
          <a:p>
            <a:r>
              <a:rPr lang="en-US" sz="6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oac     - </a:t>
            </a:r>
          </a:p>
          <a:p>
            <a:r>
              <a:rPr lang="en-US" sz="6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oach   -</a:t>
            </a:r>
          </a:p>
        </p:txBody>
      </p:sp>
    </p:spTree>
    <p:extLst>
      <p:ext uri="{BB962C8B-B14F-4D97-AF65-F5344CB8AC3E}">
        <p14:creationId xmlns:p14="http://schemas.microsoft.com/office/powerpoint/2010/main" val="33466171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1397000"/>
            <a:ext cx="3276600" cy="2308312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400" i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Vạch</a:t>
            </a:r>
            <a:r>
              <a:rPr lang="en-US" sz="2400" i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xuất</a:t>
            </a:r>
            <a:r>
              <a:rPr lang="en-US" sz="2400" i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phát</a:t>
            </a:r>
            <a:r>
              <a:rPr lang="en-US" sz="2400" i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</a:t>
            </a:r>
          </a:p>
          <a:p>
            <a:pPr algn="just"/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Đường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thẳng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được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kẻ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trên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mặt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đất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để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đánh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dấu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chỗ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đứng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của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các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vận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động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viên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trước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khi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bắt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đầu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thi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chạy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500" y="1397001"/>
            <a:ext cx="5132500" cy="4872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21723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2006601"/>
            <a:ext cx="7620000" cy="954095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800" i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Lấy</a:t>
            </a:r>
            <a:r>
              <a:rPr lang="en-US" sz="2800" i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đà</a:t>
            </a:r>
            <a:r>
              <a:rPr lang="en-US" sz="2800" i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tạo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ra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cho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mình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một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thế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đứng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phù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hợp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để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thể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bắt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đầu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chạy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3278727"/>
            <a:ext cx="7620000" cy="954095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800" i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Trọng</a:t>
            </a:r>
            <a:r>
              <a:rPr lang="en-US" sz="2800" i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tài</a:t>
            </a:r>
            <a:r>
              <a:rPr lang="en-US" sz="2800" i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người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điều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khiển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xác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định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thành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tích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trong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cuộc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thi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2900" y="4557233"/>
            <a:ext cx="7620000" cy="523208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800" i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Ngã</a:t>
            </a:r>
            <a:r>
              <a:rPr lang="en-US" sz="2800" i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oạch</a:t>
            </a:r>
            <a:r>
              <a:rPr lang="en-US" sz="2800" i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 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ý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nói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ngã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mạnh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036612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51540" y="5765801"/>
            <a:ext cx="4539860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nối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tiếp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câu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lần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1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27088"/>
            <a:ext cx="7568884" cy="5385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B4558D6-38F0-4311-B631-D62F2A6FA46A}"/>
              </a:ext>
            </a:extLst>
          </p:cNvPr>
          <p:cNvCxnSpPr/>
          <p:nvPr/>
        </p:nvCxnSpPr>
        <p:spPr>
          <a:xfrm flipH="1">
            <a:off x="8382000" y="1086699"/>
            <a:ext cx="38100" cy="56696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7D8ED2D-DD83-4004-A630-BDB87340B9C7}"/>
              </a:ext>
            </a:extLst>
          </p:cNvPr>
          <p:cNvCxnSpPr/>
          <p:nvPr/>
        </p:nvCxnSpPr>
        <p:spPr>
          <a:xfrm flipH="1">
            <a:off x="1676400" y="2311401"/>
            <a:ext cx="38100" cy="56696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DB1F679-380F-4C97-AD3A-8963BBE505A1}"/>
              </a:ext>
            </a:extLst>
          </p:cNvPr>
          <p:cNvCxnSpPr/>
          <p:nvPr/>
        </p:nvCxnSpPr>
        <p:spPr>
          <a:xfrm flipH="1">
            <a:off x="1905000" y="2878367"/>
            <a:ext cx="38100" cy="56696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4ACD75B-F285-4B5E-A928-E657409EAA02}"/>
              </a:ext>
            </a:extLst>
          </p:cNvPr>
          <p:cNvCxnSpPr/>
          <p:nvPr/>
        </p:nvCxnSpPr>
        <p:spPr>
          <a:xfrm flipH="1">
            <a:off x="6477000" y="2812962"/>
            <a:ext cx="38100" cy="56696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063BBD0-2415-4498-987F-A33A78A9A8BE}"/>
              </a:ext>
            </a:extLst>
          </p:cNvPr>
          <p:cNvCxnSpPr/>
          <p:nvPr/>
        </p:nvCxnSpPr>
        <p:spPr>
          <a:xfrm flipH="1">
            <a:off x="7239000" y="3379929"/>
            <a:ext cx="38100" cy="56696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F8375B0-71A6-42F0-B884-CB9E5EEE5E5B}"/>
              </a:ext>
            </a:extLst>
          </p:cNvPr>
          <p:cNvCxnSpPr/>
          <p:nvPr/>
        </p:nvCxnSpPr>
        <p:spPr>
          <a:xfrm flipH="1">
            <a:off x="5486400" y="3946895"/>
            <a:ext cx="38100" cy="56696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CEAB2D0-C4C3-40EE-A972-951CEE27EADC}"/>
              </a:ext>
            </a:extLst>
          </p:cNvPr>
          <p:cNvCxnSpPr/>
          <p:nvPr/>
        </p:nvCxnSpPr>
        <p:spPr>
          <a:xfrm flipH="1">
            <a:off x="6858000" y="4465446"/>
            <a:ext cx="38100" cy="56696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B8C0982-4BF8-4E3F-ABA7-C97CB607E588}"/>
              </a:ext>
            </a:extLst>
          </p:cNvPr>
          <p:cNvCxnSpPr/>
          <p:nvPr/>
        </p:nvCxnSpPr>
        <p:spPr>
          <a:xfrm flipH="1">
            <a:off x="6906756" y="5037835"/>
            <a:ext cx="38100" cy="56696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078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344</Words>
  <Application>Microsoft Office PowerPoint</Application>
  <PresentationFormat>On-screen Show (4:3)</PresentationFormat>
  <Paragraphs>64</Paragraphs>
  <Slides>13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.VnArial Narrow</vt:lpstr>
      <vt:lpstr>Arial</vt:lpstr>
      <vt:lpstr>Arial Rounded MT Bold</vt:lpstr>
      <vt:lpstr>Arial-Rounded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Đoạn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GhostBTT.Com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Admin</cp:lastModifiedBy>
  <cp:revision>2</cp:revision>
  <dcterms:created xsi:type="dcterms:W3CDTF">2025-02-02T10:28:52Z</dcterms:created>
  <dcterms:modified xsi:type="dcterms:W3CDTF">2025-05-13T09:14:50Z</dcterms:modified>
</cp:coreProperties>
</file>