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2" r:id="rId2"/>
    <p:sldId id="277" r:id="rId3"/>
    <p:sldId id="287" r:id="rId4"/>
    <p:sldId id="288" r:id="rId5"/>
    <p:sldId id="289" r:id="rId6"/>
    <p:sldId id="313" r:id="rId7"/>
    <p:sldId id="291" r:id="rId8"/>
    <p:sldId id="292" r:id="rId9"/>
    <p:sldId id="314" r:id="rId10"/>
    <p:sldId id="293" r:id="rId11"/>
    <p:sldId id="315" r:id="rId12"/>
    <p:sldId id="316" r:id="rId13"/>
    <p:sldId id="317" r:id="rId14"/>
    <p:sldId id="299" r:id="rId15"/>
    <p:sldId id="300" r:id="rId16"/>
    <p:sldId id="307" r:id="rId17"/>
    <p:sldId id="308" r:id="rId18"/>
    <p:sldId id="309" r:id="rId19"/>
    <p:sldId id="304" r:id="rId20"/>
    <p:sldId id="305" r:id="rId21"/>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E79"/>
    <a:srgbClr val="B37D65"/>
    <a:srgbClr val="8F5D47"/>
    <a:srgbClr val="B43C00"/>
    <a:srgbClr val="BF27CB"/>
    <a:srgbClr val="D24CDC"/>
    <a:srgbClr val="F3CEF6"/>
    <a:srgbClr val="A521AF"/>
    <a:srgbClr val="AD27B7"/>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486"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5/13/2025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9880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HS đọc</a:t>
            </a:r>
            <a:r>
              <a:rPr lang="en-US" baseline="0" smtClean="0"/>
              <a:t> thần để ngắt câu. Sau đó GV chiếu minh hoạ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hình thức: Bài đọc có 2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Chia đoạn</a:t>
            </a:r>
            <a:r>
              <a:rPr lang="en-US" baseline="0" smtClean="0"/>
              <a:t> theo nội dung: Bài đọc có 3 phần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58867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64468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169814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88826"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 y="4610926"/>
            <a:ext cx="12188840" cy="2247075"/>
          </a:xfrm>
          <a:prstGeom prst="rect">
            <a:avLst/>
          </a:prstGeom>
        </p:spPr>
      </p:pic>
    </p:spTree>
    <p:extLst>
      <p:ext uri="{BB962C8B-B14F-4D97-AF65-F5344CB8AC3E}">
        <p14:creationId xmlns:p14="http://schemas.microsoft.com/office/powerpoint/2010/main" val="350754864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5/13/2025</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2"/>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4" y="1028733"/>
            <a:ext cx="510305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6" y="-123394"/>
            <a:ext cx="4778019" cy="5169408"/>
          </a:xfrm>
          <a:prstGeom prst="rect">
            <a:avLst/>
          </a:prstGeom>
        </p:spPr>
      </p:pic>
      <p:sp>
        <p:nvSpPr>
          <p:cNvPr id="9" name="TextBox 8"/>
          <p:cNvSpPr txBox="1"/>
          <p:nvPr/>
        </p:nvSpPr>
        <p:spPr>
          <a:xfrm>
            <a:off x="1480788" y="2616201"/>
            <a:ext cx="2597927" cy="634508"/>
          </a:xfrm>
          <a:prstGeom prst="rect">
            <a:avLst/>
          </a:prstGeom>
          <a:noFill/>
        </p:spPr>
        <p:txBody>
          <a:bodyPr wrap="square" lIns="110213" tIns="55106" rIns="110213" bIns="55106" rtlCol="0">
            <a:spAutoFit/>
          </a:bodyPr>
          <a:lstStyle/>
          <a:p>
            <a:pPr algn="dist"/>
            <a:r>
              <a:rPr lang="en-US" altLang="zh-CN"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4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132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812776" y="423434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1805003" y="5257802"/>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03149" y="2497677"/>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313450" y="5183654"/>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44" y="4710688"/>
            <a:ext cx="702551" cy="10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54" y="0"/>
            <a:ext cx="702551" cy="471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0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4554" y="183103"/>
            <a:ext cx="10822778" cy="6161566"/>
            <a:chOff x="900112" y="118706"/>
            <a:chExt cx="8119198" cy="4621174"/>
          </a:xfrm>
          <a:solidFill>
            <a:schemeClr val="bg1"/>
          </a:solidFill>
        </p:grpSpPr>
        <p:sp>
          <p:nvSpPr>
            <p:cNvPr id="6" name="TextBox 5"/>
            <p:cNvSpPr txBox="1"/>
            <p:nvPr/>
          </p:nvSpPr>
          <p:spPr>
            <a:xfrm>
              <a:off x="1814512" y="118706"/>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7" name="TextBox 6"/>
            <p:cNvSpPr txBox="1"/>
            <p:nvPr/>
          </p:nvSpPr>
          <p:spPr>
            <a:xfrm>
              <a:off x="900112" y="608080"/>
              <a:ext cx="8119198" cy="4131800"/>
            </a:xfrm>
            <a:prstGeom prst="rect">
              <a:avLst/>
            </a:prstGeom>
            <a:grp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2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200">
                  <a:latin typeface="Arial" pitchFamily="34" charset="0"/>
                  <a:ea typeface="Arial-Rounded" pitchFamily="34" charset="0"/>
                  <a:cs typeface="Arial" pitchFamily="34" charset="0"/>
                </a:rPr>
                <a:t>(</a:t>
              </a:r>
              <a:r>
                <a:rPr lang="en-US" sz="3200" i="1">
                  <a:latin typeface="Arial" pitchFamily="34" charset="0"/>
                  <a:ea typeface="Arial-Rounded" pitchFamily="34" charset="0"/>
                  <a:cs typeface="Arial" pitchFamily="34" charset="0"/>
                </a:rPr>
                <a:t>Theo </a:t>
              </a:r>
              <a:r>
                <a:rPr lang="en-US" sz="3200">
                  <a:latin typeface="Arial" pitchFamily="34" charset="0"/>
                  <a:ea typeface="Arial-Rounded" pitchFamily="34" charset="0"/>
                  <a:cs typeface="Arial" pitchFamily="34" charset="0"/>
                </a:rPr>
                <a:t>Hồng Vân)</a:t>
              </a:r>
            </a:p>
          </p:txBody>
        </p:sp>
      </p:grpSp>
      <p:grpSp>
        <p:nvGrpSpPr>
          <p:cNvPr id="8" name="Group 7"/>
          <p:cNvGrpSpPr/>
          <p:nvPr/>
        </p:nvGrpSpPr>
        <p:grpSpPr>
          <a:xfrm>
            <a:off x="4189412" y="1770401"/>
            <a:ext cx="131582" cy="580822"/>
            <a:chOff x="2590800" y="2272159"/>
            <a:chExt cx="98712" cy="435617"/>
          </a:xfrm>
        </p:grpSpPr>
        <p:cxnSp>
          <p:nvCxnSpPr>
            <p:cNvPr id="9" name="Straight Connector 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875531" y="4223688"/>
            <a:ext cx="131582" cy="580822"/>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758545" y="749121"/>
            <a:ext cx="555009" cy="555153"/>
            <a:chOff x="2578501" y="4400951"/>
            <a:chExt cx="609600" cy="609600"/>
          </a:xfrm>
        </p:grpSpPr>
        <p:sp>
          <p:nvSpPr>
            <p:cNvPr id="18" name="Oval 1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9" name="Oval 1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0" name="Group 19"/>
          <p:cNvGrpSpPr/>
          <p:nvPr/>
        </p:nvGrpSpPr>
        <p:grpSpPr>
          <a:xfrm>
            <a:off x="4396403" y="1643717"/>
            <a:ext cx="555009" cy="555153"/>
            <a:chOff x="2578501" y="4400951"/>
            <a:chExt cx="609600" cy="609600"/>
          </a:xfrm>
        </p:grpSpPr>
        <p:sp>
          <p:nvSpPr>
            <p:cNvPr id="21" name="Oval 2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2" name="Oval 2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5" name="Group 24"/>
          <p:cNvGrpSpPr/>
          <p:nvPr/>
        </p:nvGrpSpPr>
        <p:grpSpPr>
          <a:xfrm>
            <a:off x="11796539" y="5276778"/>
            <a:ext cx="131582" cy="580822"/>
            <a:chOff x="2590800" y="2272159"/>
            <a:chExt cx="98712" cy="435617"/>
          </a:xfrm>
        </p:grpSpPr>
        <p:cxnSp>
          <p:nvCxnSpPr>
            <p:cNvPr id="26" name="Straight Connector 25"/>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693646" y="4613491"/>
            <a:ext cx="555009" cy="555153"/>
            <a:chOff x="2578501" y="4400951"/>
            <a:chExt cx="609600" cy="609600"/>
          </a:xfrm>
        </p:grpSpPr>
        <p:sp>
          <p:nvSpPr>
            <p:cNvPr id="29" name="Oval 28"/>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0" name="Oval 2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spTree>
    <p:extLst>
      <p:ext uri="{BB962C8B-B14F-4D97-AF65-F5344CB8AC3E}">
        <p14:creationId xmlns:p14="http://schemas.microsoft.com/office/powerpoint/2010/main" val="13013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sp>
        <p:nvSpPr>
          <p:cNvPr id="15" name="文本框 16"/>
          <p:cNvSpPr txBox="1"/>
          <p:nvPr/>
        </p:nvSpPr>
        <p:spPr>
          <a:xfrm>
            <a:off x="417772" y="4952916"/>
            <a:ext cx="5913640" cy="1219284"/>
          </a:xfrm>
          <a:prstGeom prst="rect">
            <a:avLst/>
          </a:prstGeom>
          <a:noFill/>
        </p:spPr>
        <p:txBody>
          <a:bodyPr wrap="square" lIns="110213" tIns="55106" rIns="110213" bIns="55106" rtlCol="0">
            <a:spAutoFit/>
          </a:bodyPr>
          <a:lstStyle/>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Dụng cụ chuyên (cho lính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cứu hoả) đeo vào tay, </a:t>
            </a:r>
          </a:p>
          <a:p>
            <a:pPr algn="just"/>
            <a:r>
              <a:rPr lang="en-US" altLang="zh-CN" sz="2400" smtClean="0">
                <a:solidFill>
                  <a:schemeClr val="tx1">
                    <a:lumMod val="65000"/>
                    <a:lumOff val="35000"/>
                  </a:schemeClr>
                </a:solidFill>
                <a:latin typeface="Arial" panose="020B0604020202020204" pitchFamily="34" charset="0"/>
                <a:cs typeface="Arial" panose="020B0604020202020204" pitchFamily="34" charset="0"/>
              </a:rPr>
              <a:t>chống được cháy.</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 name="直接连接符 9"/>
          <p:cNvCxnSpPr/>
          <p:nvPr/>
        </p:nvCxnSpPr>
        <p:spPr>
          <a:xfrm>
            <a:off x="5014326" y="533400"/>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椭圆 3"/>
          <p:cNvSpPr/>
          <p:nvPr/>
        </p:nvSpPr>
        <p:spPr>
          <a:xfrm>
            <a:off x="4520891" y="691304"/>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6" name="椭圆 5"/>
          <p:cNvSpPr/>
          <p:nvPr/>
        </p:nvSpPr>
        <p:spPr>
          <a:xfrm>
            <a:off x="4520891" y="4267200"/>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9" name="文本框 10"/>
          <p:cNvSpPr txBox="1"/>
          <p:nvPr/>
        </p:nvSpPr>
        <p:spPr>
          <a:xfrm>
            <a:off x="5907915" y="1436048"/>
            <a:ext cx="5913640" cy="849952"/>
          </a:xfrm>
          <a:prstGeom prst="rect">
            <a:avLst/>
          </a:prstGeom>
          <a:noFill/>
        </p:spPr>
        <p:txBody>
          <a:bodyPr wrap="square" lIns="110213" tIns="55106" rIns="110213" bIns="55106" rtlCol="0">
            <a:spAutoFit/>
          </a:bodyPr>
          <a:lstStyle/>
          <a:p>
            <a:r>
              <a:rPr lang="en-US" altLang="zh-CN" sz="2400">
                <a:solidFill>
                  <a:schemeClr val="tx1">
                    <a:lumMod val="65000"/>
                    <a:lumOff val="35000"/>
                  </a:schemeClr>
                </a:solidFill>
                <a:latin typeface="Arial" panose="020B0604020202020204" pitchFamily="34" charset="0"/>
                <a:cs typeface="Arial" panose="020B0604020202020204" pitchFamily="34" charset="0"/>
              </a:rPr>
              <a:t>G</a:t>
            </a:r>
            <a:r>
              <a:rPr lang="en-US" altLang="zh-CN" sz="2400" smtClean="0">
                <a:solidFill>
                  <a:schemeClr val="tx1">
                    <a:lumMod val="65000"/>
                    <a:lumOff val="35000"/>
                  </a:schemeClr>
                </a:solidFill>
                <a:latin typeface="Arial" panose="020B0604020202020204" pitchFamily="34" charset="0"/>
                <a:cs typeface="Arial" panose="020B0604020202020204" pitchFamily="34" charset="0"/>
              </a:rPr>
              <a:t>iày cổ cao đến gần hoặc quá đầu gối,</a:t>
            </a:r>
          </a:p>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dùng để đi trong mưa, nước, lội bùn.</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文本框 11"/>
          <p:cNvSpPr txBox="1"/>
          <p:nvPr/>
        </p:nvSpPr>
        <p:spPr>
          <a:xfrm>
            <a:off x="5865812" y="750248"/>
            <a:ext cx="3229264" cy="773008"/>
          </a:xfrm>
          <a:prstGeom prst="rect">
            <a:avLst/>
          </a:prstGeom>
          <a:noFill/>
        </p:spPr>
        <p:txBody>
          <a:bodyPr wrap="square" lIns="110213" tIns="55106" rIns="110213" bIns="55106" rtlCol="0">
            <a:spAutoFit/>
          </a:bodyPr>
          <a:lstStyle/>
          <a:p>
            <a:r>
              <a:rPr lang="en-US" altLang="zh-CN" sz="4300" b="1" smtClean="0">
                <a:solidFill>
                  <a:srgbClr val="F29A5B"/>
                </a:solidFill>
                <a:latin typeface="Arial" panose="020B0604020202020204" pitchFamily="34" charset="0"/>
                <a:cs typeface="Arial" panose="020B0604020202020204" pitchFamily="34" charset="0"/>
              </a:rPr>
              <a:t>Ủng</a:t>
            </a:r>
            <a:endParaRPr lang="zh-CN" altLang="en-US" sz="4300" b="1" dirty="0">
              <a:solidFill>
                <a:srgbClr val="F29A5B"/>
              </a:solidFill>
              <a:latin typeface="Arial" panose="020B0604020202020204" pitchFamily="34" charset="0"/>
              <a:cs typeface="Arial" panose="020B0604020202020204" pitchFamily="34" charset="0"/>
            </a:endParaRPr>
          </a:p>
        </p:txBody>
      </p:sp>
      <p:sp>
        <p:nvSpPr>
          <p:cNvPr id="16" name="文本框 17"/>
          <p:cNvSpPr txBox="1"/>
          <p:nvPr/>
        </p:nvSpPr>
        <p:spPr>
          <a:xfrm>
            <a:off x="418070" y="4267116"/>
            <a:ext cx="5294645" cy="773008"/>
          </a:xfrm>
          <a:prstGeom prst="rect">
            <a:avLst/>
          </a:prstGeom>
          <a:noFill/>
        </p:spPr>
        <p:txBody>
          <a:bodyPr wrap="square" lIns="110213" tIns="55106" rIns="110213" bIns="55106" rtlCol="0">
            <a:spAutoFit/>
          </a:bodyPr>
          <a:lstStyle/>
          <a:p>
            <a:r>
              <a:rPr lang="en-US" altLang="zh-CN" sz="4300" b="1" smtClean="0">
                <a:solidFill>
                  <a:srgbClr val="A5C0A4"/>
                </a:solidFill>
                <a:latin typeface="Arial" panose="020B0604020202020204" pitchFamily="34" charset="0"/>
                <a:cs typeface="Arial" panose="020B0604020202020204" pitchFamily="34" charset="0"/>
              </a:rPr>
              <a:t>Găng</a:t>
            </a:r>
            <a:endParaRPr lang="zh-CN" altLang="en-US" sz="4300" b="1" dirty="0">
              <a:solidFill>
                <a:srgbClr val="A5C0A4"/>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6263344" y="2256378"/>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ãy bảo vệ người lao động bằng đồng phục công nhâ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1412" y="2314234"/>
            <a:ext cx="2440676" cy="241016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2274010"/>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descr="Hãy bảo vệ người lao động bằng đồng phục công nhâ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9568" y="2359572"/>
            <a:ext cx="2148828" cy="212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7"/>
                                        </p:tgtEl>
                                        <p:attrNameLst>
                                          <p:attrName>style.visibility</p:attrName>
                                        </p:attrNameLst>
                                      </p:cBhvr>
                                      <p:to>
                                        <p:strVal val="visible"/>
                                      </p:to>
                                    </p:set>
                                    <p:animEffect transition="in" filter="fade">
                                      <p:cBhvr>
                                        <p:cTn id="55" dur="500"/>
                                        <p:tgtEl>
                                          <p:spTgt spid="1037"/>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4" y="4650006"/>
            <a:ext cx="12259566" cy="2275040"/>
          </a:xfrm>
          <a:prstGeom prst="rect">
            <a:avLst/>
          </a:prstGeom>
        </p:spPr>
      </p:pic>
      <p:cxnSp>
        <p:nvCxnSpPr>
          <p:cNvPr id="4" name="直接连接符 9"/>
          <p:cNvCxnSpPr/>
          <p:nvPr/>
        </p:nvCxnSpPr>
        <p:spPr>
          <a:xfrm flipH="1">
            <a:off x="5559195" y="838200"/>
            <a:ext cx="20638" cy="52688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086398" y="1143000"/>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8" name="椭圆 7"/>
          <p:cNvSpPr/>
          <p:nvPr/>
        </p:nvSpPr>
        <p:spPr>
          <a:xfrm>
            <a:off x="5049886" y="4372467"/>
            <a:ext cx="986870" cy="987128"/>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04</a:t>
            </a:r>
            <a:endParaRPr lang="zh-CN" altLang="en-US" sz="2400" b="1" dirty="0">
              <a:latin typeface="微软雅黑" panose="020B0503020204020204" pitchFamily="34" charset="-122"/>
              <a:ea typeface="微软雅黑" panose="020B0503020204020204" pitchFamily="34" charset="-122"/>
            </a:endParaRPr>
          </a:p>
        </p:txBody>
      </p:sp>
      <p:sp>
        <p:nvSpPr>
          <p:cNvPr id="11" name="文本框 12"/>
          <p:cNvSpPr txBox="1"/>
          <p:nvPr/>
        </p:nvSpPr>
        <p:spPr>
          <a:xfrm>
            <a:off x="6352972" y="1896225"/>
            <a:ext cx="5913640" cy="542175"/>
          </a:xfrm>
          <a:prstGeom prst="rect">
            <a:avLst/>
          </a:prstGeom>
          <a:noFill/>
        </p:spPr>
        <p:txBody>
          <a:bodyPr wrap="square" lIns="110213" tIns="55106" rIns="110213" bIns="55106" rtlCol="0">
            <a:spAutoFit/>
          </a:bodyPr>
          <a:lstStyle/>
          <a:p>
            <a:r>
              <a:rPr lang="en-US" altLang="zh-CN" sz="2800" smtClean="0">
                <a:solidFill>
                  <a:schemeClr val="tx1">
                    <a:lumMod val="65000"/>
                    <a:lumOff val="35000"/>
                  </a:schemeClr>
                </a:solidFill>
                <a:latin typeface="Arial" panose="020B0604020202020204" pitchFamily="34" charset="0"/>
                <a:cs typeface="Arial" panose="020B0604020202020204" pitchFamily="34" charset="0"/>
              </a:rPr>
              <a:t>Nạn cháy</a:t>
            </a:r>
            <a:endParaRPr lang="zh-CN" alt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文本框 13"/>
          <p:cNvSpPr txBox="1"/>
          <p:nvPr/>
        </p:nvSpPr>
        <p:spPr>
          <a:xfrm>
            <a:off x="6327007" y="1143000"/>
            <a:ext cx="3847173" cy="773008"/>
          </a:xfrm>
          <a:prstGeom prst="rect">
            <a:avLst/>
          </a:prstGeom>
          <a:noFill/>
        </p:spPr>
        <p:txBody>
          <a:bodyPr wrap="square" lIns="110213" tIns="55106" rIns="110213" bIns="55106" rtlCol="0">
            <a:spAutoFit/>
          </a:bodyPr>
          <a:lstStyle/>
          <a:p>
            <a:r>
              <a:rPr lang="en-US" altLang="zh-CN" sz="4300" b="1" smtClean="0">
                <a:solidFill>
                  <a:srgbClr val="B09277"/>
                </a:solidFill>
                <a:latin typeface="Arial" panose="020B0604020202020204" pitchFamily="34" charset="0"/>
                <a:cs typeface="Arial" panose="020B0604020202020204" pitchFamily="34" charset="0"/>
              </a:rPr>
              <a:t>Hoả hoạn</a:t>
            </a:r>
            <a:endParaRPr lang="zh-CN" altLang="en-US" sz="4300" b="1" dirty="0">
              <a:solidFill>
                <a:srgbClr val="B09277"/>
              </a:solidFill>
              <a:latin typeface="Arial" panose="020B0604020202020204" pitchFamily="34" charset="0"/>
              <a:cs typeface="Arial" panose="020B0604020202020204" pitchFamily="34" charset="0"/>
            </a:endParaRPr>
          </a:p>
        </p:txBody>
      </p:sp>
      <p:sp>
        <p:nvSpPr>
          <p:cNvPr id="13" name="文本框 14"/>
          <p:cNvSpPr txBox="1"/>
          <p:nvPr/>
        </p:nvSpPr>
        <p:spPr>
          <a:xfrm>
            <a:off x="946767" y="5282667"/>
            <a:ext cx="5913640" cy="480620"/>
          </a:xfrm>
          <a:prstGeom prst="rect">
            <a:avLst/>
          </a:prstGeom>
          <a:noFill/>
        </p:spPr>
        <p:txBody>
          <a:bodyPr wrap="square" lIns="110213" tIns="55106" rIns="110213" bIns="55106" rtlCol="0">
            <a:spAutoFit/>
          </a:bodyPr>
          <a:lstStyle/>
          <a:p>
            <a:r>
              <a:rPr lang="en-US" altLang="zh-CN" sz="2400" smtClean="0">
                <a:solidFill>
                  <a:schemeClr val="tx1">
                    <a:lumMod val="65000"/>
                    <a:lumOff val="35000"/>
                  </a:schemeClr>
                </a:solidFill>
                <a:latin typeface="Arial" panose="020B0604020202020204" pitchFamily="34" charset="0"/>
                <a:cs typeface="Arial" panose="020B0604020202020204" pitchFamily="34" charset="0"/>
              </a:rPr>
              <a:t>Mạng sống của con người.</a:t>
            </a: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5"/>
          <p:cNvSpPr txBox="1"/>
          <p:nvPr/>
        </p:nvSpPr>
        <p:spPr>
          <a:xfrm>
            <a:off x="946767" y="4495800"/>
            <a:ext cx="3840972" cy="773008"/>
          </a:xfrm>
          <a:prstGeom prst="rect">
            <a:avLst/>
          </a:prstGeom>
          <a:noFill/>
        </p:spPr>
        <p:txBody>
          <a:bodyPr wrap="square" lIns="110213" tIns="55106" rIns="110213" bIns="55106" rtlCol="0">
            <a:spAutoFit/>
          </a:bodyPr>
          <a:lstStyle/>
          <a:p>
            <a:r>
              <a:rPr lang="en-US" altLang="zh-CN" sz="4300" b="1" smtClean="0">
                <a:solidFill>
                  <a:srgbClr val="C8D85B"/>
                </a:solidFill>
                <a:latin typeface="Arial" panose="020B0604020202020204" pitchFamily="34" charset="0"/>
                <a:cs typeface="Arial" panose="020B0604020202020204" pitchFamily="34" charset="0"/>
              </a:rPr>
              <a:t>Tính mạng</a:t>
            </a:r>
            <a:endParaRPr lang="zh-CN" altLang="en-US" sz="4300" b="1" dirty="0">
              <a:solidFill>
                <a:srgbClr val="C8D85B"/>
              </a:solidFill>
              <a:latin typeface="Arial" panose="020B0604020202020204" pitchFamily="34" charset="0"/>
              <a:cs typeface="Arial" panose="020B0604020202020204" pitchFamily="34" charset="0"/>
            </a:endParaRPr>
          </a:p>
        </p:txBody>
      </p:sp>
      <p:pic>
        <p:nvPicPr>
          <p:cNvPr id="17" name="图片 19">
            <a:extLst>
              <a:ext uri="{FF2B5EF4-FFF2-40B4-BE49-F238E27FC236}">
                <a16:creationId xmlns:a16="http://schemas.microsoft.com/office/drawing/2014/main" id="{495710A2-FA0C-42DD-AB1D-4C00781452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3047206" y="-1127945"/>
            <a:ext cx="1040433" cy="796179"/>
          </a:xfrm>
          <a:prstGeom prst="rect">
            <a:avLst/>
          </a:prstGeom>
        </p:spPr>
      </p:pic>
      <p:sp>
        <p:nvSpPr>
          <p:cNvPr id="21" name="AutoShape 2" descr="Ủng Cao Su Chống Cháy An Toàn Giày Chống Thấm Chịu Nhiệt Độ Cao Lính Cứu Hỏa  Bảo Vệ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Ủng Cao Su Chống Cháy An Toàn Giày Chống Thấm Chịu Nhiệt Độ Cao Lính Cứu Hỏa  Bảo Vệ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TP.HCM- Đang cháy lớn tại một công ty nhựa ở Hóc Môn - Thời sự - Thanh N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28195" y="2507634"/>
            <a:ext cx="6108384" cy="3435966"/>
          </a:xfrm>
          <a:prstGeom prst="rect">
            <a:avLst/>
          </a:prstGeom>
        </p:spPr>
      </p:pic>
    </p:spTree>
    <p:extLst>
      <p:ext uri="{BB962C8B-B14F-4D97-AF65-F5344CB8AC3E}">
        <p14:creationId xmlns:p14="http://schemas.microsoft.com/office/powerpoint/2010/main" val="145484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0752"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18"/>
                </p:tgtEl>
              </p:cMediaNode>
            </p:video>
          </p:childTnLst>
        </p:cTn>
      </p:par>
    </p:tnLst>
    <p:bldLst>
      <p:bldP spid="7" grpId="0" animBg="1"/>
      <p:bldP spid="8" grpId="0" animBg="1"/>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6025" y="240817"/>
            <a:ext cx="11865637" cy="6379479"/>
            <a:chOff x="117764" y="209187"/>
            <a:chExt cx="8901546" cy="4784608"/>
          </a:xfrm>
          <a:solidFill>
            <a:schemeClr val="bg1"/>
          </a:solidFill>
        </p:grpSpPr>
        <p:sp>
          <p:nvSpPr>
            <p:cNvPr id="9" name="TextBox 8"/>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1" name="TextBox 10"/>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82" b="30348"/>
          <a:stretch/>
        </p:blipFill>
        <p:spPr>
          <a:xfrm>
            <a:off x="4762555" y="6104911"/>
            <a:ext cx="1523603" cy="588049"/>
          </a:xfrm>
          <a:prstGeom prst="rect">
            <a:avLst/>
          </a:prstGeom>
        </p:spPr>
      </p:pic>
    </p:spTree>
    <p:extLst>
      <p:ext uri="{BB962C8B-B14F-4D97-AF65-F5344CB8AC3E}">
        <p14:creationId xmlns:p14="http://schemas.microsoft.com/office/powerpoint/2010/main" val="8339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6025" y="240817"/>
            <a:ext cx="11865637" cy="6379479"/>
            <a:chOff x="117764" y="209187"/>
            <a:chExt cx="8901546" cy="4784608"/>
          </a:xfrm>
          <a:solidFill>
            <a:schemeClr val="bg1"/>
          </a:solidFill>
        </p:grpSpPr>
        <p:sp>
          <p:nvSpPr>
            <p:cNvPr id="12" name="TextBox 11"/>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3" name="TextBox 12"/>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TextBox 5"/>
          <p:cNvSpPr txBox="1"/>
          <p:nvPr/>
        </p:nvSpPr>
        <p:spPr>
          <a:xfrm>
            <a:off x="821827" y="124068"/>
            <a:ext cx="4256851"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Trả lời câu hỏi</a:t>
            </a:r>
          </a:p>
        </p:txBody>
      </p:sp>
      <p:sp>
        <p:nvSpPr>
          <p:cNvPr id="7" name="Oval 6"/>
          <p:cNvSpPr/>
          <p:nvPr/>
        </p:nvSpPr>
        <p:spPr>
          <a:xfrm>
            <a:off x="101574" y="76201"/>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3</a:t>
            </a:r>
          </a:p>
        </p:txBody>
      </p:sp>
    </p:spTree>
    <p:extLst>
      <p:ext uri="{BB962C8B-B14F-4D97-AF65-F5344CB8AC3E}">
        <p14:creationId xmlns:p14="http://schemas.microsoft.com/office/powerpoint/2010/main" val="37635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a:xfrm>
            <a:off x="7161212"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7" name="Down Arrow 6"/>
          <p:cNvSpPr/>
          <p:nvPr/>
        </p:nvSpPr>
        <p:spPr>
          <a:xfrm>
            <a:off x="2234330"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8" name="Down Arrow 7"/>
          <p:cNvSpPr/>
          <p:nvPr/>
        </p:nvSpPr>
        <p:spPr>
          <a:xfrm>
            <a:off x="456728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9" name="Down Arrow 8"/>
          <p:cNvSpPr/>
          <p:nvPr/>
        </p:nvSpPr>
        <p:spPr>
          <a:xfrm>
            <a:off x="9516826" y="2381625"/>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3" name="Down Arrow 2"/>
          <p:cNvSpPr/>
          <p:nvPr/>
        </p:nvSpPr>
        <p:spPr>
          <a:xfrm>
            <a:off x="5864249" y="1817658"/>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684212" y="685800"/>
            <a:ext cx="10744200" cy="11430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Trang phục của lính cứu hoả gồm những gì?</a:t>
            </a:r>
            <a:endParaRPr lang="en-US" sz="3900">
              <a:latin typeface="Arial" pitchFamily="34" charset="0"/>
              <a:ea typeface="Arial-Rounded" pitchFamily="34" charset="0"/>
              <a:cs typeface="Arial" pitchFamily="34" charset="0"/>
            </a:endParaRPr>
          </a:p>
        </p:txBody>
      </p:sp>
      <p:sp>
        <p:nvSpPr>
          <p:cNvPr id="4" name="Rounded Rectangle 3"/>
          <p:cNvSpPr/>
          <p:nvPr/>
        </p:nvSpPr>
        <p:spPr>
          <a:xfrm>
            <a:off x="1331534"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322512" y="2362200"/>
            <a:ext cx="7467600" cy="0"/>
          </a:xfrm>
          <a:prstGeom prst="line">
            <a:avLst/>
          </a:prstGeom>
          <a:ln w="101600">
            <a:solidFill>
              <a:srgbClr val="BD8E79"/>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66449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2" name="Rounded Rectangle 11"/>
          <p:cNvSpPr/>
          <p:nvPr/>
        </p:nvSpPr>
        <p:spPr>
          <a:xfrm>
            <a:off x="6258416"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sp>
        <p:nvSpPr>
          <p:cNvPr id="13" name="Rounded Rectangle 12"/>
          <p:cNvSpPr/>
          <p:nvPr/>
        </p:nvSpPr>
        <p:spPr>
          <a:xfrm>
            <a:off x="8614030" y="2926167"/>
            <a:ext cx="2189719" cy="3048000"/>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just"/>
            <a:endParaRPr lang="en-US" sz="4300" b="1" dirty="0">
              <a:solidFill>
                <a:srgbClr val="865B3E"/>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03" y="3119790"/>
            <a:ext cx="2493259" cy="24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Giày Boot Bunker gear Lính cứu hỏa Thiết bị bảo vệ cá nhân - Khởi động png  tải về - Miễn phí trong suốt Giày Dép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78" b="99000" l="1000" r="97667"/>
                    </a14:imgEffect>
                  </a14:imgLayer>
                </a14:imgProps>
              </a:ext>
              <a:ext uri="{28A0092B-C50C-407E-A947-70E740481C1C}">
                <a14:useLocalDpi xmlns:a14="http://schemas.microsoft.com/office/drawing/2010/main" val="0"/>
              </a:ext>
            </a:extLst>
          </a:blip>
          <a:srcRect/>
          <a:stretch>
            <a:fillRect/>
          </a:stretch>
        </p:blipFill>
        <p:spPr bwMode="auto">
          <a:xfrm>
            <a:off x="3691862" y="3266034"/>
            <a:ext cx="2193268" cy="2193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856" y="3441932"/>
            <a:ext cx="2128837" cy="213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s://sc04.alicdn.com/kf/HTB1g6s1bvWG3KVjSZPcq6zkbXXar.jpg_Q55.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64550" y="3305927"/>
            <a:ext cx="1851123" cy="2023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82334" y="5358825"/>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quần áo</a:t>
            </a:r>
            <a:endParaRPr lang="en-US" sz="3200" b="1">
              <a:solidFill>
                <a:srgbClr val="002060"/>
              </a:solidFill>
              <a:latin typeface="Arial" pitchFamily="34" charset="0"/>
              <a:cs typeface="Arial" pitchFamily="34" charset="0"/>
            </a:endParaRPr>
          </a:p>
        </p:txBody>
      </p:sp>
      <p:sp>
        <p:nvSpPr>
          <p:cNvPr id="21" name="TextBox 20"/>
          <p:cNvSpPr txBox="1"/>
          <p:nvPr/>
        </p:nvSpPr>
        <p:spPr>
          <a:xfrm>
            <a:off x="3621452"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ủng</a:t>
            </a:r>
            <a:endParaRPr lang="en-US" sz="3200" b="1">
              <a:solidFill>
                <a:srgbClr val="002060"/>
              </a:solidFill>
              <a:latin typeface="Arial" pitchFamily="34" charset="0"/>
              <a:cs typeface="Arial" pitchFamily="34" charset="0"/>
            </a:endParaRPr>
          </a:p>
        </p:txBody>
      </p:sp>
      <p:sp>
        <p:nvSpPr>
          <p:cNvPr id="22" name="TextBox 21"/>
          <p:cNvSpPr txBox="1"/>
          <p:nvPr/>
        </p:nvSpPr>
        <p:spPr>
          <a:xfrm>
            <a:off x="6232840" y="5389392"/>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găng</a:t>
            </a:r>
            <a:endParaRPr lang="en-US" sz="3200" b="1">
              <a:solidFill>
                <a:srgbClr val="002060"/>
              </a:solidFill>
              <a:latin typeface="Arial" pitchFamily="34" charset="0"/>
              <a:cs typeface="Arial" pitchFamily="34" charset="0"/>
            </a:endParaRPr>
          </a:p>
        </p:txBody>
      </p:sp>
      <p:sp>
        <p:nvSpPr>
          <p:cNvPr id="23" name="TextBox 22"/>
          <p:cNvSpPr txBox="1"/>
          <p:nvPr/>
        </p:nvSpPr>
        <p:spPr>
          <a:xfrm>
            <a:off x="8569404" y="5402681"/>
            <a:ext cx="2232757" cy="584775"/>
          </a:xfrm>
          <a:prstGeom prst="rect">
            <a:avLst/>
          </a:prstGeom>
          <a:noFill/>
          <a:ln>
            <a:noFill/>
          </a:ln>
        </p:spPr>
        <p:txBody>
          <a:bodyPr wrap="square" rtlCol="0">
            <a:spAutoFit/>
          </a:bodyPr>
          <a:lstStyle/>
          <a:p>
            <a:pPr algn="ctr"/>
            <a:r>
              <a:rPr lang="en-US" sz="3200" b="1" smtClean="0">
                <a:solidFill>
                  <a:srgbClr val="002060"/>
                </a:solidFill>
                <a:latin typeface="Arial" pitchFamily="34" charset="0"/>
                <a:cs typeface="Arial" pitchFamily="34" charset="0"/>
              </a:rPr>
              <a:t>mũ</a:t>
            </a:r>
            <a:endParaRPr lang="en-US" sz="32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86135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4099"/>
                                        </p:tgtEl>
                                        <p:attrNameLst>
                                          <p:attrName>style.visibility</p:attrName>
                                        </p:attrNameLst>
                                      </p:cBhvr>
                                      <p:to>
                                        <p:strVal val="visible"/>
                                      </p:to>
                                    </p:set>
                                    <p:animEffect transition="in" filter="wipe(up)">
                                      <p:cBhvr>
                                        <p:cTn id="41" dur="500"/>
                                        <p:tgtEl>
                                          <p:spTgt spid="4099"/>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4103"/>
                                        </p:tgtEl>
                                        <p:attrNameLst>
                                          <p:attrName>style.visibility</p:attrName>
                                        </p:attrNameLst>
                                      </p:cBhvr>
                                      <p:to>
                                        <p:strVal val="visible"/>
                                      </p:to>
                                    </p:set>
                                    <p:animEffect transition="in" filter="wipe(up)">
                                      <p:cBhvr>
                                        <p:cTn id="80" dur="500"/>
                                        <p:tgtEl>
                                          <p:spTgt spid="4103"/>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9" grpId="0" animBg="1"/>
      <p:bldP spid="3" grpId="0" animBg="1"/>
      <p:bldP spid="2" grpId="0" animBg="1"/>
      <p:bldP spid="4" grpId="0" animBg="1"/>
      <p:bldP spid="11" grpId="0" animBg="1"/>
      <p:bldP spid="12" grpId="0" animBg="1"/>
      <p:bldP spid="13" grpId="0" animBg="1"/>
      <p:bldP spid="14"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805404" y="1894594"/>
            <a:ext cx="384126" cy="1077205"/>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1415988" y="2971800"/>
            <a:ext cx="9366442" cy="1599598"/>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4300" b="1" smtClean="0">
                <a:solidFill>
                  <a:srgbClr val="865B3E"/>
                </a:solidFill>
                <a:latin typeface="Arial" panose="020B0604020202020204" pitchFamily="34" charset="0"/>
                <a:cs typeface="Arial" panose="020B0604020202020204" pitchFamily="34" charset="0"/>
              </a:rPr>
              <a:t>Lính cứu hoả dập tắt đám cháy bằng vòi phun nước.</a:t>
            </a:r>
            <a:endParaRPr lang="en-US" sz="4300" b="1" dirty="0">
              <a:solidFill>
                <a:srgbClr val="865B3E"/>
              </a:solidFill>
              <a:latin typeface="Arial" panose="020B0604020202020204" pitchFamily="34" charset="0"/>
              <a:cs typeface="Arial" panose="020B0604020202020204" pitchFamily="34" charset="0"/>
            </a:endParaRPr>
          </a:p>
        </p:txBody>
      </p:sp>
      <p:sp>
        <p:nvSpPr>
          <p:cNvPr id="2" name="Rounded Rectangle 1"/>
          <p:cNvSpPr/>
          <p:nvPr/>
        </p:nvSpPr>
        <p:spPr>
          <a:xfrm>
            <a:off x="1273174" y="609600"/>
            <a:ext cx="9509256"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Lính cứu hoả đã dập tắt đám cháy bằng cách nào?</a:t>
            </a:r>
            <a:endParaRPr lang="en-US" sz="39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776049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2115" y="762000"/>
            <a:ext cx="10134600" cy="1611262"/>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r>
              <a:rPr lang="en-US" sz="3900" smtClean="0">
                <a:latin typeface="Arial" pitchFamily="34" charset="0"/>
                <a:ea typeface="Arial-Rounded" pitchFamily="34" charset="0"/>
                <a:cs typeface="Arial" pitchFamily="34" charset="0"/>
              </a:rPr>
              <a:t>Em nghĩ gì về những người lính cứu hoả?</a:t>
            </a:r>
            <a:endParaRPr lang="en-US" sz="3900">
              <a:latin typeface="Arial" pitchFamily="34" charset="0"/>
              <a:ea typeface="Arial-Rounded" pitchFamily="34" charset="0"/>
              <a:cs typeface="Arial" pitchFamily="34" charset="0"/>
            </a:endParaRPr>
          </a:p>
        </p:txBody>
      </p:sp>
      <p:sp>
        <p:nvSpPr>
          <p:cNvPr id="3" name="Down Arrow 2"/>
          <p:cNvSpPr/>
          <p:nvPr/>
        </p:nvSpPr>
        <p:spPr>
          <a:xfrm>
            <a:off x="5792149" y="2373262"/>
            <a:ext cx="384126" cy="544542"/>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algn="ctr"/>
            <a:endParaRPr lang="en-US">
              <a:solidFill>
                <a:srgbClr val="865B3E"/>
              </a:solidFill>
              <a:latin typeface="Arial" panose="020B0604020202020204" pitchFamily="34" charset="0"/>
              <a:cs typeface="Arial" panose="020B0604020202020204" pitchFamily="34" charset="0"/>
            </a:endParaRPr>
          </a:p>
        </p:txBody>
      </p:sp>
      <p:sp>
        <p:nvSpPr>
          <p:cNvPr id="4" name="Rounded Rectangle 3"/>
          <p:cNvSpPr/>
          <p:nvPr/>
        </p:nvSpPr>
        <p:spPr>
          <a:xfrm>
            <a:off x="942115" y="2984926"/>
            <a:ext cx="10134599" cy="2699961"/>
          </a:xfrm>
          <a:prstGeom prst="roundRect">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lIns="82659" tIns="41330" rIns="82659" bIns="41330" rtlCol="0" anchor="ctr"/>
          <a:lstStyle/>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Nhanh nhẹn</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Dũng cảm</a:t>
            </a:r>
          </a:p>
          <a:p>
            <a:pPr marL="571500" indent="-571500" algn="just">
              <a:buFontTx/>
              <a:buChar char="-"/>
            </a:pPr>
            <a:r>
              <a:rPr lang="en-US" sz="4300" b="1" smtClean="0">
                <a:solidFill>
                  <a:srgbClr val="865B3E"/>
                </a:solidFill>
                <a:latin typeface="Arial" panose="020B0604020202020204" pitchFamily="34" charset="0"/>
                <a:cs typeface="Arial" panose="020B0604020202020204" pitchFamily="34" charset="0"/>
              </a:rPr>
              <a:t>Sẵn sàng cứu tính mạng, tài sản của người dân…</a:t>
            </a:r>
            <a:endParaRPr lang="en-US" sz="4300" b="1" dirty="0">
              <a:solidFill>
                <a:srgbClr val="865B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1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200" y="2413004"/>
            <a:ext cx="11655564" cy="286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84682" y="3058679"/>
            <a:ext cx="12386729" cy="726839"/>
          </a:xfrm>
          <a:prstGeom prst="rect">
            <a:avLst/>
          </a:prstGeom>
        </p:spPr>
        <p:txBody>
          <a:bodyPr wrap="square" lIns="110210" tIns="55105" rIns="110210" bIns="55105">
            <a:spAutoFit/>
          </a:bodyPr>
          <a:lstStyle/>
          <a:p>
            <a:pPr algn="just"/>
            <a:r>
              <a:rPr lang="en-US" sz="4000" b="1" smtClean="0">
                <a:solidFill>
                  <a:srgbClr val="7030A0"/>
                </a:solidFill>
                <a:latin typeface="HP001 4 hàng" pitchFamily="34" charset="0"/>
                <a:ea typeface="Arial-Rounded" pitchFamily="34" charset="0"/>
                <a:cs typeface="Arial-Rounded" pitchFamily="34" charset="0"/>
              </a:rPr>
              <a:t>b) </a:t>
            </a:r>
            <a:r>
              <a:rPr lang="vi-VN" sz="4000" b="1">
                <a:solidFill>
                  <a:srgbClr val="7030A0"/>
                </a:solidFill>
                <a:latin typeface="HP001 4 hàng" pitchFamily="34" charset="0"/>
                <a:ea typeface="Arial-Rounded" pitchFamily="34" charset="0"/>
                <a:cs typeface="Arial-Rounded" pitchFamily="34" charset="0"/>
              </a:rPr>
              <a:t>Lí</a:t>
            </a:r>
            <a:r>
              <a:rPr lang="el-GR" sz="4000" b="1">
                <a:solidFill>
                  <a:srgbClr val="7030A0"/>
                </a:solidFill>
                <a:latin typeface="HP001 4 hàng" pitchFamily="34" charset="0"/>
                <a:ea typeface="Arial-Rounded" pitchFamily="34" charset="0"/>
                <a:cs typeface="Arial-Rounded" pitchFamily="34" charset="0"/>
              </a:rPr>
              <a:t>ζ </a:t>
            </a:r>
            <a:r>
              <a:rPr lang="vi-VN" sz="4000" b="1">
                <a:solidFill>
                  <a:srgbClr val="7030A0"/>
                </a:solidFill>
                <a:latin typeface="HP001 4 hàng" pitchFamily="34" charset="0"/>
                <a:ea typeface="Arial-Rounded" pitchFamily="34" charset="0"/>
                <a:cs typeface="Arial-Rounded" pitchFamily="34" charset="0"/>
              </a:rPr>
              <a:t>cứu </a:t>
            </a:r>
            <a:r>
              <a:rPr lang="vi-VN" sz="4000" b="1" smtClean="0">
                <a:solidFill>
                  <a:srgbClr val="7030A0"/>
                </a:solidFill>
                <a:latin typeface="HP001 4 hàng" pitchFamily="34" charset="0"/>
                <a:ea typeface="Arial-Rounded" pitchFamily="34" charset="0"/>
                <a:cs typeface="Arial-Rounded" pitchFamily="34" charset="0"/>
              </a:rPr>
              <a:t>h</a:t>
            </a:r>
            <a:r>
              <a:rPr lang="en-US" sz="4000" b="1" smtClean="0">
                <a:solidFill>
                  <a:srgbClr val="7030A0"/>
                </a:solidFill>
                <a:latin typeface="HP001 4H"/>
                <a:ea typeface="HP001 4H"/>
                <a:cs typeface="Arial-Rounded" pitchFamily="34" charset="0"/>
              </a:rPr>
              <a:t>Ȋ</a:t>
            </a:r>
            <a:r>
              <a:rPr lang="vi-VN" sz="4000" b="1" smtClean="0">
                <a:solidFill>
                  <a:srgbClr val="7030A0"/>
                </a:solidFill>
                <a:latin typeface="HP001 4 hàng" pitchFamily="34" charset="0"/>
                <a:ea typeface="Arial-Rounded" pitchFamily="34" charset="0"/>
                <a:cs typeface="Arial-Rounded" pitchFamily="34" charset="0"/>
              </a:rPr>
              <a:t> </a:t>
            </a:r>
            <a:r>
              <a:rPr lang="vi-VN" sz="4000" b="1">
                <a:solidFill>
                  <a:srgbClr val="7030A0"/>
                </a:solidFill>
                <a:latin typeface="HP001 4 hàng" pitchFamily="34" charset="0"/>
                <a:ea typeface="Arial-Rounded" pitchFamily="34" charset="0"/>
                <a:cs typeface="Arial-Rounded" pitchFamily="34" charset="0"/>
              </a:rPr>
              <a:t>dập Ǉắt đám </a:t>
            </a:r>
            <a:r>
              <a:rPr lang="el-GR" sz="4000" b="1">
                <a:solidFill>
                  <a:srgbClr val="7030A0"/>
                </a:solidFill>
                <a:latin typeface="HP001 4 hàng" pitchFamily="34" charset="0"/>
                <a:ea typeface="Arial-Rounded" pitchFamily="34" charset="0"/>
                <a:cs typeface="Arial-Rounded" pitchFamily="34" charset="0"/>
              </a:rPr>
              <a:t>ε</a:t>
            </a:r>
            <a:r>
              <a:rPr lang="vi-VN" sz="4000" b="1">
                <a:solidFill>
                  <a:srgbClr val="7030A0"/>
                </a:solidFill>
                <a:latin typeface="HP001 4 hàng" pitchFamily="34" charset="0"/>
                <a:ea typeface="Arial-Rounded" pitchFamily="34" charset="0"/>
                <a:cs typeface="Arial-Rounded" pitchFamily="34" charset="0"/>
              </a:rPr>
              <a:t>áy bằng cá</a:t>
            </a:r>
            <a:r>
              <a:rPr lang="el-GR" sz="4000" b="1" smtClean="0">
                <a:solidFill>
                  <a:srgbClr val="7030A0"/>
                </a:solidFill>
                <a:latin typeface="HP001 4 hàng" pitchFamily="34" charset="0"/>
                <a:ea typeface="Arial-Rounded" pitchFamily="34" charset="0"/>
                <a:cs typeface="Arial-Rounded" pitchFamily="34" charset="0"/>
              </a:rPr>
              <a:t>ε</a:t>
            </a:r>
            <a:r>
              <a:rPr lang="en-US" sz="4000" b="1">
                <a:solidFill>
                  <a:srgbClr val="7030A0"/>
                </a:solidFill>
                <a:latin typeface="HP001 4 hàng" pitchFamily="34" charset="0"/>
                <a:ea typeface="Arial-Rounded" pitchFamily="34" charset="0"/>
                <a:cs typeface="Arial-Rounded" pitchFamily="34" charset="0"/>
              </a:rPr>
              <a:t> dùng</a:t>
            </a: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253934" y="5276098"/>
            <a:ext cx="11655564" cy="264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67752" y="3941818"/>
            <a:ext cx="11547188" cy="726839"/>
          </a:xfrm>
          <a:prstGeom prst="rect">
            <a:avLst/>
          </a:prstGeom>
        </p:spPr>
        <p:txBody>
          <a:bodyPr wrap="square" lIns="110210" tIns="55105" rIns="110210" bIns="55105">
            <a:spAutoFit/>
          </a:bodyPr>
          <a:lstStyle/>
          <a:p>
            <a:pPr algn="just"/>
            <a:r>
              <a:rPr lang="vi-VN" sz="4000" b="1">
                <a:solidFill>
                  <a:srgbClr val="7030A0"/>
                </a:solidFill>
                <a:latin typeface="HP001 4 hàng" pitchFamily="34" charset="0"/>
                <a:ea typeface="Arial-Rounded" pitchFamily="34" charset="0"/>
                <a:cs typeface="Arial-Rounded" pitchFamily="34" charset="0"/>
              </a:rPr>
              <a:t>vā </a:t>
            </a:r>
            <a:r>
              <a:rPr lang="el-GR" sz="4000" b="1">
                <a:solidFill>
                  <a:srgbClr val="7030A0"/>
                </a:solidFill>
                <a:latin typeface="HP001 4 hàng" pitchFamily="34" charset="0"/>
                <a:ea typeface="Arial-Rounded" pitchFamily="34" charset="0"/>
                <a:cs typeface="Arial-Rounded" pitchFamily="34" charset="0"/>
              </a:rPr>
              <a:t>ι</a:t>
            </a:r>
            <a:r>
              <a:rPr lang="vi-VN" sz="4000" b="1">
                <a:solidFill>
                  <a:srgbClr val="7030A0"/>
                </a:solidFill>
                <a:latin typeface="HP001 4 hàng" pitchFamily="34" charset="0"/>
                <a:ea typeface="Arial-Rounded" pitchFamily="34" charset="0"/>
                <a:cs typeface="Arial-Rounded" pitchFamily="34" charset="0"/>
              </a:rPr>
              <a:t>un wư</a:t>
            </a:r>
            <a:r>
              <a:rPr lang="el-GR" sz="4000" b="1" smtClean="0">
                <a:solidFill>
                  <a:srgbClr val="7030A0"/>
                </a:solidFill>
                <a:latin typeface="HP001 4 hàng" pitchFamily="34" charset="0"/>
                <a:ea typeface="Arial-Rounded" pitchFamily="34" charset="0"/>
                <a:cs typeface="Arial-Rounded" pitchFamily="34" charset="0"/>
              </a:rPr>
              <a:t>ϐ</a:t>
            </a:r>
            <a:r>
              <a:rPr lang="en-US" sz="4000" b="1" smtClean="0">
                <a:solidFill>
                  <a:srgbClr val="7030A0"/>
                </a:solidFill>
                <a:latin typeface="HP001 4 hàng" pitchFamily="34" charset="0"/>
                <a:ea typeface="Arial-Rounded" pitchFamily="34" charset="0"/>
                <a:cs typeface="Arial-Rounded" pitchFamily="34" charset="0"/>
              </a:rPr>
              <a:t>.</a:t>
            </a:r>
            <a:endParaRPr lang="en-US" sz="4000" b="1">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923401" y="169334"/>
            <a:ext cx="10452837"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Viết vào vở câu trả lời cho câu hỏi </a:t>
            </a:r>
            <a:r>
              <a:rPr lang="en-US" sz="2900" b="1" smtClean="0">
                <a:latin typeface="Arial" pitchFamily="34" charset="0"/>
                <a:ea typeface="Arial-Rounded" pitchFamily="34" charset="0"/>
                <a:cs typeface="Arial" pitchFamily="34" charset="0"/>
              </a:rPr>
              <a:t>b </a:t>
            </a:r>
            <a:r>
              <a:rPr lang="en-US" sz="2900" b="1">
                <a:latin typeface="Arial" pitchFamily="34" charset="0"/>
                <a:ea typeface="Arial-Rounded" pitchFamily="34" charset="0"/>
                <a:cs typeface="Arial" pitchFamily="34" charset="0"/>
              </a:rPr>
              <a:t>và </a:t>
            </a:r>
            <a:r>
              <a:rPr lang="en-US" sz="2900" b="1" smtClean="0">
                <a:latin typeface="Arial" pitchFamily="34" charset="0"/>
                <a:ea typeface="Arial-Rounded" pitchFamily="34" charset="0"/>
                <a:cs typeface="Arial" pitchFamily="34" charset="0"/>
              </a:rPr>
              <a:t>c </a:t>
            </a:r>
            <a:r>
              <a:rPr lang="en-US" sz="2900" b="1">
                <a:latin typeface="Arial" pitchFamily="34" charset="0"/>
                <a:ea typeface="Arial-Rounded" pitchFamily="34" charset="0"/>
                <a:cs typeface="Arial" pitchFamily="34" charset="0"/>
              </a:rPr>
              <a:t>ở mục 3</a:t>
            </a:r>
          </a:p>
        </p:txBody>
      </p:sp>
      <p:sp>
        <p:nvSpPr>
          <p:cNvPr id="5" name="Rectangle 4"/>
          <p:cNvSpPr/>
          <p:nvPr/>
        </p:nvSpPr>
        <p:spPr>
          <a:xfrm>
            <a:off x="905214" y="946216"/>
            <a:ext cx="5339061" cy="634361"/>
          </a:xfrm>
          <a:prstGeom prst="rect">
            <a:avLst/>
          </a:prstGeom>
        </p:spPr>
        <p:txBody>
          <a:bodyPr wrap="none" lIns="110063" tIns="55033" rIns="110063" bIns="55033">
            <a:spAutoFit/>
          </a:bodyPr>
          <a:lstStyle/>
          <a:p>
            <a:r>
              <a:rPr lang="en-US" sz="3400" smtClean="0">
                <a:latin typeface="Arial" pitchFamily="34" charset="0"/>
                <a:ea typeface="Arial-Rounded" pitchFamily="34" charset="0"/>
                <a:cs typeface="Arial" pitchFamily="34" charset="0"/>
              </a:rPr>
              <a:t>b. Lính cứu hoả dùng (…).</a:t>
            </a:r>
            <a:endParaRPr lang="en-US" sz="34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 y="76203"/>
            <a:ext cx="861259" cy="9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05216" y="1600203"/>
            <a:ext cx="8485756" cy="634361"/>
          </a:xfrm>
          <a:prstGeom prst="rect">
            <a:avLst/>
          </a:prstGeom>
        </p:spPr>
        <p:txBody>
          <a:bodyPr wrap="none" lIns="110063" tIns="55033" rIns="110063" bIns="55033">
            <a:spAutoFit/>
          </a:bodyPr>
          <a:lstStyle/>
          <a:p>
            <a:r>
              <a:rPr lang="en-US" sz="3400">
                <a:latin typeface="Arial" pitchFamily="34" charset="0"/>
                <a:ea typeface="Arial-Rounded" pitchFamily="34" charset="0"/>
                <a:cs typeface="Arial" pitchFamily="34" charset="0"/>
              </a:rPr>
              <a:t>c. </a:t>
            </a:r>
            <a:r>
              <a:rPr lang="en-US" sz="3400" smtClean="0">
                <a:latin typeface="Arial" pitchFamily="34" charset="0"/>
                <a:ea typeface="Arial-Rounded" pitchFamily="34" charset="0"/>
                <a:cs typeface="Arial" pitchFamily="34" charset="0"/>
              </a:rPr>
              <a:t>Em nghĩ những người lính cứu hoả (…).</a:t>
            </a:r>
            <a:endParaRPr lang="en-US" sz="3400">
              <a:latin typeface="Arial" pitchFamily="34" charset="0"/>
              <a:ea typeface="Arial-Rounded" pitchFamily="34" charset="0"/>
              <a:cs typeface="Arial" pitchFamily="34" charset="0"/>
            </a:endParaRPr>
          </a:p>
        </p:txBody>
      </p:sp>
      <p:sp>
        <p:nvSpPr>
          <p:cNvPr id="10" name="Rectangle 9"/>
          <p:cNvSpPr/>
          <p:nvPr/>
        </p:nvSpPr>
        <p:spPr>
          <a:xfrm>
            <a:off x="210432" y="4830833"/>
            <a:ext cx="11547188" cy="726839"/>
          </a:xfrm>
          <a:prstGeom prst="rect">
            <a:avLst/>
          </a:prstGeom>
        </p:spPr>
        <p:txBody>
          <a:bodyPr wrap="square" lIns="110210" tIns="55105" rIns="110210" bIns="55105">
            <a:spAutoFit/>
          </a:bodyPr>
          <a:lstStyle/>
          <a:p>
            <a:pPr algn="just"/>
            <a:r>
              <a:rPr lang="en-US" sz="4000" b="1" smtClean="0">
                <a:solidFill>
                  <a:srgbClr val="7030A0"/>
                </a:solidFill>
                <a:latin typeface="HP001 4 hàng" pitchFamily="34" charset="0"/>
                <a:ea typeface="Arial-Rounded" pitchFamily="34" charset="0"/>
                <a:cs typeface="Arial-Rounded" pitchFamily="34" charset="0"/>
              </a:rPr>
              <a:t>c) </a:t>
            </a:r>
            <a:r>
              <a:rPr lang="vi-VN" sz="4000" b="1">
                <a:solidFill>
                  <a:srgbClr val="7030A0"/>
                </a:solidFill>
                <a:latin typeface="HP001 4 hàng" pitchFamily="34" charset="0"/>
                <a:ea typeface="Arial-Rounded" pitchFamily="34" charset="0"/>
                <a:cs typeface="Arial-Rounded" pitchFamily="34" charset="0"/>
              </a:rPr>
              <a:t>Em w</a:t>
            </a:r>
            <a:r>
              <a:rPr lang="el-GR" sz="4000" b="1">
                <a:solidFill>
                  <a:srgbClr val="7030A0"/>
                </a:solidFill>
                <a:latin typeface="HP001 4 hàng" pitchFamily="34" charset="0"/>
                <a:ea typeface="Arial-Rounded" pitchFamily="34" charset="0"/>
                <a:cs typeface="Arial-Rounded" pitchFamily="34" charset="0"/>
              </a:rPr>
              <a:t>θ</a:t>
            </a:r>
            <a:r>
              <a:rPr lang="vi-VN" sz="4000" b="1">
                <a:solidFill>
                  <a:srgbClr val="7030A0"/>
                </a:solidFill>
                <a:latin typeface="HP001 4 hàng" pitchFamily="34" charset="0"/>
                <a:ea typeface="Arial-Rounded" pitchFamily="34" charset="0"/>
                <a:cs typeface="Arial-Rounded" pitchFamily="34" charset="0"/>
              </a:rPr>
              <a:t>ĩ </a:t>
            </a:r>
            <a:r>
              <a:rPr lang="el-GR" sz="4000" b="1">
                <a:solidFill>
                  <a:srgbClr val="7030A0"/>
                </a:solidFill>
                <a:latin typeface="HP001 4 hàng" pitchFamily="34" charset="0"/>
                <a:ea typeface="Arial-Rounded" pitchFamily="34" charset="0"/>
                <a:cs typeface="Arial-Rounded" pitchFamily="34" charset="0"/>
              </a:rPr>
              <a:t>η</a:t>
            </a:r>
            <a:r>
              <a:rPr lang="vi-VN" sz="4000" b="1">
                <a:solidFill>
                  <a:srgbClr val="7030A0"/>
                </a:solidFill>
                <a:latin typeface="HP001 4 hàng" pitchFamily="34" charset="0"/>
                <a:ea typeface="Arial-Rounded" pitchFamily="34" charset="0"/>
                <a:cs typeface="Arial-Rounded" pitchFamily="34" charset="0"/>
              </a:rPr>
              <a:t>ững wgưƟ lí</a:t>
            </a:r>
            <a:r>
              <a:rPr lang="el-GR" sz="4000" b="1">
                <a:solidFill>
                  <a:srgbClr val="7030A0"/>
                </a:solidFill>
                <a:latin typeface="HP001 4 hàng" pitchFamily="34" charset="0"/>
                <a:ea typeface="Arial-Rounded" pitchFamily="34" charset="0"/>
                <a:cs typeface="Arial-Rounded" pitchFamily="34" charset="0"/>
              </a:rPr>
              <a:t>ζ </a:t>
            </a:r>
            <a:r>
              <a:rPr lang="vi-VN" sz="4000" b="1" smtClean="0">
                <a:solidFill>
                  <a:srgbClr val="7030A0"/>
                </a:solidFill>
                <a:latin typeface="HP001 4 hàng" pitchFamily="34" charset="0"/>
                <a:ea typeface="Arial-Rounded" pitchFamily="34" charset="0"/>
                <a:cs typeface="Arial-Rounded" pitchFamily="34" charset="0"/>
              </a:rPr>
              <a:t>cứu</a:t>
            </a:r>
            <a:r>
              <a:rPr lang="vi-VN" sz="4000" b="1">
                <a:solidFill>
                  <a:srgbClr val="7030A0"/>
                </a:solidFill>
                <a:latin typeface="HP001 4 hàng" pitchFamily="34" charset="0"/>
                <a:ea typeface="Arial-Rounded" pitchFamily="34" charset="0"/>
                <a:cs typeface="Arial-Rounded" pitchFamily="34" charset="0"/>
              </a:rPr>
              <a:t> h</a:t>
            </a:r>
            <a:r>
              <a:rPr lang="en-US" sz="4000" b="1" smtClean="0">
                <a:solidFill>
                  <a:srgbClr val="7030A0"/>
                </a:solidFill>
                <a:latin typeface="HP001 4H"/>
                <a:ea typeface="HP001 4H"/>
                <a:cs typeface="Arial-Rounded" pitchFamily="34" charset="0"/>
              </a:rPr>
              <a:t>Ȋ…</a:t>
            </a:r>
            <a:r>
              <a:rPr lang="en-US" sz="4000" b="1" smtClean="0">
                <a:solidFill>
                  <a:srgbClr val="7030A0"/>
                </a:solidFill>
                <a:latin typeface="HP001 4 hàng" pitchFamily="34" charset="0"/>
                <a:ea typeface="Arial-Rounded" pitchFamily="34" charset="0"/>
                <a:cs typeface="Arial-Rounded" pitchFamily="34" charset="0"/>
              </a:rPr>
              <a:t> </a:t>
            </a:r>
            <a:endParaRPr lang="en-US" sz="4000" b="1">
              <a:solidFill>
                <a:srgbClr val="7030A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227357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5" y="-19522"/>
            <a:ext cx="12333642" cy="259141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sp>
        <p:nvSpPr>
          <p:cNvPr id="18" name="Flowchart: Document 17"/>
          <p:cNvSpPr/>
          <p:nvPr/>
        </p:nvSpPr>
        <p:spPr>
          <a:xfrm>
            <a:off x="-57584" y="14344"/>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8" tIns="55085" rIns="110168" bIns="55085" rtlCol="0" anchor="ctr"/>
          <a:lstStyle/>
          <a:p>
            <a:pPr algn="ctr"/>
            <a:endParaRPr lang="en-US"/>
          </a:p>
        </p:txBody>
      </p:sp>
      <p:grpSp>
        <p:nvGrpSpPr>
          <p:cNvPr id="2" name="Group 1"/>
          <p:cNvGrpSpPr/>
          <p:nvPr/>
        </p:nvGrpSpPr>
        <p:grpSpPr>
          <a:xfrm>
            <a:off x="3200041" y="2869488"/>
            <a:ext cx="6656780"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8" y="2812695"/>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0" y="237859"/>
            <a:ext cx="1788240" cy="1342336"/>
          </a:xfrm>
          <a:prstGeom prst="rect">
            <a:avLst/>
          </a:prstGeom>
          <a:noFill/>
        </p:spPr>
        <p:txBody>
          <a:bodyPr wrap="square" lIns="110154" tIns="55077" rIns="110154" bIns="55077" rtlCol="0">
            <a:spAutoFit/>
          </a:bodyPr>
          <a:lstStyle/>
          <a:p>
            <a:pPr algn="ctr"/>
            <a:r>
              <a:rPr lang="en-US" sz="80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19"/>
            <a:ext cx="1320456" cy="1157670"/>
          </a:xfrm>
          <a:prstGeom prst="rect">
            <a:avLst/>
          </a:prstGeom>
          <a:noFill/>
        </p:spPr>
        <p:txBody>
          <a:bodyPr wrap="square" lIns="110154" tIns="55077" rIns="110154" bIns="55077" rtlCol="0">
            <a:spAutoFit/>
          </a:bodyPr>
          <a:lstStyle/>
          <a:p>
            <a:pPr algn="ctr"/>
            <a:r>
              <a:rPr lang="en-US" sz="29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2</a:t>
            </a:r>
          </a:p>
        </p:txBody>
      </p:sp>
      <p:sp>
        <p:nvSpPr>
          <p:cNvPr id="24" name="TextBox 23"/>
          <p:cNvSpPr txBox="1"/>
          <p:nvPr/>
        </p:nvSpPr>
        <p:spPr>
          <a:xfrm>
            <a:off x="2676761" y="3052120"/>
            <a:ext cx="6826838" cy="772949"/>
          </a:xfrm>
          <a:prstGeom prst="rect">
            <a:avLst/>
          </a:prstGeom>
          <a:noFill/>
        </p:spPr>
        <p:txBody>
          <a:bodyPr wrap="square" lIns="110154" tIns="55077" rIns="110154" bIns="55077" rtlCol="0">
            <a:spAutoFit/>
          </a:bodyPr>
          <a:lstStyle/>
          <a:p>
            <a:pPr algn="ctr"/>
            <a:r>
              <a:rPr lang="en-US" sz="4300" b="1">
                <a:solidFill>
                  <a:srgbClr val="A71FB1"/>
                </a:solidFill>
                <a:latin typeface="Arial-Rounded" pitchFamily="34" charset="0"/>
                <a:ea typeface="Arial-Rounded" pitchFamily="34" charset="0"/>
                <a:cs typeface="Arial-Rounded" pitchFamily="34" charset="0"/>
              </a:rPr>
              <a:t>LÍNH CỨU HOẢ</a:t>
            </a:r>
          </a:p>
        </p:txBody>
      </p:sp>
      <p:grpSp>
        <p:nvGrpSpPr>
          <p:cNvPr id="20" name="Group 19"/>
          <p:cNvGrpSpPr/>
          <p:nvPr/>
        </p:nvGrpSpPr>
        <p:grpSpPr>
          <a:xfrm>
            <a:off x="-879281" y="-1131658"/>
            <a:ext cx="3291986"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0" y="237859"/>
            <a:ext cx="1788240" cy="1342294"/>
          </a:xfrm>
          <a:prstGeom prst="rect">
            <a:avLst/>
          </a:prstGeom>
          <a:noFill/>
        </p:spPr>
        <p:txBody>
          <a:bodyPr wrap="square" lIns="110109" tIns="55056" rIns="110109" bIns="55056" rtlCol="0">
            <a:spAutoFit/>
          </a:bodyPr>
          <a:lstStyle/>
          <a:p>
            <a:pPr algn="ctr"/>
            <a:r>
              <a:rPr lang="en-US" sz="8000" b="1">
                <a:solidFill>
                  <a:srgbClr val="7030A0"/>
                </a:solidFill>
                <a:latin typeface="Arial Rounded MT Bold" pitchFamily="34" charset="0"/>
                <a:ea typeface="Arial-Rounded" pitchFamily="34" charset="0"/>
                <a:cs typeface="Times New Roman" pitchFamily="18" charset="0"/>
              </a:rPr>
              <a:t>8</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4581"/>
          <a:stretch/>
        </p:blipFill>
        <p:spPr>
          <a:xfrm>
            <a:off x="4977104" y="4189697"/>
            <a:ext cx="1748976" cy="2289207"/>
          </a:xfrm>
          <a:prstGeom prst="rect">
            <a:avLst/>
          </a:prstGeom>
        </p:spPr>
      </p:pic>
    </p:spTree>
    <p:extLst>
      <p:ext uri="{BB962C8B-B14F-4D97-AF65-F5344CB8AC3E}">
        <p14:creationId xmlns:p14="http://schemas.microsoft.com/office/powerpoint/2010/main" val="530126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680200"/>
            <a:ext cx="12188825"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sp>
        <p:nvSpPr>
          <p:cNvPr id="6" name="Rectangle 5"/>
          <p:cNvSpPr/>
          <p:nvPr/>
        </p:nvSpPr>
        <p:spPr>
          <a:xfrm>
            <a:off x="1" y="0"/>
            <a:ext cx="12188825" cy="177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0048" tIns="55026" rIns="110048" bIns="55026" spcCol="0" rtlCol="0" anchor="ctr"/>
          <a:lstStyle/>
          <a:p>
            <a:pPr algn="ctr"/>
            <a:endParaRPr lang="en-US"/>
          </a:p>
        </p:txBody>
      </p:sp>
      <p:pic>
        <p:nvPicPr>
          <p:cNvPr id="4" name="L.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0" y="533400"/>
            <a:ext cx="6626463" cy="6626463"/>
          </a:xfrm>
        </p:spPr>
      </p:pic>
      <p:pic>
        <p:nvPicPr>
          <p:cNvPr id="7" name="E.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2825" y="533400"/>
            <a:ext cx="6626461" cy="6626463"/>
          </a:xfrm>
        </p:spPr>
      </p:pic>
    </p:spTree>
    <p:extLst>
      <p:ext uri="{BB962C8B-B14F-4D97-AF65-F5344CB8AC3E}">
        <p14:creationId xmlns:p14="http://schemas.microsoft.com/office/powerpoint/2010/main" val="8263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846" y="287402"/>
            <a:ext cx="11486274" cy="557403"/>
          </a:xfrm>
          <a:prstGeom prst="rect">
            <a:avLst/>
          </a:prstGeom>
          <a:noFill/>
        </p:spPr>
        <p:txBody>
          <a:bodyPr wrap="square" lIns="110048" tIns="55026" rIns="110048" bIns="55026" rtlCol="0">
            <a:spAutoFit/>
          </a:bodyPr>
          <a:lstStyle/>
          <a:p>
            <a:pPr algn="just"/>
            <a:r>
              <a:rPr lang="en-US" sz="2900" b="1">
                <a:latin typeface="Arial" pitchFamily="34" charset="0"/>
                <a:ea typeface="Arial-Rounded" pitchFamily="34" charset="0"/>
                <a:cs typeface="Arial" pitchFamily="34" charset="0"/>
              </a:rPr>
              <a:t>Quan sát tranh vẽ cảnh tượng ở một khu nhà cao tầng</a:t>
            </a:r>
          </a:p>
        </p:txBody>
      </p:sp>
      <p:sp>
        <p:nvSpPr>
          <p:cNvPr id="6" name="Oval 5"/>
          <p:cNvSpPr/>
          <p:nvPr/>
        </p:nvSpPr>
        <p:spPr>
          <a:xfrm>
            <a:off x="279327" y="188689"/>
            <a:ext cx="812588" cy="81280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400" b="1">
                <a:solidFill>
                  <a:schemeClr val="bg1"/>
                </a:solidFill>
                <a:latin typeface="Arial Rounded MT Bold" pitchFamily="34" charset="0"/>
                <a:cs typeface="Times New Roman" pitchFamily="18" charset="0"/>
              </a:rPr>
              <a:t>1</a:t>
            </a:r>
          </a:p>
        </p:txBody>
      </p:sp>
      <p:sp>
        <p:nvSpPr>
          <p:cNvPr id="7" name="TextBox 6"/>
          <p:cNvSpPr txBox="1"/>
          <p:nvPr/>
        </p:nvSpPr>
        <p:spPr>
          <a:xfrm>
            <a:off x="507869" y="5461003"/>
            <a:ext cx="10614435" cy="1003679"/>
          </a:xfrm>
          <a:prstGeom prst="rect">
            <a:avLst/>
          </a:prstGeom>
          <a:noFill/>
        </p:spPr>
        <p:txBody>
          <a:bodyPr wrap="square" lIns="110048" tIns="55026" rIns="110048" bIns="55026" rtlCol="0">
            <a:spAutoFit/>
          </a:bodyPr>
          <a:lstStyle/>
          <a:p>
            <a:pPr marL="551050" indent="-551050" algn="just">
              <a:buAutoNum type="alphaLcPeriod"/>
            </a:pPr>
            <a:r>
              <a:rPr lang="en-US" sz="2900">
                <a:latin typeface="Arial" pitchFamily="34" charset="0"/>
                <a:ea typeface="Arial-Rounded" pitchFamily="34" charset="0"/>
                <a:cs typeface="Arial" pitchFamily="34" charset="0"/>
              </a:rPr>
              <a:t>Có chuyện gì đang xảy ra?</a:t>
            </a:r>
          </a:p>
          <a:p>
            <a:pPr marL="551050" indent="-551050" algn="just">
              <a:buAutoNum type="alphaLcPeriod"/>
            </a:pPr>
            <a:r>
              <a:rPr lang="en-US" sz="2900">
                <a:latin typeface="Arial" pitchFamily="34" charset="0"/>
                <a:ea typeface="Arial-Rounded" pitchFamily="34" charset="0"/>
                <a:cs typeface="Arial" pitchFamily="34" charset="0"/>
              </a:rPr>
              <a:t>Chúng ta phải làm gì khi có hoả hoạn?</a:t>
            </a:r>
          </a:p>
        </p:txBody>
      </p:sp>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28" t="23810" r="56383" b="32652"/>
          <a:stretch/>
        </p:blipFill>
        <p:spPr bwMode="auto">
          <a:xfrm>
            <a:off x="498195" y="1034146"/>
            <a:ext cx="6518438" cy="39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Một nhà hàng của khách sạn cháy lớn trong lúc mưa - Tuổi Trẻ Onlin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18016" y="1034147"/>
            <a:ext cx="3081576" cy="4223655"/>
          </a:xfrm>
        </p:spPr>
      </p:pic>
    </p:spTree>
    <p:extLst>
      <p:ext uri="{BB962C8B-B14F-4D97-AF65-F5344CB8AC3E}">
        <p14:creationId xmlns:p14="http://schemas.microsoft.com/office/powerpoint/2010/main" val="34492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651" y="163891"/>
            <a:ext cx="1546688" cy="634347"/>
          </a:xfrm>
          <a:prstGeom prst="rect">
            <a:avLst/>
          </a:prstGeom>
          <a:noFill/>
        </p:spPr>
        <p:txBody>
          <a:bodyPr wrap="square" lIns="110048" tIns="55026" rIns="110048" bIns="55026" rtlCol="0">
            <a:spAutoFit/>
          </a:bodyPr>
          <a:lstStyle/>
          <a:p>
            <a:pPr algn="just"/>
            <a:r>
              <a:rPr lang="en-US" sz="3400" b="1">
                <a:latin typeface="Arial" pitchFamily="34" charset="0"/>
                <a:ea typeface="Arial-Rounded" pitchFamily="34" charset="0"/>
                <a:cs typeface="Arial" pitchFamily="34" charset="0"/>
              </a:rPr>
              <a:t>Đọc</a:t>
            </a:r>
          </a:p>
        </p:txBody>
      </p:sp>
      <p:grpSp>
        <p:nvGrpSpPr>
          <p:cNvPr id="7" name="Group 6"/>
          <p:cNvGrpSpPr/>
          <p:nvPr/>
        </p:nvGrpSpPr>
        <p:grpSpPr>
          <a:xfrm>
            <a:off x="176025" y="240817"/>
            <a:ext cx="11865637" cy="6379479"/>
            <a:chOff x="117764" y="209187"/>
            <a:chExt cx="8901546" cy="4784608"/>
          </a:xfrm>
          <a:solidFill>
            <a:schemeClr val="bg1"/>
          </a:solidFill>
        </p:grpSpPr>
        <p:sp>
          <p:nvSpPr>
            <p:cNvPr id="4" name="TextBox 3"/>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5" name="TextBox 4"/>
            <p:cNvSpPr txBox="1"/>
            <p:nvPr/>
          </p:nvSpPr>
          <p:spPr>
            <a:xfrm>
              <a:off x="117764" y="608080"/>
              <a:ext cx="8901546" cy="4385715"/>
            </a:xfrm>
            <a:prstGeom prst="rect">
              <a:avLst/>
            </a:prstGeom>
            <a:grpFill/>
          </p:spPr>
          <p:txBody>
            <a:bodyPr wrap="square" lIns="91305" tIns="45654" rIns="91305" bIns="45654" rtlCol="0">
              <a:spAutoFit/>
            </a:bodyPr>
            <a:lstStyle/>
            <a:p>
              <a:pPr algn="just"/>
              <a:r>
                <a:rPr lang="en-US" sz="34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a:latin typeface="Arial" pitchFamily="34" charset="0"/>
                  <a:ea typeface="Arial-Rounded" pitchFamily="34" charset="0"/>
                  <a:cs typeface="Arial" pitchFamily="34" charset="0"/>
                </a:rPr>
                <a:t>(</a:t>
              </a:r>
              <a:r>
                <a:rPr lang="en-US" sz="3400" i="1">
                  <a:latin typeface="Arial" pitchFamily="34" charset="0"/>
                  <a:ea typeface="Arial-Rounded" pitchFamily="34" charset="0"/>
                  <a:cs typeface="Arial" pitchFamily="34" charset="0"/>
                </a:rPr>
                <a:t>Theo </a:t>
              </a:r>
              <a:r>
                <a:rPr lang="en-US" sz="3400">
                  <a:latin typeface="Arial" pitchFamily="34" charset="0"/>
                  <a:ea typeface="Arial-Rounded" pitchFamily="34" charset="0"/>
                  <a:cs typeface="Arial" pitchFamily="34" charset="0"/>
                </a:rPr>
                <a:t>Hồng Vân)</a:t>
              </a:r>
            </a:p>
          </p:txBody>
        </p:sp>
      </p:grpSp>
      <p:sp>
        <p:nvSpPr>
          <p:cNvPr id="6" name="Oval 5"/>
          <p:cNvSpPr/>
          <p:nvPr/>
        </p:nvSpPr>
        <p:spPr>
          <a:xfrm>
            <a:off x="156978" y="76201"/>
            <a:ext cx="812588" cy="812800"/>
          </a:xfrm>
          <a:prstGeom prst="ellipse">
            <a:avLst/>
          </a:prstGeom>
          <a:solidFill>
            <a:srgbClr val="D47FE5"/>
          </a:solidFill>
          <a:ln>
            <a:noFill/>
          </a:ln>
        </p:spPr>
        <p:style>
          <a:lnRef idx="2">
            <a:schemeClr val="accent1">
              <a:shade val="50000"/>
            </a:schemeClr>
          </a:lnRef>
          <a:fillRef idx="1">
            <a:schemeClr val="accent1"/>
          </a:fillRef>
          <a:effectRef idx="0">
            <a:schemeClr val="accent1"/>
          </a:effectRef>
          <a:fontRef idx="minor">
            <a:schemeClr val="lt1"/>
          </a:fontRef>
        </p:style>
        <p:txBody>
          <a:bodyPr lIns="110166" tIns="55083" rIns="110166" bIns="55083" rtlCol="0" anchor="ctr"/>
          <a:lstStyle/>
          <a:p>
            <a:pPr algn="ctr"/>
            <a:r>
              <a:rPr lang="en-US" sz="39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8178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6025" y="240817"/>
            <a:ext cx="11865637" cy="6379478"/>
            <a:chOff x="117764" y="209187"/>
            <a:chExt cx="8901546" cy="4784607"/>
          </a:xfrm>
          <a:solidFill>
            <a:schemeClr val="bg1"/>
          </a:solidFill>
        </p:grpSpPr>
        <p:sp>
          <p:nvSpPr>
            <p:cNvPr id="13" name="TextBox 12"/>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4" name="TextBox 13"/>
            <p:cNvSpPr txBox="1"/>
            <p:nvPr/>
          </p:nvSpPr>
          <p:spPr>
            <a:xfrm>
              <a:off x="117764" y="608080"/>
              <a:ext cx="8901546" cy="4385714"/>
            </a:xfrm>
            <a:prstGeom prst="rect">
              <a:avLst/>
            </a:prstGeom>
            <a:grpFill/>
          </p:spPr>
          <p:txBody>
            <a:bodyPr wrap="square" lIns="91305" tIns="45654" rIns="91305" bIns="45654" rtlCol="0">
              <a:spAutoFit/>
            </a:bodyPr>
            <a:lstStyle/>
            <a:p>
              <a:pPr algn="just"/>
              <a:r>
                <a:rPr lang="en-US" sz="3400" smtClean="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400" smtClean="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400" smtClean="0">
                  <a:latin typeface="Arial" pitchFamily="34" charset="0"/>
                  <a:ea typeface="Arial-Rounded" pitchFamily="34" charset="0"/>
                  <a:cs typeface="Arial" pitchFamily="34" charset="0"/>
                </a:rPr>
                <a:t>(</a:t>
              </a:r>
              <a:r>
                <a:rPr lang="en-US" sz="3400" i="1" smtClean="0">
                  <a:latin typeface="Arial" pitchFamily="34" charset="0"/>
                  <a:ea typeface="Arial-Rounded" pitchFamily="34" charset="0"/>
                  <a:cs typeface="Arial" pitchFamily="34" charset="0"/>
                </a:rPr>
                <a:t>Theo </a:t>
              </a:r>
              <a:r>
                <a:rPr lang="en-US" sz="3400" smtClean="0">
                  <a:latin typeface="Arial" pitchFamily="34" charset="0"/>
                  <a:ea typeface="Arial-Rounded" pitchFamily="34" charset="0"/>
                  <a:cs typeface="Arial" pitchFamily="34" charset="0"/>
                </a:rPr>
                <a:t>Hồng Vân)</a:t>
              </a:r>
              <a:endParaRPr lang="en-US" sz="3400">
                <a:latin typeface="Arial" pitchFamily="34" charset="0"/>
                <a:ea typeface="Arial-Rounded" pitchFamily="34" charset="0"/>
                <a:cs typeface="Arial" pitchFamily="34" charset="0"/>
              </a:endParaRPr>
            </a:p>
          </p:txBody>
        </p:sp>
      </p:grpSp>
      <p:cxnSp>
        <p:nvCxnSpPr>
          <p:cNvPr id="5" name="Straight Connector 4"/>
          <p:cNvCxnSpPr/>
          <p:nvPr/>
        </p:nvCxnSpPr>
        <p:spPr>
          <a:xfrm flipH="1">
            <a:off x="6976000" y="1851886"/>
            <a:ext cx="8226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81378" y="759598"/>
            <a:ext cx="1761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30642" y="3929742"/>
            <a:ext cx="2692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356326" y="1832755"/>
            <a:ext cx="959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624343" y="5987142"/>
            <a:ext cx="19123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1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0139"/>
          <a:stretch/>
        </p:blipFill>
        <p:spPr>
          <a:xfrm>
            <a:off x="535255" y="2335582"/>
            <a:ext cx="3797466" cy="3686401"/>
          </a:xfrm>
          <a:prstGeom prst="rect">
            <a:avLst/>
          </a:prstGeom>
        </p:spPr>
      </p:pic>
      <p:sp>
        <p:nvSpPr>
          <p:cNvPr id="142" name="Freeform 5"/>
          <p:cNvSpPr>
            <a:spLocks/>
          </p:cNvSpPr>
          <p:nvPr/>
        </p:nvSpPr>
        <p:spPr bwMode="auto">
          <a:xfrm>
            <a:off x="4377612" y="584202"/>
            <a:ext cx="809098" cy="5578476"/>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2638" tIns="41319" rIns="82638" bIns="41319" numCol="1" anchor="t" anchorCtr="0" compatLnSpc="1">
            <a:prstTxWarp prst="textNoShape">
              <a:avLst/>
            </a:prstTxWarp>
          </a:bodyPr>
          <a:lstStyle/>
          <a:p>
            <a:endParaRPr lang="zh-CN" altLang="en-US">
              <a:latin typeface="+mj-lt"/>
            </a:endParaRPr>
          </a:p>
        </p:txBody>
      </p:sp>
      <p:grpSp>
        <p:nvGrpSpPr>
          <p:cNvPr id="143" name="组合 142"/>
          <p:cNvGrpSpPr/>
          <p:nvPr/>
        </p:nvGrpSpPr>
        <p:grpSpPr>
          <a:xfrm>
            <a:off x="4460433" y="807579"/>
            <a:ext cx="5067085" cy="1099883"/>
            <a:chOff x="4441088" y="391100"/>
            <a:chExt cx="5068407" cy="1099884"/>
          </a:xfrm>
        </p:grpSpPr>
        <p:grpSp>
          <p:nvGrpSpPr>
            <p:cNvPr id="144" name="组合 143"/>
            <p:cNvGrpSpPr/>
            <p:nvPr/>
          </p:nvGrpSpPr>
          <p:grpSpPr>
            <a:xfrm>
              <a:off x="4441088" y="761746"/>
              <a:ext cx="727764" cy="72923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48" name="TextBox 147"/>
              <p:cNvSpPr txBox="1"/>
              <p:nvPr/>
            </p:nvSpPr>
            <p:spPr>
              <a:xfrm>
                <a:off x="4474113" y="801513"/>
                <a:ext cx="408680" cy="538610"/>
              </a:xfrm>
              <a:prstGeom prst="rect">
                <a:avLst/>
              </a:prstGeom>
              <a:noFill/>
            </p:spPr>
            <p:txBody>
              <a:bodyPr wrap="none" rtlCol="0">
                <a:spAutoFit/>
              </a:bodyPr>
              <a:lstStyle/>
              <a:p>
                <a:pPr marL="0" lvl="1"/>
                <a:r>
                  <a:rPr lang="en-US" altLang="zh-CN" sz="2900" spc="271">
                    <a:solidFill>
                      <a:schemeClr val="bg1"/>
                    </a:solidFill>
                    <a:ea typeface="微软雅黑" pitchFamily="34" charset="-122"/>
                  </a:rPr>
                  <a:t>1</a:t>
                </a:r>
                <a:endParaRPr lang="zh-CN" altLang="en-US" sz="2900" spc="271" dirty="0">
                  <a:solidFill>
                    <a:schemeClr val="bg1"/>
                  </a:solidFill>
                  <a:ea typeface="微软雅黑" pitchFamily="34" charset="-122"/>
                </a:endParaRPr>
              </a:p>
            </p:txBody>
          </p:sp>
        </p:grpSp>
        <p:sp>
          <p:nvSpPr>
            <p:cNvPr id="146" name="矩形 39"/>
            <p:cNvSpPr>
              <a:spLocks noChangeArrowheads="1"/>
            </p:cNvSpPr>
            <p:nvPr/>
          </p:nvSpPr>
          <p:spPr bwMode="auto">
            <a:xfrm>
              <a:off x="5189015" y="391100"/>
              <a:ext cx="4320480"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cứu hoả</a:t>
              </a:r>
              <a:endParaRPr lang="zh-CN" altLang="en-US" sz="4300" dirty="0">
                <a:solidFill>
                  <a:schemeClr val="accent1"/>
                </a:solidFill>
                <a:latin typeface="Arial" pitchFamily="34" charset="0"/>
                <a:ea typeface="微软雅黑" pitchFamily="34" charset="-122"/>
                <a:cs typeface="Arial" pitchFamily="34" charset="0"/>
              </a:endParaRPr>
            </a:p>
          </p:txBody>
        </p:sp>
      </p:grpSp>
      <p:grpSp>
        <p:nvGrpSpPr>
          <p:cNvPr id="149" name="组合 148"/>
          <p:cNvGrpSpPr/>
          <p:nvPr/>
        </p:nvGrpSpPr>
        <p:grpSpPr>
          <a:xfrm>
            <a:off x="4748389" y="1720028"/>
            <a:ext cx="4560240" cy="1084912"/>
            <a:chOff x="4441088" y="439454"/>
            <a:chExt cx="4561429" cy="1084913"/>
          </a:xfrm>
        </p:grpSpPr>
        <p:grpSp>
          <p:nvGrpSpPr>
            <p:cNvPr id="150" name="组合 149"/>
            <p:cNvGrpSpPr/>
            <p:nvPr/>
          </p:nvGrpSpPr>
          <p:grpSpPr>
            <a:xfrm>
              <a:off x="4441088" y="761746"/>
              <a:ext cx="727764" cy="72923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54" name="TextBox 153"/>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2</a:t>
                </a:r>
                <a:endParaRPr lang="zh-CN" altLang="en-US" sz="2900" spc="271" dirty="0">
                  <a:solidFill>
                    <a:schemeClr val="bg1"/>
                  </a:solidFill>
                  <a:ea typeface="微软雅黑" pitchFamily="34" charset="-122"/>
                </a:endParaRPr>
              </a:p>
            </p:txBody>
          </p:sp>
        </p:grpSp>
        <p:sp>
          <p:nvSpPr>
            <p:cNvPr id="152" name="矩形 39"/>
            <p:cNvSpPr>
              <a:spLocks noChangeArrowheads="1"/>
            </p:cNvSpPr>
            <p:nvPr/>
          </p:nvSpPr>
          <p:spPr bwMode="auto">
            <a:xfrm>
              <a:off x="5240140" y="439454"/>
              <a:ext cx="3762377"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2"/>
                  </a:solidFill>
                  <a:latin typeface="Arial" pitchFamily="34" charset="0"/>
                  <a:ea typeface="微软雅黑" pitchFamily="34" charset="-122"/>
                  <a:cs typeface="Arial" pitchFamily="34" charset="0"/>
                </a:rPr>
                <a:t>chữa</a:t>
              </a:r>
              <a:endParaRPr lang="zh-CN" altLang="en-US" sz="4300" dirty="0">
                <a:solidFill>
                  <a:schemeClr val="accent2"/>
                </a:solidFill>
                <a:latin typeface="Arial" pitchFamily="34" charset="0"/>
                <a:ea typeface="微软雅黑" pitchFamily="34" charset="-122"/>
                <a:cs typeface="Arial" pitchFamily="34" charset="0"/>
              </a:endParaRPr>
            </a:p>
          </p:txBody>
        </p:sp>
      </p:grpSp>
      <p:grpSp>
        <p:nvGrpSpPr>
          <p:cNvPr id="155" name="组合 154"/>
          <p:cNvGrpSpPr/>
          <p:nvPr/>
        </p:nvGrpSpPr>
        <p:grpSpPr>
          <a:xfrm>
            <a:off x="4844375" y="2834188"/>
            <a:ext cx="4520696" cy="1084912"/>
            <a:chOff x="4441088" y="482123"/>
            <a:chExt cx="4521874" cy="1084913"/>
          </a:xfrm>
        </p:grpSpPr>
        <p:grpSp>
          <p:nvGrpSpPr>
            <p:cNvPr id="156" name="组合 155"/>
            <p:cNvGrpSpPr/>
            <p:nvPr/>
          </p:nvGrpSpPr>
          <p:grpSpPr>
            <a:xfrm>
              <a:off x="4441088" y="761746"/>
              <a:ext cx="727764" cy="72923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0" name="TextBox 159"/>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3</a:t>
                </a:r>
                <a:endParaRPr lang="zh-CN" altLang="en-US" sz="2900" spc="271" dirty="0">
                  <a:solidFill>
                    <a:schemeClr val="bg1"/>
                  </a:solidFill>
                  <a:ea typeface="微软雅黑" pitchFamily="34" charset="-122"/>
                </a:endParaRPr>
              </a:p>
            </p:txBody>
          </p:sp>
        </p:grpSp>
        <p:sp>
          <p:nvSpPr>
            <p:cNvPr id="158" name="矩形 39"/>
            <p:cNvSpPr>
              <a:spLocks noChangeArrowheads="1"/>
            </p:cNvSpPr>
            <p:nvPr/>
          </p:nvSpPr>
          <p:spPr bwMode="auto">
            <a:xfrm>
              <a:off x="5200584" y="482123"/>
              <a:ext cx="3762378" cy="1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3"/>
                  </a:solidFill>
                  <a:latin typeface="Arial" pitchFamily="34" charset="0"/>
                  <a:ea typeface="微软雅黑" pitchFamily="34" charset="-122"/>
                  <a:cs typeface="Arial" pitchFamily="34" charset="0"/>
                </a:rPr>
                <a:t>ủng</a:t>
              </a:r>
              <a:endParaRPr lang="zh-CN" altLang="en-US" sz="4300" dirty="0">
                <a:solidFill>
                  <a:schemeClr val="accent3"/>
                </a:solidFill>
                <a:latin typeface="Arial" pitchFamily="34" charset="0"/>
                <a:ea typeface="微软雅黑" pitchFamily="34" charset="-122"/>
                <a:cs typeface="Arial" pitchFamily="34" charset="0"/>
              </a:endParaRPr>
            </a:p>
          </p:txBody>
        </p:sp>
      </p:grpSp>
      <p:grpSp>
        <p:nvGrpSpPr>
          <p:cNvPr id="161" name="组合 160"/>
          <p:cNvGrpSpPr/>
          <p:nvPr/>
        </p:nvGrpSpPr>
        <p:grpSpPr>
          <a:xfrm>
            <a:off x="4748390" y="3822465"/>
            <a:ext cx="5307393" cy="1086726"/>
            <a:chOff x="4441088" y="404256"/>
            <a:chExt cx="5308777" cy="1086728"/>
          </a:xfrm>
        </p:grpSpPr>
        <p:grpSp>
          <p:nvGrpSpPr>
            <p:cNvPr id="162" name="组合 161"/>
            <p:cNvGrpSpPr/>
            <p:nvPr/>
          </p:nvGrpSpPr>
          <p:grpSpPr>
            <a:xfrm>
              <a:off x="4441088" y="761746"/>
              <a:ext cx="727764" cy="72923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66" name="TextBox 165"/>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4</a:t>
                </a:r>
                <a:endParaRPr lang="zh-CN" altLang="en-US" sz="2900" spc="271" dirty="0">
                  <a:solidFill>
                    <a:schemeClr val="bg1"/>
                  </a:solidFill>
                  <a:ea typeface="微软雅黑" pitchFamily="34" charset="-122"/>
                </a:endParaRPr>
              </a:p>
            </p:txBody>
          </p:sp>
        </p:grpSp>
        <p:sp>
          <p:nvSpPr>
            <p:cNvPr id="164" name="矩形 39"/>
            <p:cNvSpPr>
              <a:spLocks noChangeArrowheads="1"/>
            </p:cNvSpPr>
            <p:nvPr/>
          </p:nvSpPr>
          <p:spPr bwMode="auto">
            <a:xfrm>
              <a:off x="5296596" y="404256"/>
              <a:ext cx="4453269"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4"/>
                  </a:solidFill>
                  <a:latin typeface="Arial" pitchFamily="34" charset="0"/>
                  <a:ea typeface="微软雅黑" pitchFamily="34" charset="-122"/>
                  <a:cs typeface="Arial" pitchFamily="34" charset="0"/>
                </a:rPr>
                <a:t>nhanh chóng</a:t>
              </a:r>
              <a:endParaRPr lang="zh-CN" altLang="en-US" sz="4300" dirty="0">
                <a:solidFill>
                  <a:schemeClr val="accent4"/>
                </a:solidFill>
                <a:latin typeface="Arial" pitchFamily="34" charset="0"/>
                <a:ea typeface="微软雅黑" pitchFamily="34" charset="-122"/>
                <a:cs typeface="Arial" pitchFamily="34" charset="0"/>
              </a:endParaRPr>
            </a:p>
          </p:txBody>
        </p:sp>
      </p:grpSp>
      <p:grpSp>
        <p:nvGrpSpPr>
          <p:cNvPr id="167" name="组合 166"/>
          <p:cNvGrpSpPr/>
          <p:nvPr/>
        </p:nvGrpSpPr>
        <p:grpSpPr>
          <a:xfrm>
            <a:off x="4460432" y="4732856"/>
            <a:ext cx="4611414" cy="1084912"/>
            <a:chOff x="4441088" y="445206"/>
            <a:chExt cx="4612616" cy="1084914"/>
          </a:xfrm>
        </p:grpSpPr>
        <p:grpSp>
          <p:nvGrpSpPr>
            <p:cNvPr id="168" name="组合 167"/>
            <p:cNvGrpSpPr/>
            <p:nvPr/>
          </p:nvGrpSpPr>
          <p:grpSpPr>
            <a:xfrm>
              <a:off x="4441088" y="761746"/>
              <a:ext cx="727764" cy="729238"/>
              <a:chOff x="4339490" y="761746"/>
              <a:chExt cx="727764" cy="729238"/>
            </a:xfrm>
          </p:grpSpPr>
          <p:sp>
            <p:nvSpPr>
              <p:cNvPr id="171"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kern="0">
                  <a:solidFill>
                    <a:srgbClr val="FFFFFF"/>
                  </a:solidFill>
                  <a:ea typeface="宋体"/>
                </a:endParaRPr>
              </a:p>
            </p:txBody>
          </p:sp>
          <p:sp>
            <p:nvSpPr>
              <p:cNvPr id="172" name="TextBox 171"/>
              <p:cNvSpPr txBox="1"/>
              <p:nvPr/>
            </p:nvSpPr>
            <p:spPr>
              <a:xfrm>
                <a:off x="4474113" y="801513"/>
                <a:ext cx="408680" cy="538610"/>
              </a:xfrm>
              <a:prstGeom prst="rect">
                <a:avLst/>
              </a:prstGeom>
              <a:noFill/>
            </p:spPr>
            <p:txBody>
              <a:bodyPr wrap="none" rtlCol="0">
                <a:spAutoFit/>
              </a:bodyPr>
              <a:lstStyle/>
              <a:p>
                <a:pPr marL="0" lvl="1"/>
                <a:r>
                  <a:rPr lang="en-US" altLang="zh-CN" sz="2900" spc="271" dirty="0">
                    <a:solidFill>
                      <a:schemeClr val="bg1"/>
                    </a:solidFill>
                    <a:ea typeface="微软雅黑" pitchFamily="34" charset="-122"/>
                  </a:rPr>
                  <a:t>5</a:t>
                </a:r>
                <a:endParaRPr lang="zh-CN" altLang="en-US" sz="2900" spc="271" dirty="0">
                  <a:solidFill>
                    <a:schemeClr val="bg1"/>
                  </a:solidFill>
                  <a:ea typeface="微软雅黑" pitchFamily="34" charset="-122"/>
                </a:endParaRPr>
              </a:p>
            </p:txBody>
          </p:sp>
        </p:grpSp>
        <p:sp>
          <p:nvSpPr>
            <p:cNvPr id="170" name="矩形 39"/>
            <p:cNvSpPr>
              <a:spLocks noChangeArrowheads="1"/>
            </p:cNvSpPr>
            <p:nvPr/>
          </p:nvSpPr>
          <p:spPr bwMode="auto">
            <a:xfrm>
              <a:off x="5291326" y="445206"/>
              <a:ext cx="3762378" cy="108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904"/>
                </a:spcBef>
              </a:pPr>
              <a:r>
                <a:rPr lang="en-US" altLang="zh-CN" sz="4300">
                  <a:solidFill>
                    <a:schemeClr val="accent1"/>
                  </a:solidFill>
                  <a:latin typeface="Arial" pitchFamily="34" charset="0"/>
                  <a:ea typeface="微软雅黑" pitchFamily="34" charset="-122"/>
                  <a:cs typeface="Arial" pitchFamily="34" charset="0"/>
                </a:rPr>
                <a:t>hoả hoạn</a:t>
              </a:r>
              <a:endParaRPr lang="zh-CN" altLang="en-US" sz="4300" dirty="0">
                <a:solidFill>
                  <a:schemeClr val="accent1"/>
                </a:solidFill>
                <a:latin typeface="Arial" pitchFamily="34" charset="0"/>
                <a:ea typeface="微软雅黑" pitchFamily="34" charset="-122"/>
                <a:cs typeface="Arial" pitchFamily="34" charset="0"/>
              </a:endParaRPr>
            </a:p>
          </p:txBody>
        </p:sp>
      </p:grpSp>
      <p:sp>
        <p:nvSpPr>
          <p:cNvPr id="3" name="Cloud Callout 2"/>
          <p:cNvSpPr/>
          <p:nvPr/>
        </p:nvSpPr>
        <p:spPr>
          <a:xfrm>
            <a:off x="218717" y="499512"/>
            <a:ext cx="2234618" cy="1497584"/>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endParaRPr lang="en-US"/>
          </a:p>
        </p:txBody>
      </p:sp>
      <p:sp>
        <p:nvSpPr>
          <p:cNvPr id="50" name="TextBox 33"/>
          <p:cNvSpPr txBox="1"/>
          <p:nvPr/>
        </p:nvSpPr>
        <p:spPr>
          <a:xfrm rot="21324261">
            <a:off x="546604" y="895282"/>
            <a:ext cx="1578847" cy="557564"/>
          </a:xfrm>
          <a:prstGeom prst="rect">
            <a:avLst/>
          </a:prstGeom>
          <a:noFill/>
        </p:spPr>
        <p:txBody>
          <a:bodyPr wrap="none" lIns="110213" tIns="55106" rIns="110213" bIns="55106" rtlCol="0">
            <a:spAutoFit/>
          </a:bodyPr>
          <a:lstStyle/>
          <a:p>
            <a:pPr algn="l"/>
            <a:r>
              <a:rPr lang="en-US" altLang="zh-CN"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900" b="1" spc="-181"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cxnSp>
        <p:nvCxnSpPr>
          <p:cNvPr id="31" name="Straight Connector 30"/>
          <p:cNvCxnSpPr/>
          <p:nvPr/>
        </p:nvCxnSpPr>
        <p:spPr>
          <a:xfrm flipH="1">
            <a:off x="5572376" y="1710462"/>
            <a:ext cx="679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681814" y="2620696"/>
            <a:ext cx="5618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962762" y="382246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294749" y="4723655"/>
            <a:ext cx="618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791602" y="5627771"/>
            <a:ext cx="927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05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9"/>
                                        </p:tgtEl>
                                        <p:attrNameLst>
                                          <p:attrName>style.visibility</p:attrName>
                                        </p:attrNameLst>
                                      </p:cBhvr>
                                      <p:to>
                                        <p:strVal val="visible"/>
                                      </p:to>
                                    </p:set>
                                    <p:anim calcmode="lin" valueType="num">
                                      <p:cBhvr additive="base">
                                        <p:cTn id="27" dur="500" fill="hold"/>
                                        <p:tgtEl>
                                          <p:spTgt spid="149"/>
                                        </p:tgtEl>
                                        <p:attrNameLst>
                                          <p:attrName>ppt_x</p:attrName>
                                        </p:attrNameLst>
                                      </p:cBhvr>
                                      <p:tavLst>
                                        <p:tav tm="0">
                                          <p:val>
                                            <p:strVal val="1+#ppt_w/2"/>
                                          </p:val>
                                        </p:tav>
                                        <p:tav tm="100000">
                                          <p:val>
                                            <p:strVal val="#ppt_x"/>
                                          </p:val>
                                        </p:tav>
                                      </p:tavLst>
                                    </p:anim>
                                    <p:anim calcmode="lin" valueType="num">
                                      <p:cBhvr additive="base">
                                        <p:cTn id="28"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500" fill="hold"/>
                                        <p:tgtEl>
                                          <p:spTgt spid="155"/>
                                        </p:tgtEl>
                                        <p:attrNameLst>
                                          <p:attrName>ppt_x</p:attrName>
                                        </p:attrNameLst>
                                      </p:cBhvr>
                                      <p:tavLst>
                                        <p:tav tm="0">
                                          <p:val>
                                            <p:strVal val="1+#ppt_w/2"/>
                                          </p:val>
                                        </p:tav>
                                        <p:tav tm="100000">
                                          <p:val>
                                            <p:strVal val="#ppt_x"/>
                                          </p:val>
                                        </p:tav>
                                      </p:tavLst>
                                    </p:anim>
                                    <p:anim calcmode="lin" valueType="num">
                                      <p:cBhvr additive="base">
                                        <p:cTn id="3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61"/>
                                        </p:tgtEl>
                                        <p:attrNameLst>
                                          <p:attrName>style.visibility</p:attrName>
                                        </p:attrNameLst>
                                      </p:cBhvr>
                                      <p:to>
                                        <p:strVal val="visible"/>
                                      </p:to>
                                    </p:set>
                                    <p:anim calcmode="lin" valueType="num">
                                      <p:cBhvr additive="base">
                                        <p:cTn id="49" dur="500" fill="hold"/>
                                        <p:tgtEl>
                                          <p:spTgt spid="161"/>
                                        </p:tgtEl>
                                        <p:attrNameLst>
                                          <p:attrName>ppt_x</p:attrName>
                                        </p:attrNameLst>
                                      </p:cBhvr>
                                      <p:tavLst>
                                        <p:tav tm="0">
                                          <p:val>
                                            <p:strVal val="1+#ppt_w/2"/>
                                          </p:val>
                                        </p:tav>
                                        <p:tav tm="100000">
                                          <p:val>
                                            <p:strVal val="#ppt_x"/>
                                          </p:val>
                                        </p:tav>
                                      </p:tavLst>
                                    </p:anim>
                                    <p:anim calcmode="lin" valueType="num">
                                      <p:cBhvr additive="base">
                                        <p:cTn id="50"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67"/>
                                        </p:tgtEl>
                                        <p:attrNameLst>
                                          <p:attrName>style.visibility</p:attrName>
                                        </p:attrNameLst>
                                      </p:cBhvr>
                                      <p:to>
                                        <p:strVal val="visible"/>
                                      </p:to>
                                    </p:set>
                                    <p:anim calcmode="lin" valueType="num">
                                      <p:cBhvr additive="base">
                                        <p:cTn id="60" dur="500" fill="hold"/>
                                        <p:tgtEl>
                                          <p:spTgt spid="167"/>
                                        </p:tgtEl>
                                        <p:attrNameLst>
                                          <p:attrName>ppt_x</p:attrName>
                                        </p:attrNameLst>
                                      </p:cBhvr>
                                      <p:tavLst>
                                        <p:tav tm="0">
                                          <p:val>
                                            <p:strVal val="1+#ppt_w/2"/>
                                          </p:val>
                                        </p:tav>
                                        <p:tav tm="100000">
                                          <p:val>
                                            <p:strVal val="#ppt_x"/>
                                          </p:val>
                                        </p:tav>
                                      </p:tavLst>
                                    </p:anim>
                                    <p:anim calcmode="lin" valueType="num">
                                      <p:cBhvr additive="base">
                                        <p:cTn id="61"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9365" y="127002"/>
            <a:ext cx="11432220" cy="6210201"/>
            <a:chOff x="442912" y="209187"/>
            <a:chExt cx="8576398" cy="4657651"/>
          </a:xfrm>
          <a:solidFill>
            <a:schemeClr val="bg1"/>
          </a:solidFill>
        </p:grpSpPr>
        <p:sp>
          <p:nvSpPr>
            <p:cNvPr id="8" name="TextBox 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9" name="TextBox 8"/>
            <p:cNvSpPr txBox="1"/>
            <p:nvPr/>
          </p:nvSpPr>
          <p:spPr>
            <a:xfrm>
              <a:off x="442912" y="608080"/>
              <a:ext cx="8576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Những người lính cứu hoả lập tức mặc quần áo chữa cháy, đi ủng, đeo găng, đội mũ rồi lao ra xe. Những chiếc xe cứu hoả màu đỏ chứa đầy nước, bật đèn báo hiệu, rú còi chạy như bay đến nơi có cháy. Tại đây, ngọn lửa mỗi lúc một lớn. Những người lính cứu hoả nhanh chóng dùng vòi phun nước dập tắt đám cháy. Họ dũng cảm quên mình cứu tính mạng và tài sản của người dân.</a:t>
              </a:r>
            </a:p>
            <a:p>
              <a:pPr algn="just"/>
              <a:r>
                <a:rPr lang="en-US" sz="3300">
                  <a:latin typeface="Arial" pitchFamily="34" charset="0"/>
                  <a:ea typeface="Arial-Rounded" pitchFamily="34" charset="0"/>
                  <a:cs typeface="Arial" pitchFamily="34" charset="0"/>
                </a:rPr>
                <a:t>	Cứu hoả là công việc rất nguy hiểm. Những người lính cứu hoả luôn sẵn sàng có mặt ở mọi nơi có hoả hoạn.</a:t>
              </a: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17" name="Group 16"/>
          <p:cNvGrpSpPr/>
          <p:nvPr/>
        </p:nvGrpSpPr>
        <p:grpSpPr>
          <a:xfrm>
            <a:off x="303212" y="156031"/>
            <a:ext cx="11601509" cy="6210201"/>
            <a:chOff x="315912" y="209187"/>
            <a:chExt cx="8703398" cy="4657651"/>
          </a:xfrm>
          <a:solidFill>
            <a:schemeClr val="bg1"/>
          </a:solidFill>
        </p:grpSpPr>
        <p:sp>
          <p:nvSpPr>
            <p:cNvPr id="18" name="TextBox 17"/>
            <p:cNvSpPr txBox="1"/>
            <p:nvPr/>
          </p:nvSpPr>
          <p:spPr>
            <a:xfrm>
              <a:off x="1524000" y="209187"/>
              <a:ext cx="5947064" cy="450023"/>
            </a:xfrm>
            <a:prstGeom prst="rect">
              <a:avLst/>
            </a:prstGeom>
            <a:grpFill/>
          </p:spPr>
          <p:txBody>
            <a:bodyPr wrap="square" lIns="91305" tIns="45654" rIns="91305" bIns="45654" rtlCol="0">
              <a:spAutoFit/>
            </a:bodyPr>
            <a:lstStyle/>
            <a:p>
              <a:pPr algn="ctr"/>
              <a:r>
                <a:rPr lang="en-US" sz="3300" b="1">
                  <a:latin typeface="Arial" pitchFamily="34" charset="0"/>
                  <a:ea typeface="Arial-Rounded" pitchFamily="34" charset="0"/>
                  <a:cs typeface="Arial" pitchFamily="34" charset="0"/>
                </a:rPr>
                <a:t>Lính cứu hoả</a:t>
              </a:r>
            </a:p>
          </p:txBody>
        </p:sp>
        <p:sp>
          <p:nvSpPr>
            <p:cNvPr id="19" name="TextBox 18"/>
            <p:cNvSpPr txBox="1"/>
            <p:nvPr/>
          </p:nvSpPr>
          <p:spPr>
            <a:xfrm>
              <a:off x="315912" y="608080"/>
              <a:ext cx="8703398" cy="4258758"/>
            </a:xfrm>
            <a:prstGeom prst="rect">
              <a:avLst/>
            </a:prstGeom>
            <a:grpFill/>
          </p:spPr>
          <p:txBody>
            <a:bodyPr wrap="square" lIns="91305" tIns="45654" rIns="91305" bIns="45654" rtlCol="0">
              <a:spAutoFit/>
            </a:bodyPr>
            <a:lstStyle/>
            <a:p>
              <a:pPr algn="just"/>
              <a:r>
                <a:rPr lang="en-US" sz="3300">
                  <a:latin typeface="Arial" pitchFamily="34" charset="0"/>
                  <a:ea typeface="Arial-Rounded" pitchFamily="34" charset="0"/>
                  <a:cs typeface="Arial" pitchFamily="34" charset="0"/>
                </a:rPr>
                <a:t>	Chuông báo cháy vang lên. </a:t>
              </a:r>
              <a:r>
                <a:rPr lang="en-US" sz="3300" b="1">
                  <a:solidFill>
                    <a:srgbClr val="FF0000"/>
                  </a:solidFill>
                  <a:latin typeface="Arial" pitchFamily="34" charset="0"/>
                  <a:ea typeface="Arial-Rounded" pitchFamily="34" charset="0"/>
                  <a:cs typeface="Arial" pitchFamily="34" charset="0"/>
                </a:rPr>
                <a:t>//</a:t>
              </a:r>
              <a:r>
                <a:rPr lang="en-US" sz="3300">
                  <a:latin typeface="Arial" pitchFamily="34" charset="0"/>
                  <a:ea typeface="Arial-Rounded" pitchFamily="34" charset="0"/>
                  <a:cs typeface="Arial" pitchFamily="34" charset="0"/>
                </a:rPr>
                <a:t> Những người lính cứu hoả lập tức mặc quần áo chữa cháy, đi ủng, đeo găng, đội mũ rồi lao ra xe.</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chiếc xe cứu hoả màu đỏ chứa đầy nước, bật đèn báo hiệu, rú còi chạy như bay đến nơi có cháy.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Tại đây, ngọn lửa mỗi lúc một lớn.</a:t>
              </a:r>
              <a:r>
                <a:rPr lang="en-US" sz="3300" b="1">
                  <a:solidFill>
                    <a:srgbClr val="FF0000"/>
                  </a:solidFill>
                  <a:latin typeface="Arial" pitchFamily="34" charset="0"/>
                  <a:ea typeface="Arial-Rounded" pitchFamily="34" charset="0"/>
                  <a:cs typeface="Arial" pitchFamily="34" charset="0"/>
                </a:rPr>
                <a:t> //  </a:t>
              </a:r>
              <a:r>
                <a:rPr lang="en-US" sz="3300">
                  <a:latin typeface="Arial" pitchFamily="34" charset="0"/>
                  <a:ea typeface="Arial-Rounded" pitchFamily="34" charset="0"/>
                  <a:cs typeface="Arial" pitchFamily="34" charset="0"/>
                </a:rPr>
                <a:t> Những người lính cứu hoả nhanh chóng dùng vòi phun nước dập tắt đám cháy.</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   Họ dũng cảm quên mình cứu tính mạng và tài sản của người dân.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just"/>
              <a:r>
                <a:rPr lang="en-US" sz="3300">
                  <a:latin typeface="Arial" pitchFamily="34" charset="0"/>
                  <a:ea typeface="Arial-Rounded" pitchFamily="34" charset="0"/>
                  <a:cs typeface="Arial" pitchFamily="34" charset="0"/>
                </a:rPr>
                <a:t>	Cứu hoả là công việc rất nguy hiểm. </a:t>
              </a:r>
              <a:r>
                <a:rPr lang="en-US" sz="3300" b="1">
                  <a:solidFill>
                    <a:srgbClr val="FF0000"/>
                  </a:solidFill>
                  <a:latin typeface="Arial" pitchFamily="34" charset="0"/>
                  <a:ea typeface="Arial-Rounded" pitchFamily="34" charset="0"/>
                  <a:cs typeface="Arial" pitchFamily="34" charset="0"/>
                </a:rPr>
                <a:t>// </a:t>
              </a:r>
              <a:r>
                <a:rPr lang="en-US" sz="3300">
                  <a:latin typeface="Arial" pitchFamily="34" charset="0"/>
                  <a:ea typeface="Arial-Rounded" pitchFamily="34" charset="0"/>
                  <a:cs typeface="Arial" pitchFamily="34" charset="0"/>
                </a:rPr>
                <a:t>Những người lính cứu hoả luôn sẵn sàng có mặt ở mọi nơi có hoả hoạn.</a:t>
              </a:r>
              <a:r>
                <a:rPr lang="en-US" sz="3300" b="1">
                  <a:solidFill>
                    <a:srgbClr val="FF0000"/>
                  </a:solidFill>
                  <a:latin typeface="Arial" pitchFamily="34" charset="0"/>
                  <a:ea typeface="Arial-Rounded" pitchFamily="34" charset="0"/>
                  <a:cs typeface="Arial" pitchFamily="34" charset="0"/>
                </a:rPr>
                <a:t> //</a:t>
              </a:r>
              <a:endParaRPr lang="en-US" sz="3300">
                <a:latin typeface="Arial" pitchFamily="34" charset="0"/>
                <a:ea typeface="Arial-Rounded" pitchFamily="34" charset="0"/>
                <a:cs typeface="Arial" pitchFamily="34" charset="0"/>
              </a:endParaRPr>
            </a:p>
            <a:p>
              <a:pPr algn="r"/>
              <a:r>
                <a:rPr lang="en-US" sz="3300">
                  <a:latin typeface="Arial" pitchFamily="34" charset="0"/>
                  <a:ea typeface="Arial-Rounded" pitchFamily="34" charset="0"/>
                  <a:cs typeface="Arial" pitchFamily="34" charset="0"/>
                </a:rPr>
                <a:t>(</a:t>
              </a:r>
              <a:r>
                <a:rPr lang="en-US" sz="3300" i="1">
                  <a:latin typeface="Arial" pitchFamily="34" charset="0"/>
                  <a:ea typeface="Arial-Rounded" pitchFamily="34" charset="0"/>
                  <a:cs typeface="Arial" pitchFamily="34" charset="0"/>
                </a:rPr>
                <a:t>Theo </a:t>
              </a:r>
              <a:r>
                <a:rPr lang="en-US" sz="3300">
                  <a:latin typeface="Arial" pitchFamily="34" charset="0"/>
                  <a:ea typeface="Arial-Rounded" pitchFamily="34" charset="0"/>
                  <a:cs typeface="Arial" pitchFamily="34" charset="0"/>
                </a:rPr>
                <a:t>Hồng Vân)</a:t>
              </a:r>
            </a:p>
          </p:txBody>
        </p:sp>
      </p:grpSp>
      <p:grpSp>
        <p:nvGrpSpPr>
          <p:cNvPr id="3" name="Group 2"/>
          <p:cNvGrpSpPr/>
          <p:nvPr/>
        </p:nvGrpSpPr>
        <p:grpSpPr>
          <a:xfrm>
            <a:off x="1265147" y="407690"/>
            <a:ext cx="555009" cy="555153"/>
            <a:chOff x="2578501" y="4400951"/>
            <a:chExt cx="609600" cy="609600"/>
          </a:xfrm>
        </p:grpSpPr>
        <p:sp>
          <p:nvSpPr>
            <p:cNvPr id="2" name="Oval 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0" name="Oval 19"/>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1</a:t>
              </a:r>
            </a:p>
          </p:txBody>
        </p:sp>
      </p:grpSp>
      <p:grpSp>
        <p:nvGrpSpPr>
          <p:cNvPr id="21" name="Group 20"/>
          <p:cNvGrpSpPr/>
          <p:nvPr/>
        </p:nvGrpSpPr>
        <p:grpSpPr>
          <a:xfrm>
            <a:off x="7357057" y="342542"/>
            <a:ext cx="555009" cy="555153"/>
            <a:chOff x="2578501" y="4400951"/>
            <a:chExt cx="609600" cy="609600"/>
          </a:xfrm>
        </p:grpSpPr>
        <p:sp>
          <p:nvSpPr>
            <p:cNvPr id="22" name="Oval 21"/>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3" name="Oval 22"/>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2</a:t>
              </a:r>
            </a:p>
          </p:txBody>
        </p:sp>
      </p:grpSp>
      <p:grpSp>
        <p:nvGrpSpPr>
          <p:cNvPr id="24" name="Group 23"/>
          <p:cNvGrpSpPr/>
          <p:nvPr/>
        </p:nvGrpSpPr>
        <p:grpSpPr>
          <a:xfrm>
            <a:off x="3845744" y="1547577"/>
            <a:ext cx="555009" cy="555153"/>
            <a:chOff x="2578501" y="4400951"/>
            <a:chExt cx="609600" cy="609600"/>
          </a:xfrm>
        </p:grpSpPr>
        <p:sp>
          <p:nvSpPr>
            <p:cNvPr id="25" name="Oval 24"/>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6" name="Oval 25"/>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3</a:t>
              </a:r>
            </a:p>
          </p:txBody>
        </p:sp>
      </p:grpSp>
      <p:grpSp>
        <p:nvGrpSpPr>
          <p:cNvPr id="27" name="Group 26"/>
          <p:cNvGrpSpPr/>
          <p:nvPr/>
        </p:nvGrpSpPr>
        <p:grpSpPr>
          <a:xfrm>
            <a:off x="1675965" y="2534586"/>
            <a:ext cx="555009" cy="555153"/>
            <a:chOff x="2578501" y="4400951"/>
            <a:chExt cx="609600" cy="609600"/>
          </a:xfrm>
        </p:grpSpPr>
        <p:sp>
          <p:nvSpPr>
            <p:cNvPr id="28" name="Oval 27"/>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29" name="Oval 28"/>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4</a:t>
              </a:r>
            </a:p>
          </p:txBody>
        </p:sp>
      </p:grpSp>
      <p:grpSp>
        <p:nvGrpSpPr>
          <p:cNvPr id="30" name="Group 29"/>
          <p:cNvGrpSpPr/>
          <p:nvPr/>
        </p:nvGrpSpPr>
        <p:grpSpPr>
          <a:xfrm>
            <a:off x="8849394" y="2540974"/>
            <a:ext cx="555009" cy="555153"/>
            <a:chOff x="2578501" y="4400951"/>
            <a:chExt cx="609600" cy="609600"/>
          </a:xfrm>
        </p:grpSpPr>
        <p:sp>
          <p:nvSpPr>
            <p:cNvPr id="31" name="Oval 30"/>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2" name="Oval 31"/>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5</a:t>
              </a:r>
            </a:p>
          </p:txBody>
        </p:sp>
      </p:grpSp>
      <p:grpSp>
        <p:nvGrpSpPr>
          <p:cNvPr id="33" name="Group 32"/>
          <p:cNvGrpSpPr/>
          <p:nvPr/>
        </p:nvGrpSpPr>
        <p:grpSpPr>
          <a:xfrm>
            <a:off x="1687161" y="3537842"/>
            <a:ext cx="555009" cy="555153"/>
            <a:chOff x="2578501" y="4400951"/>
            <a:chExt cx="609600" cy="609600"/>
          </a:xfrm>
        </p:grpSpPr>
        <p:sp>
          <p:nvSpPr>
            <p:cNvPr id="34" name="Oval 33"/>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5" name="Oval 34"/>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6</a:t>
              </a:r>
            </a:p>
          </p:txBody>
        </p:sp>
      </p:grpSp>
      <p:grpSp>
        <p:nvGrpSpPr>
          <p:cNvPr id="36" name="Group 35"/>
          <p:cNvGrpSpPr/>
          <p:nvPr/>
        </p:nvGrpSpPr>
        <p:grpSpPr>
          <a:xfrm>
            <a:off x="989012" y="4686887"/>
            <a:ext cx="555009" cy="555153"/>
            <a:chOff x="2578501" y="4400951"/>
            <a:chExt cx="609600" cy="609600"/>
          </a:xfrm>
        </p:grpSpPr>
        <p:sp>
          <p:nvSpPr>
            <p:cNvPr id="37" name="Oval 36"/>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38" name="Oval 37"/>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7</a:t>
              </a:r>
            </a:p>
          </p:txBody>
        </p:sp>
      </p:grpSp>
      <p:grpSp>
        <p:nvGrpSpPr>
          <p:cNvPr id="39" name="Group 38"/>
          <p:cNvGrpSpPr/>
          <p:nvPr/>
        </p:nvGrpSpPr>
        <p:grpSpPr>
          <a:xfrm>
            <a:off x="8988875" y="4409311"/>
            <a:ext cx="555009" cy="555153"/>
            <a:chOff x="2578501" y="4400951"/>
            <a:chExt cx="609600" cy="609600"/>
          </a:xfrm>
        </p:grpSpPr>
        <p:sp>
          <p:nvSpPr>
            <p:cNvPr id="40" name="Oval 39"/>
            <p:cNvSpPr/>
            <p:nvPr/>
          </p:nvSpPr>
          <p:spPr>
            <a:xfrm>
              <a:off x="2666599" y="4476750"/>
              <a:ext cx="458002" cy="458002"/>
            </a:xfrm>
            <a:prstGeom prst="ellipse">
              <a:avLst/>
            </a:prstGeom>
            <a:noFill/>
            <a:ln>
              <a:solidFill>
                <a:srgbClr val="A5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41" name="Oval 40"/>
            <p:cNvSpPr/>
            <p:nvPr/>
          </p:nvSpPr>
          <p:spPr>
            <a:xfrm>
              <a:off x="2578501" y="4400951"/>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latin typeface="Arial" pitchFamily="34" charset="0"/>
                  <a:ea typeface="Aachen" pitchFamily="18" charset="0"/>
                  <a:cs typeface="Arial" pitchFamily="34" charset="0"/>
                </a:rPr>
                <a:t>8</a:t>
              </a:r>
            </a:p>
          </p:txBody>
        </p:sp>
      </p:grpSp>
    </p:spTree>
    <p:extLst>
      <p:ext uri="{BB962C8B-B14F-4D97-AF65-F5344CB8AC3E}">
        <p14:creationId xmlns:p14="http://schemas.microsoft.com/office/powerpoint/2010/main" val="25418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3"/>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người lính cứu hoả lập tức mặc quần áo chữa cháy, đi ủng, đeo găng, đội mũ rồi lao ra xe.</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8623526" y="241799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5610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32212" y="3764993"/>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7326551" y="3119562"/>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904412" y="3076069"/>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1123353" y="198418"/>
            <a:ext cx="1507990" cy="1625769"/>
          </a:xfrm>
          <a:prstGeom prst="rect">
            <a:avLst/>
          </a:prstGeom>
        </p:spPr>
      </p:pic>
    </p:spTree>
    <p:extLst>
      <p:ext uri="{BB962C8B-B14F-4D97-AF65-F5344CB8AC3E}">
        <p14:creationId xmlns:p14="http://schemas.microsoft.com/office/powerpoint/2010/main" val="9633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5634" y="621535"/>
            <a:ext cx="5891265" cy="711305"/>
          </a:xfrm>
          <a:prstGeom prst="rect">
            <a:avLst/>
          </a:prstGeom>
          <a:solidFill>
            <a:schemeClr val="bg1"/>
          </a:solidFill>
          <a:ln>
            <a:solidFill>
              <a:srgbClr val="AD27B7"/>
            </a:solidFill>
          </a:ln>
        </p:spPr>
        <p:txBody>
          <a:bodyPr wrap="square" lIns="110063" tIns="55033" rIns="110063" bIns="55033" rtlCol="0">
            <a:spAutoFit/>
          </a:bodyPr>
          <a:lstStyle/>
          <a:p>
            <a:pPr algn="ctr"/>
            <a:r>
              <a:rPr lang="en-US" sz="3900" b="1">
                <a:latin typeface="Arial" pitchFamily="34" charset="0"/>
                <a:ea typeface="Arial-Rounded" pitchFamily="34" charset="0"/>
                <a:cs typeface="Arial" pitchFamily="34" charset="0"/>
              </a:rPr>
              <a:t>Luyện đọc câu dài:</a:t>
            </a:r>
          </a:p>
        </p:txBody>
      </p:sp>
      <p:sp>
        <p:nvSpPr>
          <p:cNvPr id="4" name="TextBox 3"/>
          <p:cNvSpPr txBox="1"/>
          <p:nvPr/>
        </p:nvSpPr>
        <p:spPr>
          <a:xfrm>
            <a:off x="575505" y="2311404"/>
            <a:ext cx="11207028" cy="2096300"/>
          </a:xfrm>
          <a:prstGeom prst="rect">
            <a:avLst/>
          </a:prstGeom>
          <a:solidFill>
            <a:schemeClr val="bg1"/>
          </a:solidFill>
        </p:spPr>
        <p:txBody>
          <a:bodyPr wrap="square" lIns="110063" tIns="55033" rIns="110063" bIns="55033" rtlCol="0">
            <a:spAutoFit/>
          </a:bodyPr>
          <a:lstStyle/>
          <a:p>
            <a:pPr algn="just"/>
            <a:r>
              <a:rPr lang="en-US" sz="3900">
                <a:latin typeface="Arial" pitchFamily="34" charset="0"/>
                <a:ea typeface="Arial-Rounded" pitchFamily="34" charset="0"/>
                <a:cs typeface="Arial" pitchFamily="34" charset="0"/>
              </a:rPr>
              <a:t>	 </a:t>
            </a:r>
            <a:r>
              <a:rPr lang="en-US" sz="4300">
                <a:latin typeface="Arial" pitchFamily="34" charset="0"/>
                <a:ea typeface="Arial-Rounded" pitchFamily="34" charset="0"/>
                <a:cs typeface="Arial" pitchFamily="34" charset="0"/>
              </a:rPr>
              <a:t>Những chiếc xe cứu hoả màu đỏ chứa đầy nước, bật đèn báo hiệu, rú còi chạy như bay đến nơi có cháy.</a:t>
            </a:r>
            <a:endParaRPr lang="en-US" sz="3900">
              <a:latin typeface="Arial" pitchFamily="34" charset="0"/>
              <a:ea typeface="Arial-Rounded" pitchFamily="34" charset="0"/>
              <a:cs typeface="Arial" pitchFamily="34" charset="0"/>
            </a:endParaRPr>
          </a:p>
        </p:txBody>
      </p:sp>
      <p:cxnSp>
        <p:nvCxnSpPr>
          <p:cNvPr id="5" name="Straight Connector 4"/>
          <p:cNvCxnSpPr/>
          <p:nvPr/>
        </p:nvCxnSpPr>
        <p:spPr>
          <a:xfrm flipH="1">
            <a:off x="3245984" y="3076070"/>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12756" y="3107743"/>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759684" y="3710970"/>
            <a:ext cx="131582" cy="580822"/>
            <a:chOff x="2590800" y="2272159"/>
            <a:chExt cx="98712" cy="435617"/>
          </a:xfrm>
        </p:grpSpPr>
        <p:cxnSp>
          <p:nvCxnSpPr>
            <p:cNvPr id="15" name="Straight Connector 14"/>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10303556" y="2427468"/>
            <a:ext cx="50787"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8485"/>
          <a:stretch/>
        </p:blipFill>
        <p:spPr>
          <a:xfrm flipH="1">
            <a:off x="914163" y="198418"/>
            <a:ext cx="1507990" cy="1625769"/>
          </a:xfrm>
          <a:prstGeom prst="rect">
            <a:avLst/>
          </a:prstGeom>
        </p:spPr>
      </p:pic>
    </p:spTree>
    <p:extLst>
      <p:ext uri="{BB962C8B-B14F-4D97-AF65-F5344CB8AC3E}">
        <p14:creationId xmlns:p14="http://schemas.microsoft.com/office/powerpoint/2010/main" val="138493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393</Words>
  <Application>Microsoft Office PowerPoint</Application>
  <PresentationFormat>Custom</PresentationFormat>
  <Paragraphs>124</Paragraphs>
  <Slides>20</Slides>
  <Notes>10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HP001 4H</vt:lpstr>
      <vt:lpstr>微软雅黑</vt:lpstr>
      <vt:lpstr>宋体</vt:lpstr>
      <vt:lpstr>Aachen</vt:lpstr>
      <vt:lpstr>Arial</vt:lpstr>
      <vt:lpstr>Arial Rounded MT Bold</vt:lpstr>
      <vt:lpstr>Arial-Rounded</vt:lpstr>
      <vt:lpstr>Calibri</vt:lpstr>
      <vt:lpstr>HP001 4 hàng</vt:lpstr>
      <vt:lpstr>Times New Roman</vt:lpstr>
      <vt:lpstr>方正卡通简体</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199</cp:revision>
  <dcterms:created xsi:type="dcterms:W3CDTF">2020-12-08T15:48:47Z</dcterms:created>
  <dcterms:modified xsi:type="dcterms:W3CDTF">2025-05-13T01:47:05Z</dcterms:modified>
</cp:coreProperties>
</file>