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0" r:id="rId1"/>
    <p:sldMasterId id="2147483702" r:id="rId2"/>
    <p:sldMasterId id="2147483714" r:id="rId3"/>
  </p:sldMasterIdLst>
  <p:notesMasterIdLst>
    <p:notesMasterId r:id="rId40"/>
  </p:notesMasterIdLst>
  <p:sldIdLst>
    <p:sldId id="4218" r:id="rId4"/>
    <p:sldId id="4274" r:id="rId5"/>
    <p:sldId id="4267" r:id="rId6"/>
    <p:sldId id="4263" r:id="rId7"/>
    <p:sldId id="4264" r:id="rId8"/>
    <p:sldId id="4265" r:id="rId9"/>
    <p:sldId id="4266" r:id="rId10"/>
    <p:sldId id="4275" r:id="rId11"/>
    <p:sldId id="4220" r:id="rId12"/>
    <p:sldId id="4221" r:id="rId13"/>
    <p:sldId id="4225" r:id="rId14"/>
    <p:sldId id="4236" r:id="rId15"/>
    <p:sldId id="4268" r:id="rId16"/>
    <p:sldId id="4269" r:id="rId17"/>
    <p:sldId id="4244" r:id="rId18"/>
    <p:sldId id="4233" r:id="rId19"/>
    <p:sldId id="4234" r:id="rId20"/>
    <p:sldId id="4246" r:id="rId21"/>
    <p:sldId id="4249" r:id="rId22"/>
    <p:sldId id="4247" r:id="rId23"/>
    <p:sldId id="4248" r:id="rId24"/>
    <p:sldId id="4250" r:id="rId25"/>
    <p:sldId id="4251" r:id="rId26"/>
    <p:sldId id="4252" r:id="rId27"/>
    <p:sldId id="4253" r:id="rId28"/>
    <p:sldId id="4254" r:id="rId29"/>
    <p:sldId id="4255" r:id="rId30"/>
    <p:sldId id="4256" r:id="rId31"/>
    <p:sldId id="4257" r:id="rId32"/>
    <p:sldId id="4276" r:id="rId33"/>
    <p:sldId id="4258" r:id="rId34"/>
    <p:sldId id="4271" r:id="rId35"/>
    <p:sldId id="4272" r:id="rId36"/>
    <p:sldId id="4273" r:id="rId37"/>
    <p:sldId id="4259" r:id="rId38"/>
    <p:sldId id="4260" r:id="rId39"/>
  </p:sldIdLst>
  <p:sldSz cx="12192000" cy="6858000"/>
  <p:notesSz cx="6858000" cy="9144000"/>
  <p:embeddedFontLst>
    <p:embeddedFont>
      <p:font typeface="Blackoak Std" panose="04050907060602020202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Pangolin" panose="020B0604020202020204" charset="0"/>
      <p:regular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Roboto Black" panose="02000000000000000000" pitchFamily="2" charset="0"/>
      <p:bold r:id="rId53"/>
      <p:boldItalic r:id="rId5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232A"/>
    <a:srgbClr val="F287B6"/>
    <a:srgbClr val="F5ADCC"/>
    <a:srgbClr val="5DEEE7"/>
    <a:srgbClr val="FCAF19"/>
    <a:srgbClr val="5AAEDF"/>
    <a:srgbClr val="E17070"/>
    <a:srgbClr val="FFFFFF"/>
    <a:srgbClr val="55CBF1"/>
    <a:srgbClr val="31B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46" autoAdjust="0"/>
    <p:restoredTop sz="81378" autoAdjust="0"/>
  </p:normalViewPr>
  <p:slideViewPr>
    <p:cSldViewPr snapToGrid="0">
      <p:cViewPr varScale="1">
        <p:scale>
          <a:sx n="93" d="100"/>
          <a:sy n="93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phổ biến luật chơi và cho HS chơi mẫu. Bài này có 2 cách giải. GV bấm chuột cho que diêm cần di chuyển chuyển đến vị trí để có đáp án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364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và gợi ý so sánh hàng chục, hàng đơn vị của các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03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và gợi ý so sánh hàng chục, hàng đơn vị của các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30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172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</a:t>
            </a:r>
            <a:r>
              <a:rPr lang="en-US" baseline="0"/>
              <a:t> cầu HS chuẩn bị nguyên, vật liệu cho buổi học sau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6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614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ra tiêu chí sản phẩm,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cho HS xem một vài ý tưởng, gợi ý HS chia sẻ ý tưởng để làm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004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nhắc lại nội dung bài học trước.</a:t>
            </a:r>
          </a:p>
          <a:p>
            <a:r>
              <a:rPr lang="vi-VN" b="0" i="0">
                <a:solidFill>
                  <a:srgbClr val="081C36"/>
                </a:solidFill>
                <a:effectLst/>
                <a:latin typeface="SegoeuiPc"/>
              </a:rPr>
              <a:t>GV cho HS thảo luận nhóm để đưa ra ý tưởng của nhóm, hỗ trợ nếu nhóm gặp khó khăn trong việc thể hiện ý tưởng. </a:t>
            </a:r>
            <a:endParaRPr lang="en-US" b="0" i="0">
              <a:solidFill>
                <a:srgbClr val="081C36"/>
              </a:solidFill>
              <a:effectLst/>
              <a:latin typeface="SegoeuiPc"/>
            </a:endParaRPr>
          </a:p>
          <a:p>
            <a:r>
              <a:rPr lang="vi-VN" b="0" i="0">
                <a:solidFill>
                  <a:srgbClr val="081C36"/>
                </a:solidFill>
                <a:effectLst/>
                <a:latin typeface="SegoeuiPc"/>
              </a:rPr>
              <a:t>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9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thảo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luận thống nhất ý tưởng làm sản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984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443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273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6938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77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70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50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120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221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 HS kiểm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tra sản phẩm so với tiêu chí để điều chỉnh, hoàn thiện sản phẩm.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393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109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47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01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633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7322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07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704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48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813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822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trả lời xem còn các số nào có hàng đơn vị là 8 (8, 28, 38, 58, 78, 88, 98)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65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đặt</a:t>
            </a:r>
            <a:r>
              <a:rPr lang="en-US" baseline="0"/>
              <a:t> vấn đề và giới thiệu bảng các số từ 1-100 : là bảng gồm các số từ 1-100, có 10 hàng, 10 cột. Chúng ta cùng làm bảng nhé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549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21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bảng và gợi ý để HS trả lời. GV bấm vào các dấu hỏi để hiển thị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1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46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03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279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088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284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34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86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68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946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317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67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73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554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2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49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4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822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315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588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893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667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624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36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740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358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6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56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76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2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31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0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10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58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78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26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12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 flipV="1">
            <a:off x="0" y="345477"/>
            <a:ext cx="7366571" cy="6512523"/>
          </a:xfrm>
          <a:prstGeom prst="flowChartDocument">
            <a:avLst/>
          </a:prstGeom>
          <a:solidFill>
            <a:srgbClr val="5DEE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9458120" y="386574"/>
            <a:ext cx="1473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5151" y="1770731"/>
            <a:ext cx="34258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67423" y="5693822"/>
            <a:ext cx="1131133" cy="1011423"/>
            <a:chOff x="6678202" y="4890499"/>
            <a:chExt cx="1131133" cy="1011423"/>
          </a:xfrm>
        </p:grpSpPr>
        <p:sp>
          <p:nvSpPr>
            <p:cNvPr id="21" name="Oval 20"/>
            <p:cNvSpPr/>
            <p:nvPr/>
          </p:nvSpPr>
          <p:spPr>
            <a:xfrm>
              <a:off x="6678202" y="4890499"/>
              <a:ext cx="1011423" cy="10114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6751245" y="516537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86" y="-6179"/>
            <a:ext cx="2373330" cy="16394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74" y="1674688"/>
            <a:ext cx="7376845" cy="5183312"/>
          </a:xfrm>
          <a:prstGeom prst="rect">
            <a:avLst/>
          </a:prstGeom>
        </p:spPr>
      </p:pic>
      <p:sp>
        <p:nvSpPr>
          <p:cNvPr id="5" name="Pie 4"/>
          <p:cNvSpPr/>
          <p:nvPr/>
        </p:nvSpPr>
        <p:spPr>
          <a:xfrm rot="8736836">
            <a:off x="2663683" y="2320460"/>
            <a:ext cx="2306758" cy="2406302"/>
          </a:xfrm>
          <a:custGeom>
            <a:avLst/>
            <a:gdLst>
              <a:gd name="connsiteX0" fmla="*/ 2293630 w 2293630"/>
              <a:gd name="connsiteY0" fmla="*/ 1075685 h 2151370"/>
              <a:gd name="connsiteX1" fmla="*/ 1146815 w 2293630"/>
              <a:gd name="connsiteY1" fmla="*/ 2151370 h 2151370"/>
              <a:gd name="connsiteX2" fmla="*/ 0 w 2293630"/>
              <a:gd name="connsiteY2" fmla="*/ 1075685 h 2151370"/>
              <a:gd name="connsiteX3" fmla="*/ 1146815 w 2293630"/>
              <a:gd name="connsiteY3" fmla="*/ 0 h 2151370"/>
              <a:gd name="connsiteX4" fmla="*/ 1146815 w 2293630"/>
              <a:gd name="connsiteY4" fmla="*/ 1075685 h 2151370"/>
              <a:gd name="connsiteX5" fmla="*/ 2293630 w 2293630"/>
              <a:gd name="connsiteY5" fmla="*/ 1075685 h 2151370"/>
              <a:gd name="connsiteX0" fmla="*/ 2293630 w 2293630"/>
              <a:gd name="connsiteY0" fmla="*/ 1075685 h 2176411"/>
              <a:gd name="connsiteX1" fmla="*/ 1146815 w 2293630"/>
              <a:gd name="connsiteY1" fmla="*/ 2151370 h 2176411"/>
              <a:gd name="connsiteX2" fmla="*/ 0 w 2293630"/>
              <a:gd name="connsiteY2" fmla="*/ 1075685 h 2176411"/>
              <a:gd name="connsiteX3" fmla="*/ 1146815 w 2293630"/>
              <a:gd name="connsiteY3" fmla="*/ 0 h 2176411"/>
              <a:gd name="connsiteX4" fmla="*/ 1146815 w 2293630"/>
              <a:gd name="connsiteY4" fmla="*/ 1075685 h 2176411"/>
              <a:gd name="connsiteX5" fmla="*/ 2293630 w 2293630"/>
              <a:gd name="connsiteY5" fmla="*/ 1075685 h 2176411"/>
              <a:gd name="connsiteX0" fmla="*/ 2309974 w 2309974"/>
              <a:gd name="connsiteY0" fmla="*/ 1075685 h 2176411"/>
              <a:gd name="connsiteX1" fmla="*/ 1163159 w 2309974"/>
              <a:gd name="connsiteY1" fmla="*/ 2151370 h 2176411"/>
              <a:gd name="connsiteX2" fmla="*/ 16344 w 2309974"/>
              <a:gd name="connsiteY2" fmla="*/ 1075685 h 2176411"/>
              <a:gd name="connsiteX3" fmla="*/ 1163159 w 2309974"/>
              <a:gd name="connsiteY3" fmla="*/ 0 h 2176411"/>
              <a:gd name="connsiteX4" fmla="*/ 1163159 w 2309974"/>
              <a:gd name="connsiteY4" fmla="*/ 1075685 h 2176411"/>
              <a:gd name="connsiteX5" fmla="*/ 2309974 w 2309974"/>
              <a:gd name="connsiteY5" fmla="*/ 1075685 h 2176411"/>
              <a:gd name="connsiteX0" fmla="*/ 2297139 w 2297139"/>
              <a:gd name="connsiteY0" fmla="*/ 1075685 h 2176411"/>
              <a:gd name="connsiteX1" fmla="*/ 1150324 w 2297139"/>
              <a:gd name="connsiteY1" fmla="*/ 2151370 h 2176411"/>
              <a:gd name="connsiteX2" fmla="*/ 3509 w 2297139"/>
              <a:gd name="connsiteY2" fmla="*/ 1075685 h 2176411"/>
              <a:gd name="connsiteX3" fmla="*/ 1150324 w 2297139"/>
              <a:gd name="connsiteY3" fmla="*/ 0 h 2176411"/>
              <a:gd name="connsiteX4" fmla="*/ 1150324 w 2297139"/>
              <a:gd name="connsiteY4" fmla="*/ 1075685 h 2176411"/>
              <a:gd name="connsiteX5" fmla="*/ 2297139 w 2297139"/>
              <a:gd name="connsiteY5" fmla="*/ 1075685 h 2176411"/>
              <a:gd name="connsiteX0" fmla="*/ 2293631 w 2293631"/>
              <a:gd name="connsiteY0" fmla="*/ 1075685 h 2262274"/>
              <a:gd name="connsiteX1" fmla="*/ 1148593 w 2293631"/>
              <a:gd name="connsiteY1" fmla="*/ 2239734 h 2262274"/>
              <a:gd name="connsiteX2" fmla="*/ 1 w 2293631"/>
              <a:gd name="connsiteY2" fmla="*/ 1075685 h 2262274"/>
              <a:gd name="connsiteX3" fmla="*/ 1146816 w 2293631"/>
              <a:gd name="connsiteY3" fmla="*/ 0 h 2262274"/>
              <a:gd name="connsiteX4" fmla="*/ 1146816 w 2293631"/>
              <a:gd name="connsiteY4" fmla="*/ 1075685 h 2262274"/>
              <a:gd name="connsiteX5" fmla="*/ 2293631 w 2293631"/>
              <a:gd name="connsiteY5" fmla="*/ 1075685 h 2262274"/>
              <a:gd name="connsiteX0" fmla="*/ 2293935 w 2293935"/>
              <a:gd name="connsiteY0" fmla="*/ 1075685 h 2406302"/>
              <a:gd name="connsiteX1" fmla="*/ 1073014 w 2293935"/>
              <a:gd name="connsiteY1" fmla="*/ 2386998 h 2406302"/>
              <a:gd name="connsiteX2" fmla="*/ 305 w 2293935"/>
              <a:gd name="connsiteY2" fmla="*/ 1075685 h 2406302"/>
              <a:gd name="connsiteX3" fmla="*/ 1147120 w 2293935"/>
              <a:gd name="connsiteY3" fmla="*/ 0 h 2406302"/>
              <a:gd name="connsiteX4" fmla="*/ 1147120 w 2293935"/>
              <a:gd name="connsiteY4" fmla="*/ 1075685 h 2406302"/>
              <a:gd name="connsiteX5" fmla="*/ 2293935 w 2293935"/>
              <a:gd name="connsiteY5" fmla="*/ 1075685 h 2406302"/>
              <a:gd name="connsiteX0" fmla="*/ 2333931 w 2333931"/>
              <a:gd name="connsiteY0" fmla="*/ 1075685 h 2406302"/>
              <a:gd name="connsiteX1" fmla="*/ 1113010 w 2333931"/>
              <a:gd name="connsiteY1" fmla="*/ 2386998 h 2406302"/>
              <a:gd name="connsiteX2" fmla="*/ 40301 w 2333931"/>
              <a:gd name="connsiteY2" fmla="*/ 1075685 h 2406302"/>
              <a:gd name="connsiteX3" fmla="*/ 1187116 w 2333931"/>
              <a:gd name="connsiteY3" fmla="*/ 0 h 2406302"/>
              <a:gd name="connsiteX4" fmla="*/ 1187116 w 2333931"/>
              <a:gd name="connsiteY4" fmla="*/ 1075685 h 2406302"/>
              <a:gd name="connsiteX5" fmla="*/ 2333931 w 2333931"/>
              <a:gd name="connsiteY5" fmla="*/ 1075685 h 2406302"/>
              <a:gd name="connsiteX0" fmla="*/ 2306758 w 2306758"/>
              <a:gd name="connsiteY0" fmla="*/ 1075685 h 2406302"/>
              <a:gd name="connsiteX1" fmla="*/ 1085837 w 2306758"/>
              <a:gd name="connsiteY1" fmla="*/ 2386998 h 2406302"/>
              <a:gd name="connsiteX2" fmla="*/ 13128 w 2306758"/>
              <a:gd name="connsiteY2" fmla="*/ 1075685 h 2406302"/>
              <a:gd name="connsiteX3" fmla="*/ 1159943 w 2306758"/>
              <a:gd name="connsiteY3" fmla="*/ 0 h 2406302"/>
              <a:gd name="connsiteX4" fmla="*/ 1159943 w 2306758"/>
              <a:gd name="connsiteY4" fmla="*/ 1075685 h 2406302"/>
              <a:gd name="connsiteX5" fmla="*/ 2306758 w 2306758"/>
              <a:gd name="connsiteY5" fmla="*/ 1075685 h 240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758" h="2406302">
                <a:moveTo>
                  <a:pt x="2306758" y="1075685"/>
                </a:moveTo>
                <a:cubicBezTo>
                  <a:pt x="2306758" y="1669769"/>
                  <a:pt x="1808445" y="2547669"/>
                  <a:pt x="1085837" y="2386998"/>
                </a:cubicBezTo>
                <a:cubicBezTo>
                  <a:pt x="363229" y="2226327"/>
                  <a:pt x="125283" y="1546275"/>
                  <a:pt x="13128" y="1075685"/>
                </a:cubicBezTo>
                <a:cubicBezTo>
                  <a:pt x="-99027" y="605095"/>
                  <a:pt x="526575" y="0"/>
                  <a:pt x="1159943" y="0"/>
                </a:cubicBezTo>
                <a:lnTo>
                  <a:pt x="1159943" y="1075685"/>
                </a:lnTo>
                <a:lnTo>
                  <a:pt x="2306758" y="107568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861" t="6259" r="5068" b="4879"/>
          <a:stretch/>
        </p:blipFill>
        <p:spPr>
          <a:xfrm>
            <a:off x="2167848" y="3436706"/>
            <a:ext cx="3431568" cy="34623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21393" y="2507948"/>
            <a:ext cx="1734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100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97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Callout 1 9"/>
          <p:cNvSpPr/>
          <p:nvPr/>
        </p:nvSpPr>
        <p:spPr>
          <a:xfrm>
            <a:off x="3595679" y="583463"/>
            <a:ext cx="5814135" cy="896499"/>
          </a:xfrm>
          <a:prstGeom prst="borderCallout1">
            <a:avLst>
              <a:gd name="adj1" fmla="val 27052"/>
              <a:gd name="adj2" fmla="val -1118"/>
              <a:gd name="adj3" fmla="val 54386"/>
              <a:gd name="adj4" fmla="val -12398"/>
            </a:avLst>
          </a:prstGeom>
          <a:noFill/>
          <a:ln w="19050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62" y="2904206"/>
            <a:ext cx="1905675" cy="2479988"/>
          </a:xfrm>
          <a:prstGeom prst="rect">
            <a:avLst/>
          </a:prstGeom>
        </p:spPr>
      </p:pic>
      <p:sp>
        <p:nvSpPr>
          <p:cNvPr id="52" name="Flowchart: Punched Tape 3"/>
          <p:cNvSpPr/>
          <p:nvPr/>
        </p:nvSpPr>
        <p:spPr>
          <a:xfrm rot="9243223">
            <a:off x="1507167" y="3232942"/>
            <a:ext cx="3243198" cy="2320987"/>
          </a:xfrm>
          <a:custGeom>
            <a:avLst/>
            <a:gdLst>
              <a:gd name="connsiteX0" fmla="*/ 4477010 w 3924104"/>
              <a:gd name="connsiteY0" fmla="*/ 1453744 h 2141134"/>
              <a:gd name="connsiteX1" fmla="*/ 3716407 w 3924104"/>
              <a:gd name="connsiteY1" fmla="*/ 1549947 h 2141134"/>
              <a:gd name="connsiteX2" fmla="*/ 1734270 w 3924104"/>
              <a:gd name="connsiteY2" fmla="*/ 2133895 h 2141134"/>
              <a:gd name="connsiteX3" fmla="*/ 76113 w 3924104"/>
              <a:gd name="connsiteY3" fmla="*/ 775277 h 2141134"/>
              <a:gd name="connsiteX4" fmla="*/ 2068876 w 3924104"/>
              <a:gd name="connsiteY4" fmla="*/ 1588 h 2141134"/>
              <a:gd name="connsiteX5" fmla="*/ 3917780 w 3924104"/>
              <a:gd name="connsiteY5" fmla="*/ 1156453 h 2141134"/>
              <a:gd name="connsiteX6" fmla="*/ 4477010 w 3924104"/>
              <a:gd name="connsiteY6" fmla="*/ 1453744 h 2141134"/>
              <a:gd name="connsiteX0" fmla="*/ 4476120 w 4476120"/>
              <a:gd name="connsiteY0" fmla="*/ 1453759 h 2190570"/>
              <a:gd name="connsiteX1" fmla="*/ 3715517 w 4476120"/>
              <a:gd name="connsiteY1" fmla="*/ 1549962 h 2190570"/>
              <a:gd name="connsiteX2" fmla="*/ 1733380 w 4476120"/>
              <a:gd name="connsiteY2" fmla="*/ 2133910 h 2190570"/>
              <a:gd name="connsiteX3" fmla="*/ 75223 w 4476120"/>
              <a:gd name="connsiteY3" fmla="*/ 775292 h 2190570"/>
              <a:gd name="connsiteX4" fmla="*/ 2067986 w 4476120"/>
              <a:gd name="connsiteY4" fmla="*/ 1603 h 2190570"/>
              <a:gd name="connsiteX5" fmla="*/ 3916890 w 4476120"/>
              <a:gd name="connsiteY5" fmla="*/ 1156468 h 2190570"/>
              <a:gd name="connsiteX6" fmla="*/ 4476120 w 4476120"/>
              <a:gd name="connsiteY6" fmla="*/ 1453759 h 2190570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508607 h 2245418"/>
              <a:gd name="connsiteX1" fmla="*/ 3684559 w 4445162"/>
              <a:gd name="connsiteY1" fmla="*/ 1604810 h 2245418"/>
              <a:gd name="connsiteX2" fmla="*/ 1702422 w 4445162"/>
              <a:gd name="connsiteY2" fmla="*/ 2188758 h 2245418"/>
              <a:gd name="connsiteX3" fmla="*/ 44265 w 4445162"/>
              <a:gd name="connsiteY3" fmla="*/ 830140 h 2245418"/>
              <a:gd name="connsiteX4" fmla="*/ 2037028 w 4445162"/>
              <a:gd name="connsiteY4" fmla="*/ 56451 h 2245418"/>
              <a:gd name="connsiteX5" fmla="*/ 3885932 w 4445162"/>
              <a:gd name="connsiteY5" fmla="*/ 1211316 h 2245418"/>
              <a:gd name="connsiteX6" fmla="*/ 4445162 w 4445162"/>
              <a:gd name="connsiteY6" fmla="*/ 1508607 h 2245418"/>
              <a:gd name="connsiteX0" fmla="*/ 4445162 w 4445162"/>
              <a:gd name="connsiteY0" fmla="*/ 1454672 h 2191483"/>
              <a:gd name="connsiteX1" fmla="*/ 3684559 w 4445162"/>
              <a:gd name="connsiteY1" fmla="*/ 1550875 h 2191483"/>
              <a:gd name="connsiteX2" fmla="*/ 1702422 w 4445162"/>
              <a:gd name="connsiteY2" fmla="*/ 2134823 h 2191483"/>
              <a:gd name="connsiteX3" fmla="*/ 44265 w 4445162"/>
              <a:gd name="connsiteY3" fmla="*/ 776205 h 2191483"/>
              <a:gd name="connsiteX4" fmla="*/ 2037028 w 4445162"/>
              <a:gd name="connsiteY4" fmla="*/ 2516 h 2191483"/>
              <a:gd name="connsiteX5" fmla="*/ 3885932 w 4445162"/>
              <a:gd name="connsiteY5" fmla="*/ 1157381 h 2191483"/>
              <a:gd name="connsiteX6" fmla="*/ 4445162 w 4445162"/>
              <a:gd name="connsiteY6" fmla="*/ 1454672 h 2191483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162" h="2352379">
                <a:moveTo>
                  <a:pt x="4445162" y="1615568"/>
                </a:moveTo>
                <a:cubicBezTo>
                  <a:pt x="4191628" y="1647636"/>
                  <a:pt x="4110813" y="1852423"/>
                  <a:pt x="3684559" y="1711771"/>
                </a:cubicBezTo>
                <a:cubicBezTo>
                  <a:pt x="3314842" y="2114593"/>
                  <a:pt x="2583462" y="2500420"/>
                  <a:pt x="1702422" y="2295719"/>
                </a:cubicBezTo>
                <a:cubicBezTo>
                  <a:pt x="528635" y="2023001"/>
                  <a:pt x="-190338" y="1615153"/>
                  <a:pt x="44265" y="937101"/>
                </a:cubicBezTo>
                <a:cubicBezTo>
                  <a:pt x="256000" y="325142"/>
                  <a:pt x="914881" y="-306249"/>
                  <a:pt x="2037028" y="163412"/>
                </a:cubicBezTo>
                <a:cubicBezTo>
                  <a:pt x="3159175" y="633073"/>
                  <a:pt x="3974457" y="718127"/>
                  <a:pt x="3885932" y="1318277"/>
                </a:cubicBezTo>
                <a:cubicBezTo>
                  <a:pt x="4031702" y="1701854"/>
                  <a:pt x="4258752" y="1516471"/>
                  <a:pt x="4445162" y="161556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9616" y="670018"/>
            <a:ext cx="5502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ơi, có cách nào để trả lời đúng và đủ, không bị thiếu sót không nhỉ?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69003" y="3689471"/>
            <a:ext cx="2916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mình cùng làm bảng các số từ 1 đến 100 nhé!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7" name="Flowchart: Punched Tape 3"/>
          <p:cNvSpPr/>
          <p:nvPr/>
        </p:nvSpPr>
        <p:spPr>
          <a:xfrm rot="11300968" flipH="1">
            <a:off x="5737307" y="1680543"/>
            <a:ext cx="5510212" cy="2447326"/>
          </a:xfrm>
          <a:custGeom>
            <a:avLst/>
            <a:gdLst>
              <a:gd name="connsiteX0" fmla="*/ 4477010 w 3924104"/>
              <a:gd name="connsiteY0" fmla="*/ 1453744 h 2141134"/>
              <a:gd name="connsiteX1" fmla="*/ 3716407 w 3924104"/>
              <a:gd name="connsiteY1" fmla="*/ 1549947 h 2141134"/>
              <a:gd name="connsiteX2" fmla="*/ 1734270 w 3924104"/>
              <a:gd name="connsiteY2" fmla="*/ 2133895 h 2141134"/>
              <a:gd name="connsiteX3" fmla="*/ 76113 w 3924104"/>
              <a:gd name="connsiteY3" fmla="*/ 775277 h 2141134"/>
              <a:gd name="connsiteX4" fmla="*/ 2068876 w 3924104"/>
              <a:gd name="connsiteY4" fmla="*/ 1588 h 2141134"/>
              <a:gd name="connsiteX5" fmla="*/ 3917780 w 3924104"/>
              <a:gd name="connsiteY5" fmla="*/ 1156453 h 2141134"/>
              <a:gd name="connsiteX6" fmla="*/ 4477010 w 3924104"/>
              <a:gd name="connsiteY6" fmla="*/ 1453744 h 2141134"/>
              <a:gd name="connsiteX0" fmla="*/ 4476120 w 4476120"/>
              <a:gd name="connsiteY0" fmla="*/ 1453759 h 2190570"/>
              <a:gd name="connsiteX1" fmla="*/ 3715517 w 4476120"/>
              <a:gd name="connsiteY1" fmla="*/ 1549962 h 2190570"/>
              <a:gd name="connsiteX2" fmla="*/ 1733380 w 4476120"/>
              <a:gd name="connsiteY2" fmla="*/ 2133910 h 2190570"/>
              <a:gd name="connsiteX3" fmla="*/ 75223 w 4476120"/>
              <a:gd name="connsiteY3" fmla="*/ 775292 h 2190570"/>
              <a:gd name="connsiteX4" fmla="*/ 2067986 w 4476120"/>
              <a:gd name="connsiteY4" fmla="*/ 1603 h 2190570"/>
              <a:gd name="connsiteX5" fmla="*/ 3916890 w 4476120"/>
              <a:gd name="connsiteY5" fmla="*/ 1156468 h 2190570"/>
              <a:gd name="connsiteX6" fmla="*/ 4476120 w 4476120"/>
              <a:gd name="connsiteY6" fmla="*/ 1453759 h 2190570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508607 h 2245418"/>
              <a:gd name="connsiteX1" fmla="*/ 3684559 w 4445162"/>
              <a:gd name="connsiteY1" fmla="*/ 1604810 h 2245418"/>
              <a:gd name="connsiteX2" fmla="*/ 1702422 w 4445162"/>
              <a:gd name="connsiteY2" fmla="*/ 2188758 h 2245418"/>
              <a:gd name="connsiteX3" fmla="*/ 44265 w 4445162"/>
              <a:gd name="connsiteY3" fmla="*/ 830140 h 2245418"/>
              <a:gd name="connsiteX4" fmla="*/ 2037028 w 4445162"/>
              <a:gd name="connsiteY4" fmla="*/ 56451 h 2245418"/>
              <a:gd name="connsiteX5" fmla="*/ 3885932 w 4445162"/>
              <a:gd name="connsiteY5" fmla="*/ 1211316 h 2245418"/>
              <a:gd name="connsiteX6" fmla="*/ 4445162 w 4445162"/>
              <a:gd name="connsiteY6" fmla="*/ 1508607 h 2245418"/>
              <a:gd name="connsiteX0" fmla="*/ 4445162 w 4445162"/>
              <a:gd name="connsiteY0" fmla="*/ 1454672 h 2191483"/>
              <a:gd name="connsiteX1" fmla="*/ 3684559 w 4445162"/>
              <a:gd name="connsiteY1" fmla="*/ 1550875 h 2191483"/>
              <a:gd name="connsiteX2" fmla="*/ 1702422 w 4445162"/>
              <a:gd name="connsiteY2" fmla="*/ 2134823 h 2191483"/>
              <a:gd name="connsiteX3" fmla="*/ 44265 w 4445162"/>
              <a:gd name="connsiteY3" fmla="*/ 776205 h 2191483"/>
              <a:gd name="connsiteX4" fmla="*/ 2037028 w 4445162"/>
              <a:gd name="connsiteY4" fmla="*/ 2516 h 2191483"/>
              <a:gd name="connsiteX5" fmla="*/ 3885932 w 4445162"/>
              <a:gd name="connsiteY5" fmla="*/ 1157381 h 2191483"/>
              <a:gd name="connsiteX6" fmla="*/ 4445162 w 4445162"/>
              <a:gd name="connsiteY6" fmla="*/ 1454672 h 2191483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162" h="2352379">
                <a:moveTo>
                  <a:pt x="4445162" y="1615568"/>
                </a:moveTo>
                <a:cubicBezTo>
                  <a:pt x="4191628" y="1647636"/>
                  <a:pt x="4110813" y="1852423"/>
                  <a:pt x="3684559" y="1711771"/>
                </a:cubicBezTo>
                <a:cubicBezTo>
                  <a:pt x="3314842" y="2114593"/>
                  <a:pt x="2583462" y="2500420"/>
                  <a:pt x="1702422" y="2295719"/>
                </a:cubicBezTo>
                <a:cubicBezTo>
                  <a:pt x="528635" y="2023001"/>
                  <a:pt x="-190338" y="1615153"/>
                  <a:pt x="44265" y="937101"/>
                </a:cubicBezTo>
                <a:cubicBezTo>
                  <a:pt x="256000" y="325142"/>
                  <a:pt x="914881" y="-306249"/>
                  <a:pt x="2037028" y="163412"/>
                </a:cubicBezTo>
                <a:cubicBezTo>
                  <a:pt x="3159175" y="633073"/>
                  <a:pt x="3974457" y="718127"/>
                  <a:pt x="3885932" y="1318277"/>
                </a:cubicBezTo>
                <a:cubicBezTo>
                  <a:pt x="4031702" y="1701854"/>
                  <a:pt x="4258752" y="1516471"/>
                  <a:pt x="4445162" y="161556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71377" y="2097993"/>
            <a:ext cx="3618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 các số từ 1 đến 100 sẽ giúp bạn trả lời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câu hỏi đó và biết thêm nhiều điều thú vị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1" t="19538" r="17199"/>
          <a:stretch/>
        </p:blipFill>
        <p:spPr>
          <a:xfrm flipH="1">
            <a:off x="1849204" y="506515"/>
            <a:ext cx="1890412" cy="3182956"/>
          </a:xfrm>
          <a:prstGeom prst="rect">
            <a:avLst/>
          </a:prstGeom>
        </p:spPr>
      </p:pic>
      <p:pic>
        <p:nvPicPr>
          <p:cNvPr id="13" name="10-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54324" y="1588020"/>
            <a:ext cx="609600" cy="609600"/>
          </a:xfrm>
          <a:prstGeom prst="rect">
            <a:avLst/>
          </a:prstGeom>
        </p:spPr>
      </p:pic>
      <p:pic>
        <p:nvPicPr>
          <p:cNvPr id="26" name="10-1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3535" y="4431796"/>
            <a:ext cx="609600" cy="609600"/>
          </a:xfrm>
          <a:prstGeom prst="rect">
            <a:avLst/>
          </a:prstGeom>
        </p:spPr>
      </p:pic>
      <p:pic>
        <p:nvPicPr>
          <p:cNvPr id="27" name="10-1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137" y="2904207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E425AD-7226-2EBD-B14F-072A66FE6D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208" y="4217580"/>
            <a:ext cx="1905675" cy="2479988"/>
          </a:xfrm>
          <a:prstGeom prst="rect">
            <a:avLst/>
          </a:prstGeom>
        </p:spPr>
      </p:pic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050A89A4-F459-0567-7B0C-D3F35AB61D5A}"/>
              </a:ext>
            </a:extLst>
          </p:cNvPr>
          <p:cNvSpPr/>
          <p:nvPr/>
        </p:nvSpPr>
        <p:spPr>
          <a:xfrm>
            <a:off x="4600107" y="4401462"/>
            <a:ext cx="4641865" cy="2296106"/>
          </a:xfrm>
          <a:prstGeom prst="snip2Same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D007F-0E30-A8B6-3C9A-E4DA80E6E8EF}"/>
              </a:ext>
            </a:extLst>
          </p:cNvPr>
          <p:cNvSpPr txBox="1"/>
          <p:nvPr/>
        </p:nvSpPr>
        <p:spPr>
          <a:xfrm>
            <a:off x="4847183" y="4514970"/>
            <a:ext cx="4147711" cy="208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4140" indent="-104140" algn="just">
              <a:lnSpc>
                <a:spcPct val="120000"/>
              </a:lnSpc>
              <a:spcAft>
                <a:spcPts val="1000"/>
              </a:spcAft>
            </a:pPr>
            <a:r>
              <a:rPr lang="en-US" sz="1800" b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Bảng các số từ 1 đến 100 đảm bảo các yêu cầu sau:</a:t>
            </a:r>
          </a:p>
          <a:p>
            <a:pPr marL="104140" indent="-104140" algn="just">
              <a:lnSpc>
                <a:spcPct val="120000"/>
              </a:lnSpc>
              <a:spcAft>
                <a:spcPts val="1000"/>
              </a:spcAft>
            </a:pPr>
            <a:r>
              <a:rPr lang="en-US" sz="18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Viết đúng vị trí các số từ 1 đến 100.</a:t>
            </a:r>
          </a:p>
          <a:p>
            <a:pPr marL="104140" indent="-104140" algn="just">
              <a:lnSpc>
                <a:spcPct val="120000"/>
              </a:lnSpc>
              <a:spcAft>
                <a:spcPts val="1000"/>
              </a:spcAft>
            </a:pPr>
            <a:r>
              <a:rPr lang="en-US" sz="18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Trang trí sáng tạo, đẹp mắt.</a:t>
            </a:r>
          </a:p>
          <a:p>
            <a:r>
              <a:rPr lang="en-US" sz="18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Viết, đánh dấu và xoá được.</a:t>
            </a:r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0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 animBg="1"/>
      <p:bldP spid="52" grpId="0" animBg="1"/>
      <p:bldP spid="54" grpId="0"/>
      <p:bldP spid="55" grpId="0"/>
      <p:bldP spid="57" grpId="0" animBg="1"/>
      <p:bldP spid="53" grpId="0"/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10866" y="2937141"/>
            <a:ext cx="5192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7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23948" cy="13290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111" y="1420360"/>
            <a:ext cx="7786688" cy="5057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61114" y="148315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01141" y="1988360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0026" y="2450025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39142" y="3948966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141" y="4917795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1141" y="4456130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39766" y="3959713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17997" y="2999414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50953" y="3012131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65470" y="1988359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38556" y="1980621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60227" y="3494315"/>
            <a:ext cx="549728" cy="468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08620" y="3948965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08620" y="4953307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013368" y="5957649"/>
            <a:ext cx="800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61997" y="4433510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8294" y="5414972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72523" y="5939632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904129" y="2484818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35931" y="3965212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72523" y="1475166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438941" y="5949662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017371" y="5442464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997788" y="2987433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529757" y="4474428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046028" y="1967091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071393" y="3975774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071393" y="4953181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041457" y="5963189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267113" y="3459406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801468" y="1977724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217997" y="2999414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250981" y="3975774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701141" y="4456130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692925" y="1975081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109978" y="4953149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237068" y="849699"/>
            <a:ext cx="6068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ìm các số còn thiếu trong bảng dưới đây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56211" y="226947"/>
            <a:ext cx="592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3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71312" y="646549"/>
            <a:ext cx="592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3948" cy="1329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80" y="1594934"/>
            <a:ext cx="6608128" cy="506214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464327" y="1978757"/>
            <a:ext cx="3506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nhận xét các số theo từng hàng?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64327" y="3536974"/>
            <a:ext cx="357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trong một hàng có hàng chục bằng nhau, hàng đơn vị tăng dần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80" y="1641345"/>
            <a:ext cx="5912508" cy="442635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398532" y="4959026"/>
            <a:ext cx="357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cuối cùng trong một hàng là các số tròn chục</a:t>
            </a:r>
          </a:p>
        </p:txBody>
      </p:sp>
      <p:sp>
        <p:nvSpPr>
          <p:cNvPr id="55" name="Rectangle 54"/>
          <p:cNvSpPr/>
          <p:nvPr/>
        </p:nvSpPr>
        <p:spPr>
          <a:xfrm rot="16200000">
            <a:off x="3926039" y="3816309"/>
            <a:ext cx="5062148" cy="61939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0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00182 0.66018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1" grpId="0"/>
      <p:bldP spid="52" grpId="0"/>
      <p:bldP spid="5" grpId="0" animBg="1"/>
      <p:bldP spid="5" grpId="1" animBg="1"/>
      <p:bldP spid="5" grpId="2" animBg="1"/>
      <p:bldP spid="53" grpId="0"/>
      <p:bldP spid="55" grpId="0" animBg="1"/>
      <p:bldP spid="5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71312" y="646549"/>
            <a:ext cx="592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3948" cy="1329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536" y="1641345"/>
            <a:ext cx="6608128" cy="506214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50876" y="2349871"/>
            <a:ext cx="3506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nhận xét các số theo từng cột?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5081" y="3937424"/>
            <a:ext cx="357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trong một cột có hàng chục tăng dần, hàng đơn vị bằng nhau</a:t>
            </a:r>
          </a:p>
        </p:txBody>
      </p:sp>
      <p:sp>
        <p:nvSpPr>
          <p:cNvPr id="5" name="Rectangle 4"/>
          <p:cNvSpPr/>
          <p:nvPr/>
        </p:nvSpPr>
        <p:spPr>
          <a:xfrm rot="16200000" flipH="1">
            <a:off x="3157944" y="3885939"/>
            <a:ext cx="5062146" cy="572962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5081" y="5235472"/>
            <a:ext cx="3572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Cột cuối cùng là các số tròn chục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9050935" y="3862721"/>
            <a:ext cx="5062148" cy="61939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3.33333E-6 L 0.48593 0.00093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1" grpId="0"/>
      <p:bldP spid="52" grpId="0"/>
      <p:bldP spid="5" grpId="0" animBg="1"/>
      <p:bldP spid="5" grpId="1" animBg="1"/>
      <p:bldP spid="5" grpId="2" animBg="1"/>
      <p:bldP spid="5" grpId="3" animBg="1"/>
      <p:bldP spid="8" grpId="0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191802" y="1592495"/>
            <a:ext cx="9674608" cy="3766314"/>
          </a:xfrm>
          <a:prstGeom prst="roundRect">
            <a:avLst>
              <a:gd name="adj" fmla="val 1016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905" y="1690905"/>
            <a:ext cx="9276190" cy="347619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34151" y="48102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22361" y="1609913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35313" y="1609913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22361" y="2261849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35647" y="2269596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6603389" y="4119370"/>
            <a:ext cx="418791" cy="406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  <p:bldP spid="19" grpId="0"/>
      <p:bldP spid="20" grpId="0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172059" y="471367"/>
            <a:ext cx="5054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74342" y="1685306"/>
            <a:ext cx="8991600" cy="4571656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22652" y="1936386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 bị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liệu cho buổi học sau: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058" y="3881107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6E29D1B-DCBE-607C-E66F-F47297A44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94" y="3511136"/>
            <a:ext cx="1981471" cy="189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1" b="100000" l="22979" r="7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226073" y="3987950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980364" y="2425662"/>
            <a:ext cx="82312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 li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màu, kéo, keo dán, 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 ch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ì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bút màu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bìa ni-lông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23948" cy="13290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4948683" y="5640622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57FEDB-4B9A-D806-F6F3-33F7D06D9D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9148" y="3780972"/>
            <a:ext cx="1149863" cy="1595096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6891B1-8D83-BE3C-ADEC-4EE138DA4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796" y="3046074"/>
            <a:ext cx="2343401" cy="23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A324FA5E-FFC7-53AC-44A3-4C5E0E4D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8765">
            <a:off x="7117288" y="5209590"/>
            <a:ext cx="2019637" cy="123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01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1850065" y="1786270"/>
            <a:ext cx="7432158" cy="2232837"/>
          </a:xfrm>
          <a:prstGeom prst="parallelogram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438" y="3204371"/>
            <a:ext cx="1315971" cy="215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2811000" y="2451457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11" y="4282455"/>
            <a:ext cx="2636687" cy="18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4.44444E-6 L -3.125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2684299" y="1358314"/>
            <a:ext cx="191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4674" y="2287672"/>
            <a:ext cx="5404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72876" y="4537045"/>
            <a:ext cx="1058090" cy="1011423"/>
            <a:chOff x="3331633" y="4437296"/>
            <a:chExt cx="1058090" cy="1011423"/>
          </a:xfrm>
        </p:grpSpPr>
        <p:sp>
          <p:nvSpPr>
            <p:cNvPr id="21" name="Oval 20"/>
            <p:cNvSpPr/>
            <p:nvPr/>
          </p:nvSpPr>
          <p:spPr>
            <a:xfrm>
              <a:off x="3331633" y="4437296"/>
              <a:ext cx="1011423" cy="101142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3331633" y="4712176"/>
              <a:ext cx="1058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6EBC71-800B-6ECC-86BD-254E91490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22182" r="5243" b="15935"/>
          <a:stretch/>
        </p:blipFill>
        <p:spPr>
          <a:xfrm rot="5400000">
            <a:off x="7068514" y="570113"/>
            <a:ext cx="3902148" cy="341095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23"/>
            <a:ext cx="2636687" cy="182139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30232" y="4390775"/>
            <a:ext cx="3742777" cy="2315385"/>
            <a:chOff x="342761" y="2794571"/>
            <a:chExt cx="4599109" cy="32260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1" name="Group 10"/>
            <p:cNvGrpSpPr/>
            <p:nvPr/>
          </p:nvGrpSpPr>
          <p:grpSpPr>
            <a:xfrm>
              <a:off x="342761" y="2794571"/>
              <a:ext cx="4599109" cy="3226084"/>
              <a:chOff x="526330" y="1945837"/>
              <a:chExt cx="6673278" cy="464746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330" y="1945837"/>
                <a:ext cx="6673278" cy="4647461"/>
              </a:xfrm>
              <a:prstGeom prst="rect">
                <a:avLst/>
              </a:prstGeom>
            </p:spPr>
          </p:pic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90F674B6-B8A8-BD9A-5012-E6035B190B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6439" y="3868523"/>
                <a:ext cx="5122623" cy="2704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2613507" y="3480777"/>
              <a:ext cx="1097980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100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18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023197" y="1180993"/>
            <a:ext cx="9949603" cy="159040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5614" y="1371852"/>
            <a:ext cx="213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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 vị trí các số từ 1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 100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0298F-436E-3C34-55F8-7C8982CABA69}"/>
              </a:ext>
            </a:extLst>
          </p:cNvPr>
          <p:cNvSpPr txBox="1"/>
          <p:nvPr/>
        </p:nvSpPr>
        <p:spPr>
          <a:xfrm>
            <a:off x="1037910" y="1556517"/>
            <a:ext cx="1794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3026" y="1372104"/>
            <a:ext cx="2482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</a:t>
            </a:r>
            <a:r>
              <a:rPr lang="en-US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trí sáng tạo,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đẹp mắt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97886" y="1387790"/>
            <a:ext cx="2474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</a:t>
            </a:r>
            <a:r>
              <a:rPr lang="en-US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đánh dấu và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xoá được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6EBC71-800B-6ECC-86BD-254E914908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36912" r="9262" b="22772"/>
          <a:stretch/>
        </p:blipFill>
        <p:spPr>
          <a:xfrm rot="5400000">
            <a:off x="5130333" y="3629922"/>
            <a:ext cx="3895743" cy="2560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CB721B-AFB2-7378-21C7-A880C5457474}"/>
              </a:ext>
            </a:extLst>
          </p:cNvPr>
          <p:cNvSpPr/>
          <p:nvPr/>
        </p:nvSpPr>
        <p:spPr>
          <a:xfrm rot="21280920">
            <a:off x="1463767" y="3187988"/>
            <a:ext cx="3516872" cy="35288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Star: 5 Points 13">
            <a:extLst>
              <a:ext uri="{FF2B5EF4-FFF2-40B4-BE49-F238E27FC236}">
                <a16:creationId xmlns:a16="http://schemas.microsoft.com/office/drawing/2014/main" id="{7BEBB71C-4E05-731D-1D59-BE4EE904D791}"/>
              </a:ext>
            </a:extLst>
          </p:cNvPr>
          <p:cNvSpPr/>
          <p:nvPr/>
        </p:nvSpPr>
        <p:spPr>
          <a:xfrm rot="21280920">
            <a:off x="2180115" y="3537001"/>
            <a:ext cx="1430847" cy="542812"/>
          </a:xfrm>
          <a:prstGeom prst="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ECE9DD-F1C9-4EEB-37D8-BEC91C2A5F4A}"/>
              </a:ext>
            </a:extLst>
          </p:cNvPr>
          <p:cNvSpPr txBox="1"/>
          <p:nvPr/>
        </p:nvSpPr>
        <p:spPr>
          <a:xfrm rot="21280920">
            <a:off x="2478942" y="3621590"/>
            <a:ext cx="1206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oak Std" panose="04050907060602020202" pitchFamily="82" charset="0"/>
              </a:rPr>
              <a:t>100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350">
            <a:off x="2491934" y="4099675"/>
            <a:ext cx="2478726" cy="2497410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A670B005-23DD-B943-82C0-332F2AD2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7526">
            <a:off x="3881397" y="3056491"/>
            <a:ext cx="900760" cy="96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031B6E51-EB04-8A03-4B76-1C7106DC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6960">
            <a:off x="1062231" y="3969221"/>
            <a:ext cx="1812621" cy="18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031B6E51-EB04-8A03-4B76-1C7106DC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6960">
            <a:off x="1070640" y="4505316"/>
            <a:ext cx="1812621" cy="18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031B6E51-EB04-8A03-4B76-1C7106DC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6960">
            <a:off x="1053822" y="5020405"/>
            <a:ext cx="1812621" cy="18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C90E74-EF60-055A-8CF4-312324DC638E}"/>
              </a:ext>
            </a:extLst>
          </p:cNvPr>
          <p:cNvSpPr txBox="1"/>
          <p:nvPr/>
        </p:nvSpPr>
        <p:spPr>
          <a:xfrm>
            <a:off x="2315667" y="43731"/>
            <a:ext cx="6748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LÀM BẢNG CÁC SỐ TỪ 1 ĐẾN 100</a:t>
            </a:r>
          </a:p>
        </p:txBody>
      </p:sp>
    </p:spTree>
    <p:extLst>
      <p:ext uri="{BB962C8B-B14F-4D97-AF65-F5344CB8AC3E}">
        <p14:creationId xmlns:p14="http://schemas.microsoft.com/office/powerpoint/2010/main" val="256775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10" grpId="0"/>
      <p:bldP spid="14" grpId="0" animBg="1"/>
      <p:bldP spid="15" grpId="0" animBg="1"/>
      <p:bldP spid="1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8" y="355328"/>
            <a:ext cx="2373330" cy="1639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5554" y="2746549"/>
            <a:ext cx="5609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177846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356764" y="138238"/>
            <a:ext cx="6748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LÀM BẢNG CÁC SỐ TỪ 1 ĐẾN 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099" y="1229257"/>
            <a:ext cx="987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 LUẬN VÀ CHIA SẺ Ý TƯỞNG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 rot="439556">
            <a:off x="6113193" y="1984545"/>
            <a:ext cx="4735933" cy="4559745"/>
            <a:chOff x="5240235" y="2142721"/>
            <a:chExt cx="4978298" cy="47152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41FBA0-26F2-99E9-D898-8AC72C2CB8AF}"/>
                </a:ext>
              </a:extLst>
            </p:cNvPr>
            <p:cNvSpPr/>
            <p:nvPr/>
          </p:nvSpPr>
          <p:spPr>
            <a:xfrm>
              <a:off x="5550721" y="2142721"/>
              <a:ext cx="4343400" cy="471527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3466C07-E047-6D0F-8D69-D7D1CFA30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916" y="4215937"/>
              <a:ext cx="3983010" cy="2642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E6AA24F-404C-D30E-ECC9-BF9B9CDB6192}"/>
                </a:ext>
              </a:extLst>
            </p:cNvPr>
            <p:cNvSpPr/>
            <p:nvPr/>
          </p:nvSpPr>
          <p:spPr>
            <a:xfrm>
              <a:off x="6488933" y="2302692"/>
              <a:ext cx="2331217" cy="1447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3CAFB0-4722-1C1A-128D-D8B8FE676CBC}"/>
                </a:ext>
              </a:extLst>
            </p:cNvPr>
            <p:cNvSpPr txBox="1"/>
            <p:nvPr/>
          </p:nvSpPr>
          <p:spPr>
            <a:xfrm>
              <a:off x="6941371" y="2472594"/>
              <a:ext cx="15621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D0835B5-024D-FC5A-56E9-B32DA4E96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0235" y="2886306"/>
              <a:ext cx="1656143" cy="124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E6A63552-6CEA-2F20-39B9-A0745A55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31887" y="3019884"/>
              <a:ext cx="1686646" cy="110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 rot="21405083">
            <a:off x="331528" y="2300207"/>
            <a:ext cx="4928685" cy="4093535"/>
            <a:chOff x="342761" y="2794571"/>
            <a:chExt cx="4599109" cy="32260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7" name="Group 16"/>
            <p:cNvGrpSpPr/>
            <p:nvPr/>
          </p:nvGrpSpPr>
          <p:grpSpPr>
            <a:xfrm>
              <a:off x="342761" y="2794571"/>
              <a:ext cx="4599109" cy="3226084"/>
              <a:chOff x="526330" y="1945837"/>
              <a:chExt cx="6673278" cy="4647461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330" y="1945837"/>
                <a:ext cx="6673278" cy="4647461"/>
              </a:xfrm>
              <a:prstGeom prst="rect">
                <a:avLst/>
              </a:prstGeom>
            </p:spPr>
          </p:pic>
          <p:pic>
            <p:nvPicPr>
              <p:cNvPr id="20" name="Picture 4">
                <a:extLst>
                  <a:ext uri="{FF2B5EF4-FFF2-40B4-BE49-F238E27FC236}">
                    <a16:creationId xmlns:a16="http://schemas.microsoft.com/office/drawing/2014/main" id="{90F674B6-B8A8-BD9A-5012-E6035B190B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6439" y="3868523"/>
                <a:ext cx="5122623" cy="2704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13508" y="3683207"/>
              <a:ext cx="1097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100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3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170953" y="137048"/>
            <a:ext cx="6993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LỰA CHỌN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Ý TƯỞNG </a:t>
            </a:r>
            <a:endParaRPr lang="en-US" altLang="zh-CN" sz="3200" b="1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270481" y="2493327"/>
            <a:ext cx="6166541" cy="3828571"/>
            <a:chOff x="5270481" y="2493327"/>
            <a:chExt cx="6166541" cy="38285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4641" y="2493327"/>
              <a:ext cx="6152381" cy="3828571"/>
            </a:xfrm>
            <a:prstGeom prst="rect">
              <a:avLst/>
            </a:prstGeom>
          </p:spPr>
        </p:pic>
        <p:sp>
          <p:nvSpPr>
            <p:cNvPr id="13" name="Wave 12"/>
            <p:cNvSpPr/>
            <p:nvPr/>
          </p:nvSpPr>
          <p:spPr>
            <a:xfrm flipV="1">
              <a:off x="5731893" y="4737962"/>
              <a:ext cx="2594403" cy="1583936"/>
            </a:xfrm>
            <a:prstGeom prst="hea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61398" y="5133902"/>
              <a:ext cx="17100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100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0481" y="2493327"/>
              <a:ext cx="3575568" cy="279780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 rot="21280920">
            <a:off x="849249" y="1249251"/>
            <a:ext cx="4211782" cy="4715279"/>
            <a:chOff x="1280507" y="2107438"/>
            <a:chExt cx="4211782" cy="471527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CB721B-AFB2-7378-21C7-A880C5457474}"/>
                </a:ext>
              </a:extLst>
            </p:cNvPr>
            <p:cNvSpPr/>
            <p:nvPr/>
          </p:nvSpPr>
          <p:spPr>
            <a:xfrm>
              <a:off x="1448291" y="2107438"/>
              <a:ext cx="3526554" cy="4715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Star: 5 Points 13">
              <a:extLst>
                <a:ext uri="{FF2B5EF4-FFF2-40B4-BE49-F238E27FC236}">
                  <a16:creationId xmlns:a16="http://schemas.microsoft.com/office/drawing/2014/main" id="{7BEBB71C-4E05-731D-1D59-BE4EE904D791}"/>
                </a:ext>
              </a:extLst>
            </p:cNvPr>
            <p:cNvSpPr/>
            <p:nvPr/>
          </p:nvSpPr>
          <p:spPr>
            <a:xfrm>
              <a:off x="2055356" y="2197554"/>
              <a:ext cx="2272747" cy="1812620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90F674B6-B8A8-BD9A-5012-E6035B190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2351" y="4411803"/>
              <a:ext cx="2331421" cy="2348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ECE9DD-F1C9-4EEB-37D8-BEC91C2A5F4A}"/>
                </a:ext>
              </a:extLst>
            </p:cNvPr>
            <p:cNvSpPr txBox="1"/>
            <p:nvPr/>
          </p:nvSpPr>
          <p:spPr>
            <a:xfrm>
              <a:off x="2803487" y="2947075"/>
              <a:ext cx="852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031B6E51-EB04-8A03-4B76-1C7106DC0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6040">
              <a:off x="3679668" y="2948796"/>
              <a:ext cx="1812621" cy="181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A670B005-23DD-B943-82C0-332F2AD23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66606">
              <a:off x="1321758" y="3376814"/>
              <a:ext cx="1104613" cy="1187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2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17983" y="145796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00807" y="885572"/>
            <a:ext cx="8399721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1. Để làm bảng các số từ 1 đến 100 em cần:</a:t>
            </a:r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a. Vật liệu sử dụng:………………………………………………………………………………………………….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b. Em tạo bảng số như thế nào? 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…………………………………………………………………………………………………………………………………….</a:t>
            </a:r>
            <a:endParaRPr lang="en-US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c. Em sử dụng cách gì để trang trí? (xé dán, vẽ hay tô màu)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2. Em hãy mô tả các bước làm bảng các số từ 1 đến 100</a:t>
            </a:r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3. Em hãy kể tên công dụng bảng các số từ 1 đến 100</a:t>
            </a:r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4664" y="1166840"/>
            <a:ext cx="63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màu, giấy ô li, bút dạ, bút màu, keo dán, bìa ni-lông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85867" y="3241065"/>
            <a:ext cx="7570617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bảng số từ 1 đến 100, trang trí bảng, cho bảng vào bìa ni-lông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7174" y="2557344"/>
            <a:ext cx="5524098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hoa, cây, con vật, tô màu để trang trí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8609" y="1526761"/>
            <a:ext cx="413800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Kẻ bảng 10 hàng, 10 cột trên giấy ô li, 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4771" y="3984321"/>
            <a:ext cx="55612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nhanh các số có cùng hàng chục, hàng đơn vị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4771" y="4340956"/>
            <a:ext cx="5561230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các số tròn chục, các số có chữ số giống nhau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54771" y="4677043"/>
            <a:ext cx="5561230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sánh số, tìm số liền trước, số liền sau, </a:t>
            </a:r>
            <a:r>
              <a:rPr lang="en-US" altLang="zh-CN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</a:t>
            </a:r>
            <a:endParaRPr lang="en-US" altLang="zh-CN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90ED42-8076-B608-519E-9C2FBFCC4D7E}"/>
              </a:ext>
            </a:extLst>
          </p:cNvPr>
          <p:cNvSpPr txBox="1"/>
          <p:nvPr/>
        </p:nvSpPr>
        <p:spPr>
          <a:xfrm>
            <a:off x="1675661" y="1862515"/>
            <a:ext cx="413800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điền các số từ 1 đến 100 vào các ô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583167" y="2469099"/>
            <a:ext cx="57856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bút màu, thước kẻ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626698" y="3393813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146575" y="5519003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290" y="3087945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57FEDB-4B9A-D806-F6F3-33F7D06D9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792" y="2313576"/>
            <a:ext cx="1527400" cy="21188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6891B1-8D83-BE3C-ADEC-4EE138DA4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74" y="4330766"/>
            <a:ext cx="2343401" cy="23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324FA5E-FFC7-53AC-44A3-4C5E0E4D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77896">
            <a:off x="7858452" y="3125588"/>
            <a:ext cx="2870950" cy="174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41719" y="1524501"/>
            <a:ext cx="100477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các số từ 1 đến 100 theo cách của em hoặc nhóm 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1969" y="2838893"/>
            <a:ext cx="6562760" cy="3604437"/>
            <a:chOff x="645077" y="2503356"/>
            <a:chExt cx="6257925" cy="32480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077" y="2503356"/>
              <a:ext cx="6257925" cy="32480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4252" y="2619910"/>
              <a:ext cx="3174026" cy="300005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098263" y="1372658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374170" y="1595598"/>
            <a:ext cx="42955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 bảng có 10 hàng và 10 cột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D1F54-309B-99AD-2C03-4ACA1C3E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273" y="2611755"/>
            <a:ext cx="3803159" cy="42462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8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219664" y="1648758"/>
            <a:ext cx="4155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51F5D-11A9-913B-8448-9B6C52BDF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417" y="2477387"/>
            <a:ext cx="3627165" cy="4076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92878" y="300204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12" name="Oval 6"/>
          <p:cNvSpPr/>
          <p:nvPr/>
        </p:nvSpPr>
        <p:spPr>
          <a:xfrm>
            <a:off x="2868538" y="1372658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5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452251" y="1728513"/>
            <a:ext cx="16290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E894D0-F301-4DAE-7C9C-DAF42FAC8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474" y="2444745"/>
            <a:ext cx="3752585" cy="41769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37627" y="427794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13" name="Oval 6"/>
          <p:cNvSpPr/>
          <p:nvPr/>
        </p:nvSpPr>
        <p:spPr>
          <a:xfrm>
            <a:off x="3098264" y="1545481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4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678653" y="1496864"/>
            <a:ext cx="40132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 bảng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vào bìa ni-lông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03065" y="2670902"/>
            <a:ext cx="4385872" cy="3680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13" name="Oval 6"/>
          <p:cNvSpPr/>
          <p:nvPr/>
        </p:nvSpPr>
        <p:spPr>
          <a:xfrm>
            <a:off x="3193642" y="1129166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7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19225" y="2065104"/>
            <a:ext cx="3424820" cy="46747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45074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3118" y="2843100"/>
            <a:ext cx="31102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D1232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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 vị trí các số từ 1 đến 100.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>
                <a:solidFill>
                  <a:srgbClr val="D1232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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trí sáng tạo, đẹp mắt.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>
                <a:solidFill>
                  <a:srgbClr val="D1232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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đánh dấu và xoá được. 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13795" y="3740646"/>
            <a:ext cx="2154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89108" y="2081370"/>
            <a:ext cx="4077221" cy="4607924"/>
            <a:chOff x="1280507" y="2107438"/>
            <a:chExt cx="4211782" cy="471527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CB721B-AFB2-7378-21C7-A880C5457474}"/>
                </a:ext>
              </a:extLst>
            </p:cNvPr>
            <p:cNvSpPr/>
            <p:nvPr/>
          </p:nvSpPr>
          <p:spPr>
            <a:xfrm>
              <a:off x="1448291" y="2107438"/>
              <a:ext cx="3526554" cy="4715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Star: 5 Points 13">
              <a:extLst>
                <a:ext uri="{FF2B5EF4-FFF2-40B4-BE49-F238E27FC236}">
                  <a16:creationId xmlns:a16="http://schemas.microsoft.com/office/drawing/2014/main" id="{7BEBB71C-4E05-731D-1D59-BE4EE904D791}"/>
                </a:ext>
              </a:extLst>
            </p:cNvPr>
            <p:cNvSpPr/>
            <p:nvPr/>
          </p:nvSpPr>
          <p:spPr>
            <a:xfrm>
              <a:off x="2055356" y="2197554"/>
              <a:ext cx="2272747" cy="1812620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90F674B6-B8A8-BD9A-5012-E6035B190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2351" y="4411803"/>
              <a:ext cx="2331421" cy="2348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ECE9DD-F1C9-4EEB-37D8-BEC91C2A5F4A}"/>
                </a:ext>
              </a:extLst>
            </p:cNvPr>
            <p:cNvSpPr txBox="1"/>
            <p:nvPr/>
          </p:nvSpPr>
          <p:spPr>
            <a:xfrm>
              <a:off x="2803487" y="2947075"/>
              <a:ext cx="852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031B6E51-EB04-8A03-4B76-1C7106DC0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6040">
              <a:off x="3679668" y="2948796"/>
              <a:ext cx="1812621" cy="181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A670B005-23DD-B943-82C0-332F2AD23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66606">
              <a:off x="1321758" y="3376814"/>
              <a:ext cx="1104613" cy="1187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4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00635" y="1265743"/>
            <a:ext cx="3033875" cy="5602977"/>
          </a:xfrm>
          <a:prstGeom prst="rect">
            <a:avLst/>
          </a:prstGeom>
          <a:solidFill>
            <a:srgbClr val="1A1A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55457" y="1396859"/>
            <a:ext cx="559409" cy="111011"/>
            <a:chOff x="924334" y="3921271"/>
            <a:chExt cx="559409" cy="11101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5400000">
            <a:off x="1366427" y="1725851"/>
            <a:ext cx="559409" cy="111011"/>
            <a:chOff x="924334" y="3921271"/>
            <a:chExt cx="559409" cy="11101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24949" y="2073525"/>
            <a:ext cx="559409" cy="111011"/>
            <a:chOff x="924334" y="3921271"/>
            <a:chExt cx="559409" cy="11101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24949" y="2727431"/>
            <a:ext cx="559409" cy="111011"/>
            <a:chOff x="924334" y="3921271"/>
            <a:chExt cx="559409" cy="11101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6750" y="3096118"/>
            <a:ext cx="559409" cy="111011"/>
            <a:chOff x="924334" y="3688152"/>
            <a:chExt cx="559409" cy="11101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035170" y="3743658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924334" y="3688152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 rot="5400000">
            <a:off x="1349899" y="6207490"/>
            <a:ext cx="559409" cy="111011"/>
            <a:chOff x="924334" y="3921271"/>
            <a:chExt cx="559409" cy="111011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 rot="5400000">
            <a:off x="1965470" y="5556246"/>
            <a:ext cx="559409" cy="111011"/>
            <a:chOff x="924334" y="3921271"/>
            <a:chExt cx="559409" cy="111011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 rot="5400000">
            <a:off x="664333" y="3061392"/>
            <a:ext cx="559409" cy="111011"/>
            <a:chOff x="656490" y="3921271"/>
            <a:chExt cx="559409" cy="111011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767326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656490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 rot="5400000">
            <a:off x="1959263" y="2414981"/>
            <a:ext cx="559409" cy="111011"/>
            <a:chOff x="924334" y="3921271"/>
            <a:chExt cx="559409" cy="111011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55457" y="3284029"/>
            <a:ext cx="559409" cy="111011"/>
            <a:chOff x="924334" y="3921271"/>
            <a:chExt cx="559409" cy="111011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5400000">
            <a:off x="1366427" y="3613021"/>
            <a:ext cx="559409" cy="111011"/>
            <a:chOff x="924334" y="3921271"/>
            <a:chExt cx="559409" cy="111011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24949" y="3960695"/>
            <a:ext cx="559409" cy="111011"/>
            <a:chOff x="924334" y="3921271"/>
            <a:chExt cx="559409" cy="111011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624949" y="4614601"/>
            <a:ext cx="559409" cy="111011"/>
            <a:chOff x="924334" y="3921271"/>
            <a:chExt cx="559409" cy="111011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 rot="5400000">
            <a:off x="1959263" y="4302151"/>
            <a:ext cx="559409" cy="111011"/>
            <a:chOff x="924334" y="3921271"/>
            <a:chExt cx="559409" cy="111011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641516" y="5212128"/>
            <a:ext cx="559409" cy="111011"/>
            <a:chOff x="924334" y="3921271"/>
            <a:chExt cx="559409" cy="111011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 rot="5400000">
            <a:off x="1352486" y="5541120"/>
            <a:ext cx="559409" cy="111011"/>
            <a:chOff x="924334" y="3921271"/>
            <a:chExt cx="559409" cy="111011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647952" y="5888794"/>
            <a:ext cx="559409" cy="111011"/>
            <a:chOff x="924334" y="3921271"/>
            <a:chExt cx="559409" cy="111011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629480" y="6542700"/>
            <a:ext cx="559409" cy="111011"/>
            <a:chOff x="924334" y="3921271"/>
            <a:chExt cx="559409" cy="111011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 rot="5400000">
            <a:off x="1945322" y="6230250"/>
            <a:ext cx="559409" cy="111011"/>
            <a:chOff x="924334" y="3921271"/>
            <a:chExt cx="559409" cy="111011"/>
          </a:xfrm>
        </p:grpSpPr>
        <p:cxnSp>
          <p:nvCxnSpPr>
            <p:cNvPr id="100" name="Straight Connector 9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3" name="Straight Connector 102"/>
          <p:cNvCxnSpPr/>
          <p:nvPr/>
        </p:nvCxnSpPr>
        <p:spPr>
          <a:xfrm>
            <a:off x="1074107" y="491042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5056225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6211047" y="1386139"/>
            <a:ext cx="559409" cy="111011"/>
            <a:chOff x="924334" y="3921271"/>
            <a:chExt cx="559409" cy="111011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 rot="5400000">
            <a:off x="5931342" y="1705599"/>
            <a:ext cx="559409" cy="111011"/>
            <a:chOff x="924334" y="3921271"/>
            <a:chExt cx="559409" cy="111011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180539" y="2062805"/>
            <a:ext cx="559409" cy="111011"/>
            <a:chOff x="924334" y="3921271"/>
            <a:chExt cx="559409" cy="111011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6180539" y="2716711"/>
            <a:ext cx="559409" cy="111011"/>
            <a:chOff x="924334" y="3921271"/>
            <a:chExt cx="559409" cy="111011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5192340" y="3059905"/>
            <a:ext cx="559409" cy="111011"/>
            <a:chOff x="924334" y="3662659"/>
            <a:chExt cx="559409" cy="111011"/>
          </a:xfrm>
        </p:grpSpPr>
        <p:cxnSp>
          <p:nvCxnSpPr>
            <p:cNvPr id="116" name="Straight Connector 115"/>
            <p:cNvCxnSpPr/>
            <p:nvPr/>
          </p:nvCxnSpPr>
          <p:spPr>
            <a:xfrm>
              <a:off x="1035170" y="3718165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924334" y="3662659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 rot="5400000">
            <a:off x="5905489" y="6196770"/>
            <a:ext cx="559409" cy="111011"/>
            <a:chOff x="924334" y="3921271"/>
            <a:chExt cx="559409" cy="111011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 rot="5400000">
            <a:off x="6521060" y="5545526"/>
            <a:ext cx="559409" cy="111011"/>
            <a:chOff x="924334" y="3921271"/>
            <a:chExt cx="559409" cy="111011"/>
          </a:xfrm>
        </p:grpSpPr>
        <p:cxnSp>
          <p:nvCxnSpPr>
            <p:cNvPr id="122" name="Straight Connector 12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 rot="5400000">
            <a:off x="5219927" y="3059911"/>
            <a:ext cx="559408" cy="111011"/>
            <a:chOff x="665726" y="3921271"/>
            <a:chExt cx="559408" cy="111011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776561" y="3976779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/>
            <p:cNvSpPr/>
            <p:nvPr/>
          </p:nvSpPr>
          <p:spPr>
            <a:xfrm>
              <a:off x="665726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 rot="5400000">
            <a:off x="6514853" y="2404261"/>
            <a:ext cx="559409" cy="111011"/>
            <a:chOff x="924334" y="3921271"/>
            <a:chExt cx="559409" cy="111011"/>
          </a:xfrm>
        </p:grpSpPr>
        <p:cxnSp>
          <p:nvCxnSpPr>
            <p:cNvPr id="128" name="Straight Connector 12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211047" y="3273309"/>
            <a:ext cx="559409" cy="111011"/>
            <a:chOff x="924334" y="3921271"/>
            <a:chExt cx="559409" cy="111011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 rot="5400000">
            <a:off x="5922017" y="3602301"/>
            <a:ext cx="559409" cy="111011"/>
            <a:chOff x="924334" y="3921271"/>
            <a:chExt cx="559409" cy="111011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Oval 13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180539" y="3949975"/>
            <a:ext cx="559409" cy="111011"/>
            <a:chOff x="924334" y="3921271"/>
            <a:chExt cx="559409" cy="111011"/>
          </a:xfrm>
        </p:grpSpPr>
        <p:cxnSp>
          <p:nvCxnSpPr>
            <p:cNvPr id="137" name="Straight Connector 13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6180539" y="4603881"/>
            <a:ext cx="559409" cy="111011"/>
            <a:chOff x="924334" y="3921271"/>
            <a:chExt cx="559409" cy="111011"/>
          </a:xfrm>
        </p:grpSpPr>
        <p:cxnSp>
          <p:nvCxnSpPr>
            <p:cNvPr id="140" name="Straight Connector 13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 rot="5400000">
            <a:off x="6514853" y="4291431"/>
            <a:ext cx="559409" cy="111011"/>
            <a:chOff x="924334" y="3921271"/>
            <a:chExt cx="559409" cy="111011"/>
          </a:xfrm>
        </p:grpSpPr>
        <p:cxnSp>
          <p:nvCxnSpPr>
            <p:cNvPr id="143" name="Straight Connector 14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197106" y="5201408"/>
            <a:ext cx="559409" cy="111011"/>
            <a:chOff x="924334" y="3921271"/>
            <a:chExt cx="559409" cy="111011"/>
          </a:xfrm>
        </p:grpSpPr>
        <p:cxnSp>
          <p:nvCxnSpPr>
            <p:cNvPr id="146" name="Straight Connector 14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 rot="5400000">
            <a:off x="5908076" y="5530400"/>
            <a:ext cx="559409" cy="111011"/>
            <a:chOff x="924334" y="3921271"/>
            <a:chExt cx="559409" cy="111011"/>
          </a:xfrm>
        </p:grpSpPr>
        <p:cxnSp>
          <p:nvCxnSpPr>
            <p:cNvPr id="149" name="Straight Connector 14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6203542" y="5878074"/>
            <a:ext cx="559409" cy="111011"/>
            <a:chOff x="924334" y="3921271"/>
            <a:chExt cx="559409" cy="111011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185070" y="6531980"/>
            <a:ext cx="559409" cy="111011"/>
            <a:chOff x="924334" y="3921271"/>
            <a:chExt cx="559409" cy="111011"/>
          </a:xfrm>
        </p:grpSpPr>
        <p:cxnSp>
          <p:nvCxnSpPr>
            <p:cNvPr id="155" name="Straight Connector 15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 rot="5400000">
            <a:off x="6500912" y="6219530"/>
            <a:ext cx="559409" cy="111011"/>
            <a:chOff x="924334" y="3921271"/>
            <a:chExt cx="559409" cy="111011"/>
          </a:xfrm>
        </p:grpSpPr>
        <p:cxnSp>
          <p:nvCxnSpPr>
            <p:cNvPr id="158" name="Straight Connector 15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5629697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8453283" y="126574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2" name="Group 161"/>
          <p:cNvGrpSpPr/>
          <p:nvPr/>
        </p:nvGrpSpPr>
        <p:grpSpPr>
          <a:xfrm>
            <a:off x="9635099" y="1380236"/>
            <a:ext cx="559409" cy="111011"/>
            <a:chOff x="924334" y="3921271"/>
            <a:chExt cx="559409" cy="111011"/>
          </a:xfrm>
        </p:grpSpPr>
        <p:cxnSp>
          <p:nvCxnSpPr>
            <p:cNvPr id="163" name="Straight Connector 16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5" name="Group 164"/>
          <p:cNvGrpSpPr/>
          <p:nvPr/>
        </p:nvGrpSpPr>
        <p:grpSpPr>
          <a:xfrm rot="5400000">
            <a:off x="9346069" y="1709228"/>
            <a:ext cx="559409" cy="111011"/>
            <a:chOff x="924334" y="3921271"/>
            <a:chExt cx="559409" cy="111011"/>
          </a:xfrm>
        </p:grpSpPr>
        <p:cxnSp>
          <p:nvCxnSpPr>
            <p:cNvPr id="166" name="Straight Connector 16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Oval 16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9604591" y="2056902"/>
            <a:ext cx="559409" cy="111011"/>
            <a:chOff x="924334" y="3921271"/>
            <a:chExt cx="559409" cy="111011"/>
          </a:xfrm>
        </p:grpSpPr>
        <p:cxnSp>
          <p:nvCxnSpPr>
            <p:cNvPr id="169" name="Straight Connector 16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6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9604591" y="2710808"/>
            <a:ext cx="559409" cy="111011"/>
            <a:chOff x="924334" y="3921271"/>
            <a:chExt cx="559409" cy="111011"/>
          </a:xfrm>
        </p:grpSpPr>
        <p:cxnSp>
          <p:nvCxnSpPr>
            <p:cNvPr id="172" name="Straight Connector 17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al 17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8616392" y="3072478"/>
            <a:ext cx="559409" cy="111011"/>
            <a:chOff x="924334" y="3681135"/>
            <a:chExt cx="559409" cy="111011"/>
          </a:xfrm>
        </p:grpSpPr>
        <p:cxnSp>
          <p:nvCxnSpPr>
            <p:cNvPr id="175" name="Straight Connector 174"/>
            <p:cNvCxnSpPr/>
            <p:nvPr/>
          </p:nvCxnSpPr>
          <p:spPr>
            <a:xfrm>
              <a:off x="1035170" y="3736641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Oval 175"/>
            <p:cNvSpPr/>
            <p:nvPr/>
          </p:nvSpPr>
          <p:spPr>
            <a:xfrm>
              <a:off x="924334" y="3681135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 rot="5400000">
            <a:off x="9329541" y="6190867"/>
            <a:ext cx="559409" cy="111011"/>
            <a:chOff x="924334" y="3921271"/>
            <a:chExt cx="559409" cy="111011"/>
          </a:xfrm>
        </p:grpSpPr>
        <p:cxnSp>
          <p:nvCxnSpPr>
            <p:cNvPr id="178" name="Straight Connector 17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0" name="Group 179"/>
          <p:cNvGrpSpPr/>
          <p:nvPr/>
        </p:nvGrpSpPr>
        <p:grpSpPr>
          <a:xfrm rot="5400000">
            <a:off x="9945112" y="5539623"/>
            <a:ext cx="559409" cy="111011"/>
            <a:chOff x="924334" y="3921271"/>
            <a:chExt cx="559409" cy="111011"/>
          </a:xfrm>
        </p:grpSpPr>
        <p:cxnSp>
          <p:nvCxnSpPr>
            <p:cNvPr id="181" name="Straight Connector 18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Oval 18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 rot="5400000">
            <a:off x="8643976" y="3072478"/>
            <a:ext cx="559409" cy="111011"/>
            <a:chOff x="684198" y="3921271"/>
            <a:chExt cx="559409" cy="111011"/>
          </a:xfrm>
        </p:grpSpPr>
        <p:cxnSp>
          <p:nvCxnSpPr>
            <p:cNvPr id="184" name="Straight Connector 183"/>
            <p:cNvCxnSpPr/>
            <p:nvPr/>
          </p:nvCxnSpPr>
          <p:spPr>
            <a:xfrm>
              <a:off x="795034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/>
            <p:cNvSpPr/>
            <p:nvPr/>
          </p:nvSpPr>
          <p:spPr>
            <a:xfrm>
              <a:off x="684198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6" name="Group 185"/>
          <p:cNvGrpSpPr/>
          <p:nvPr/>
        </p:nvGrpSpPr>
        <p:grpSpPr>
          <a:xfrm rot="5400000">
            <a:off x="9938905" y="2398358"/>
            <a:ext cx="559409" cy="111011"/>
            <a:chOff x="924334" y="3921271"/>
            <a:chExt cx="559409" cy="111011"/>
          </a:xfrm>
        </p:grpSpPr>
        <p:cxnSp>
          <p:nvCxnSpPr>
            <p:cNvPr id="187" name="Straight Connector 18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Oval 18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9635099" y="3267406"/>
            <a:ext cx="559409" cy="111011"/>
            <a:chOff x="924334" y="3921271"/>
            <a:chExt cx="559409" cy="111011"/>
          </a:xfrm>
        </p:grpSpPr>
        <p:cxnSp>
          <p:nvCxnSpPr>
            <p:cNvPr id="190" name="Straight Connector 18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 rot="5400000">
            <a:off x="9319629" y="3594359"/>
            <a:ext cx="559409" cy="111011"/>
            <a:chOff x="924334" y="3921271"/>
            <a:chExt cx="559409" cy="111011"/>
          </a:xfrm>
        </p:grpSpPr>
        <p:cxnSp>
          <p:nvCxnSpPr>
            <p:cNvPr id="193" name="Straight Connector 19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9604591" y="3944072"/>
            <a:ext cx="559409" cy="111011"/>
            <a:chOff x="924334" y="3921271"/>
            <a:chExt cx="559409" cy="111011"/>
          </a:xfrm>
        </p:grpSpPr>
        <p:cxnSp>
          <p:nvCxnSpPr>
            <p:cNvPr id="196" name="Straight Connector 19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l 19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9604591" y="4597978"/>
            <a:ext cx="559409" cy="111011"/>
            <a:chOff x="924334" y="3921271"/>
            <a:chExt cx="559409" cy="111011"/>
          </a:xfrm>
        </p:grpSpPr>
        <p:cxnSp>
          <p:nvCxnSpPr>
            <p:cNvPr id="199" name="Straight Connector 19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 rot="5400000">
            <a:off x="9938905" y="4285528"/>
            <a:ext cx="559409" cy="111011"/>
            <a:chOff x="924334" y="3921271"/>
            <a:chExt cx="559409" cy="111011"/>
          </a:xfrm>
        </p:grpSpPr>
        <p:cxnSp>
          <p:nvCxnSpPr>
            <p:cNvPr id="202" name="Straight Connector 20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9621158" y="5195505"/>
            <a:ext cx="559409" cy="111011"/>
            <a:chOff x="924334" y="3921271"/>
            <a:chExt cx="559409" cy="111011"/>
          </a:xfrm>
        </p:grpSpPr>
        <p:cxnSp>
          <p:nvCxnSpPr>
            <p:cNvPr id="205" name="Straight Connector 20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 20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 rot="5400000">
            <a:off x="9332128" y="5524497"/>
            <a:ext cx="559409" cy="111011"/>
            <a:chOff x="924334" y="3921271"/>
            <a:chExt cx="559409" cy="111011"/>
          </a:xfrm>
        </p:grpSpPr>
        <p:cxnSp>
          <p:nvCxnSpPr>
            <p:cNvPr id="208" name="Straight Connector 20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0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9627594" y="5872171"/>
            <a:ext cx="559409" cy="111011"/>
            <a:chOff x="924334" y="3921271"/>
            <a:chExt cx="559409" cy="111011"/>
          </a:xfrm>
        </p:grpSpPr>
        <p:cxnSp>
          <p:nvCxnSpPr>
            <p:cNvPr id="211" name="Straight Connector 21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9609122" y="6526077"/>
            <a:ext cx="559409" cy="111011"/>
            <a:chOff x="924334" y="3921271"/>
            <a:chExt cx="559409" cy="111011"/>
          </a:xfrm>
        </p:grpSpPr>
        <p:cxnSp>
          <p:nvCxnSpPr>
            <p:cNvPr id="214" name="Straight Connector 21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Oval 21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6" name="Group 215"/>
          <p:cNvGrpSpPr/>
          <p:nvPr/>
        </p:nvGrpSpPr>
        <p:grpSpPr>
          <a:xfrm rot="5400000">
            <a:off x="9924964" y="6213627"/>
            <a:ext cx="559409" cy="111011"/>
            <a:chOff x="924334" y="3921271"/>
            <a:chExt cx="559409" cy="111011"/>
          </a:xfrm>
        </p:grpSpPr>
        <p:cxnSp>
          <p:nvCxnSpPr>
            <p:cNvPr id="217" name="Straight Connector 21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al 21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19" name="Straight Connector 218"/>
          <p:cNvCxnSpPr/>
          <p:nvPr/>
        </p:nvCxnSpPr>
        <p:spPr>
          <a:xfrm>
            <a:off x="9053749" y="4893804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/>
          <p:cNvSpPr/>
          <p:nvPr/>
        </p:nvSpPr>
        <p:spPr>
          <a:xfrm>
            <a:off x="3779448" y="3322911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7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04792 0.0041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05417 -0.0037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161" grpId="0" animBg="1"/>
      <p:bldP spid="26" grpId="0" animBg="1"/>
      <p:bldP spid="220" grpId="0"/>
      <p:bldP spid="2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69125" y="475986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7344" y="1655190"/>
            <a:ext cx="92573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Sử dụng bảng các số từ 1 đến 100 vừa làm, trả lời các câu hỏi sau: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a. 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Tôi là số lớn nhất có hai chữ số. Đố bạn tôi là số mấy?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  <a:endParaRPr lang="vi-VN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b. 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Chúng tôi là những số có số chục là 4. Đố bạn tìm được chúng tôi.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c. 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Chúng tôi là những số có số đơn vị là 9. Đố bạn tìm được chúng tôi.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</a:t>
            </a: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d. 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Đố bạn số 69 và số 72, số nào lớn hơn?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  <a:endParaRPr lang="vi-VN" sz="2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05857" y="1130009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709505" y="2896914"/>
            <a:ext cx="4489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Tôi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 số lớn nhất có hai chữ số. Đố bạn tôi là số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mấy?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92" y="1841177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16200000">
            <a:off x="4955673" y="5870071"/>
            <a:ext cx="531629" cy="57235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7496315" y="4708201"/>
            <a:ext cx="914039" cy="70788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99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>
            <a:stCxn id="8" idx="1"/>
          </p:cNvCxnSpPr>
          <p:nvPr/>
        </p:nvCxnSpPr>
        <p:spPr>
          <a:xfrm flipH="1">
            <a:off x="5603359" y="5062144"/>
            <a:ext cx="1892956" cy="8282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  <p:bldP spid="7" grpId="0" animBg="1"/>
      <p:bldP spid="7" grpId="1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0551" y="1111344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322495" y="2615196"/>
            <a:ext cx="537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Chúng tôi là những số có số chục là 4. Đố bạn tìm được chúng tôi.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92" y="1841177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922158" y="3815678"/>
            <a:ext cx="4582270" cy="132343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40, 41, 42, 43, 44, 45, 46, 47, 48, 49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>
            <a:stCxn id="8" idx="1"/>
          </p:cNvCxnSpPr>
          <p:nvPr/>
        </p:nvCxnSpPr>
        <p:spPr>
          <a:xfrm flipH="1" flipV="1">
            <a:off x="5406474" y="4221126"/>
            <a:ext cx="1515684" cy="2562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8BF3797-2846-76FB-26A5-865B2EF1A20C}"/>
              </a:ext>
            </a:extLst>
          </p:cNvPr>
          <p:cNvSpPr/>
          <p:nvPr/>
        </p:nvSpPr>
        <p:spPr>
          <a:xfrm>
            <a:off x="1678581" y="3404040"/>
            <a:ext cx="4171390" cy="945222"/>
          </a:xfrm>
          <a:custGeom>
            <a:avLst/>
            <a:gdLst>
              <a:gd name="connsiteX0" fmla="*/ 3801438 w 4171390"/>
              <a:gd name="connsiteY0" fmla="*/ 92467 h 945222"/>
              <a:gd name="connsiteX1" fmla="*/ 3750067 w 4171390"/>
              <a:gd name="connsiteY1" fmla="*/ 102741 h 945222"/>
              <a:gd name="connsiteX2" fmla="*/ 3729519 w 4171390"/>
              <a:gd name="connsiteY2" fmla="*/ 123290 h 945222"/>
              <a:gd name="connsiteX3" fmla="*/ 3667874 w 4171390"/>
              <a:gd name="connsiteY3" fmla="*/ 215757 h 945222"/>
              <a:gd name="connsiteX4" fmla="*/ 3637051 w 4171390"/>
              <a:gd name="connsiteY4" fmla="*/ 369869 h 945222"/>
              <a:gd name="connsiteX5" fmla="*/ 3544584 w 4171390"/>
              <a:gd name="connsiteY5" fmla="*/ 482885 h 945222"/>
              <a:gd name="connsiteX6" fmla="*/ 3493213 w 4171390"/>
              <a:gd name="connsiteY6" fmla="*/ 493159 h 945222"/>
              <a:gd name="connsiteX7" fmla="*/ 3256908 w 4171390"/>
              <a:gd name="connsiteY7" fmla="*/ 534256 h 945222"/>
              <a:gd name="connsiteX8" fmla="*/ 2661007 w 4171390"/>
              <a:gd name="connsiteY8" fmla="*/ 523982 h 945222"/>
              <a:gd name="connsiteX9" fmla="*/ 2424701 w 4171390"/>
              <a:gd name="connsiteY9" fmla="*/ 503433 h 945222"/>
              <a:gd name="connsiteX10" fmla="*/ 1684962 w 4171390"/>
              <a:gd name="connsiteY10" fmla="*/ 472611 h 945222"/>
              <a:gd name="connsiteX11" fmla="*/ 1571946 w 4171390"/>
              <a:gd name="connsiteY11" fmla="*/ 452063 h 945222"/>
              <a:gd name="connsiteX12" fmla="*/ 472611 w 4171390"/>
              <a:gd name="connsiteY12" fmla="*/ 472611 h 945222"/>
              <a:gd name="connsiteX13" fmla="*/ 380144 w 4171390"/>
              <a:gd name="connsiteY13" fmla="*/ 482885 h 945222"/>
              <a:gd name="connsiteX14" fmla="*/ 236305 w 4171390"/>
              <a:gd name="connsiteY14" fmla="*/ 493159 h 945222"/>
              <a:gd name="connsiteX15" fmla="*/ 41096 w 4171390"/>
              <a:gd name="connsiteY15" fmla="*/ 534256 h 945222"/>
              <a:gd name="connsiteX16" fmla="*/ 10274 w 4171390"/>
              <a:gd name="connsiteY16" fmla="*/ 565078 h 945222"/>
              <a:gd name="connsiteX17" fmla="*/ 0 w 4171390"/>
              <a:gd name="connsiteY17" fmla="*/ 616449 h 945222"/>
              <a:gd name="connsiteX18" fmla="*/ 10274 w 4171390"/>
              <a:gd name="connsiteY18" fmla="*/ 667820 h 945222"/>
              <a:gd name="connsiteX19" fmla="*/ 30822 w 4171390"/>
              <a:gd name="connsiteY19" fmla="*/ 739739 h 945222"/>
              <a:gd name="connsiteX20" fmla="*/ 51371 w 4171390"/>
              <a:gd name="connsiteY20" fmla="*/ 780836 h 945222"/>
              <a:gd name="connsiteX21" fmla="*/ 61645 w 4171390"/>
              <a:gd name="connsiteY21" fmla="*/ 821932 h 945222"/>
              <a:gd name="connsiteX22" fmla="*/ 92467 w 4171390"/>
              <a:gd name="connsiteY22" fmla="*/ 852755 h 945222"/>
              <a:gd name="connsiteX23" fmla="*/ 215757 w 4171390"/>
              <a:gd name="connsiteY23" fmla="*/ 904126 h 945222"/>
              <a:gd name="connsiteX24" fmla="*/ 339047 w 4171390"/>
              <a:gd name="connsiteY24" fmla="*/ 945222 h 945222"/>
              <a:gd name="connsiteX25" fmla="*/ 698642 w 4171390"/>
              <a:gd name="connsiteY25" fmla="*/ 934948 h 945222"/>
              <a:gd name="connsiteX26" fmla="*/ 770562 w 4171390"/>
              <a:gd name="connsiteY26" fmla="*/ 924674 h 945222"/>
              <a:gd name="connsiteX27" fmla="*/ 1263721 w 4171390"/>
              <a:gd name="connsiteY27" fmla="*/ 945222 h 945222"/>
              <a:gd name="connsiteX28" fmla="*/ 1602768 w 4171390"/>
              <a:gd name="connsiteY28" fmla="*/ 934948 h 945222"/>
              <a:gd name="connsiteX29" fmla="*/ 2003460 w 4171390"/>
              <a:gd name="connsiteY29" fmla="*/ 914400 h 945222"/>
              <a:gd name="connsiteX30" fmla="*/ 2085654 w 4171390"/>
              <a:gd name="connsiteY30" fmla="*/ 904126 h 945222"/>
              <a:gd name="connsiteX31" fmla="*/ 2157573 w 4171390"/>
              <a:gd name="connsiteY31" fmla="*/ 893851 h 945222"/>
              <a:gd name="connsiteX32" fmla="*/ 2722651 w 4171390"/>
              <a:gd name="connsiteY32" fmla="*/ 873303 h 945222"/>
              <a:gd name="connsiteX33" fmla="*/ 2794571 w 4171390"/>
              <a:gd name="connsiteY33" fmla="*/ 863029 h 945222"/>
              <a:gd name="connsiteX34" fmla="*/ 3524036 w 4171390"/>
              <a:gd name="connsiteY34" fmla="*/ 893851 h 945222"/>
              <a:gd name="connsiteX35" fmla="*/ 3585681 w 4171390"/>
              <a:gd name="connsiteY35" fmla="*/ 863029 h 945222"/>
              <a:gd name="connsiteX36" fmla="*/ 3637051 w 4171390"/>
              <a:gd name="connsiteY36" fmla="*/ 852755 h 945222"/>
              <a:gd name="connsiteX37" fmla="*/ 3678148 w 4171390"/>
              <a:gd name="connsiteY37" fmla="*/ 821932 h 945222"/>
              <a:gd name="connsiteX38" fmla="*/ 3688422 w 4171390"/>
              <a:gd name="connsiteY38" fmla="*/ 760287 h 945222"/>
              <a:gd name="connsiteX39" fmla="*/ 3708971 w 4171390"/>
              <a:gd name="connsiteY39" fmla="*/ 575353 h 945222"/>
              <a:gd name="connsiteX40" fmla="*/ 3750067 w 4171390"/>
              <a:gd name="connsiteY40" fmla="*/ 565078 h 945222"/>
              <a:gd name="connsiteX41" fmla="*/ 3852809 w 4171390"/>
              <a:gd name="connsiteY41" fmla="*/ 523982 h 945222"/>
              <a:gd name="connsiteX42" fmla="*/ 4017195 w 4171390"/>
              <a:gd name="connsiteY42" fmla="*/ 503433 h 945222"/>
              <a:gd name="connsiteX43" fmla="*/ 4068566 w 4171390"/>
              <a:gd name="connsiteY43" fmla="*/ 472611 h 945222"/>
              <a:gd name="connsiteX44" fmla="*/ 4119937 w 4171390"/>
              <a:gd name="connsiteY44" fmla="*/ 400692 h 945222"/>
              <a:gd name="connsiteX45" fmla="*/ 4161034 w 4171390"/>
              <a:gd name="connsiteY45" fmla="*/ 328773 h 945222"/>
              <a:gd name="connsiteX46" fmla="*/ 4171308 w 4171390"/>
              <a:gd name="connsiteY46" fmla="*/ 277402 h 945222"/>
              <a:gd name="connsiteX47" fmla="*/ 4150759 w 4171390"/>
              <a:gd name="connsiteY47" fmla="*/ 143838 h 945222"/>
              <a:gd name="connsiteX48" fmla="*/ 4109663 w 4171390"/>
              <a:gd name="connsiteY48" fmla="*/ 61645 h 945222"/>
              <a:gd name="connsiteX49" fmla="*/ 4068566 w 4171390"/>
              <a:gd name="connsiteY49" fmla="*/ 41096 h 945222"/>
              <a:gd name="connsiteX50" fmla="*/ 3935002 w 4171390"/>
              <a:gd name="connsiteY50" fmla="*/ 0 h 945222"/>
              <a:gd name="connsiteX51" fmla="*/ 3832260 w 4171390"/>
              <a:gd name="connsiteY51" fmla="*/ 30822 h 945222"/>
              <a:gd name="connsiteX52" fmla="*/ 3801438 w 4171390"/>
              <a:gd name="connsiteY52" fmla="*/ 41096 h 945222"/>
              <a:gd name="connsiteX53" fmla="*/ 3729519 w 4171390"/>
              <a:gd name="connsiteY53" fmla="*/ 113015 h 94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171390" h="945222">
                <a:moveTo>
                  <a:pt x="3801438" y="92467"/>
                </a:moveTo>
                <a:cubicBezTo>
                  <a:pt x="3784314" y="95892"/>
                  <a:pt x="3766118" y="95862"/>
                  <a:pt x="3750067" y="102741"/>
                </a:cubicBezTo>
                <a:cubicBezTo>
                  <a:pt x="3741164" y="106557"/>
                  <a:pt x="3735216" y="115456"/>
                  <a:pt x="3729519" y="123290"/>
                </a:cubicBezTo>
                <a:cubicBezTo>
                  <a:pt x="3707731" y="153249"/>
                  <a:pt x="3688422" y="184935"/>
                  <a:pt x="3667874" y="215757"/>
                </a:cubicBezTo>
                <a:cubicBezTo>
                  <a:pt x="3636300" y="310480"/>
                  <a:pt x="3690640" y="142119"/>
                  <a:pt x="3637051" y="369869"/>
                </a:cubicBezTo>
                <a:cubicBezTo>
                  <a:pt x="3623928" y="425643"/>
                  <a:pt x="3597719" y="451890"/>
                  <a:pt x="3544584" y="482885"/>
                </a:cubicBezTo>
                <a:cubicBezTo>
                  <a:pt x="3529500" y="491684"/>
                  <a:pt x="3510418" y="490167"/>
                  <a:pt x="3493213" y="493159"/>
                </a:cubicBezTo>
                <a:cubicBezTo>
                  <a:pt x="3234906" y="538082"/>
                  <a:pt x="3385248" y="508588"/>
                  <a:pt x="3256908" y="534256"/>
                </a:cubicBezTo>
                <a:lnTo>
                  <a:pt x="2661007" y="523982"/>
                </a:lnTo>
                <a:cubicBezTo>
                  <a:pt x="2581995" y="521056"/>
                  <a:pt x="2503733" y="505757"/>
                  <a:pt x="2424701" y="503433"/>
                </a:cubicBezTo>
                <a:cubicBezTo>
                  <a:pt x="1945117" y="489328"/>
                  <a:pt x="2191710" y="499282"/>
                  <a:pt x="1684962" y="472611"/>
                </a:cubicBezTo>
                <a:cubicBezTo>
                  <a:pt x="1647290" y="465762"/>
                  <a:pt x="1610236" y="452063"/>
                  <a:pt x="1571946" y="452063"/>
                </a:cubicBezTo>
                <a:cubicBezTo>
                  <a:pt x="1205437" y="452063"/>
                  <a:pt x="838998" y="463136"/>
                  <a:pt x="472611" y="472611"/>
                </a:cubicBezTo>
                <a:cubicBezTo>
                  <a:pt x="441609" y="473413"/>
                  <a:pt x="411039" y="480198"/>
                  <a:pt x="380144" y="482885"/>
                </a:cubicBezTo>
                <a:cubicBezTo>
                  <a:pt x="332256" y="487049"/>
                  <a:pt x="284251" y="489734"/>
                  <a:pt x="236305" y="493159"/>
                </a:cubicBezTo>
                <a:cubicBezTo>
                  <a:pt x="216861" y="496694"/>
                  <a:pt x="70927" y="520697"/>
                  <a:pt x="41096" y="534256"/>
                </a:cubicBezTo>
                <a:cubicBezTo>
                  <a:pt x="27869" y="540268"/>
                  <a:pt x="20548" y="554804"/>
                  <a:pt x="10274" y="565078"/>
                </a:cubicBezTo>
                <a:cubicBezTo>
                  <a:pt x="6849" y="582202"/>
                  <a:pt x="0" y="598986"/>
                  <a:pt x="0" y="616449"/>
                </a:cubicBezTo>
                <a:cubicBezTo>
                  <a:pt x="0" y="633912"/>
                  <a:pt x="6486" y="650773"/>
                  <a:pt x="10274" y="667820"/>
                </a:cubicBezTo>
                <a:cubicBezTo>
                  <a:pt x="14284" y="685867"/>
                  <a:pt x="22901" y="721257"/>
                  <a:pt x="30822" y="739739"/>
                </a:cubicBezTo>
                <a:cubicBezTo>
                  <a:pt x="36855" y="753817"/>
                  <a:pt x="44521" y="767137"/>
                  <a:pt x="51371" y="780836"/>
                </a:cubicBezTo>
                <a:cubicBezTo>
                  <a:pt x="54796" y="794535"/>
                  <a:pt x="54639" y="809672"/>
                  <a:pt x="61645" y="821932"/>
                </a:cubicBezTo>
                <a:cubicBezTo>
                  <a:pt x="68854" y="834547"/>
                  <a:pt x="80209" y="844954"/>
                  <a:pt x="92467" y="852755"/>
                </a:cubicBezTo>
                <a:cubicBezTo>
                  <a:pt x="176998" y="906548"/>
                  <a:pt x="149688" y="883479"/>
                  <a:pt x="215757" y="904126"/>
                </a:cubicBezTo>
                <a:cubicBezTo>
                  <a:pt x="257105" y="917047"/>
                  <a:pt x="339047" y="945222"/>
                  <a:pt x="339047" y="945222"/>
                </a:cubicBezTo>
                <a:lnTo>
                  <a:pt x="698642" y="934948"/>
                </a:lnTo>
                <a:cubicBezTo>
                  <a:pt x="722831" y="933796"/>
                  <a:pt x="746349" y="924234"/>
                  <a:pt x="770562" y="924674"/>
                </a:cubicBezTo>
                <a:cubicBezTo>
                  <a:pt x="935064" y="927665"/>
                  <a:pt x="1099335" y="938373"/>
                  <a:pt x="1263721" y="945222"/>
                </a:cubicBezTo>
                <a:lnTo>
                  <a:pt x="1602768" y="934948"/>
                </a:lnTo>
                <a:lnTo>
                  <a:pt x="2003460" y="914400"/>
                </a:lnTo>
                <a:lnTo>
                  <a:pt x="2085654" y="904126"/>
                </a:lnTo>
                <a:cubicBezTo>
                  <a:pt x="2109658" y="900925"/>
                  <a:pt x="2133385" y="895021"/>
                  <a:pt x="2157573" y="893851"/>
                </a:cubicBezTo>
                <a:cubicBezTo>
                  <a:pt x="2345837" y="884741"/>
                  <a:pt x="2534292" y="880152"/>
                  <a:pt x="2722651" y="873303"/>
                </a:cubicBezTo>
                <a:cubicBezTo>
                  <a:pt x="2746624" y="869878"/>
                  <a:pt x="2770362" y="862408"/>
                  <a:pt x="2794571" y="863029"/>
                </a:cubicBezTo>
                <a:cubicBezTo>
                  <a:pt x="3037863" y="869267"/>
                  <a:pt x="3524036" y="893851"/>
                  <a:pt x="3524036" y="893851"/>
                </a:cubicBezTo>
                <a:cubicBezTo>
                  <a:pt x="3544584" y="883577"/>
                  <a:pt x="3564090" y="870880"/>
                  <a:pt x="3585681" y="863029"/>
                </a:cubicBezTo>
                <a:cubicBezTo>
                  <a:pt x="3602092" y="857061"/>
                  <a:pt x="3621094" y="859847"/>
                  <a:pt x="3637051" y="852755"/>
                </a:cubicBezTo>
                <a:cubicBezTo>
                  <a:pt x="3652699" y="845800"/>
                  <a:pt x="3664449" y="832206"/>
                  <a:pt x="3678148" y="821932"/>
                </a:cubicBezTo>
                <a:cubicBezTo>
                  <a:pt x="3681573" y="801384"/>
                  <a:pt x="3688422" y="781119"/>
                  <a:pt x="3688422" y="760287"/>
                </a:cubicBezTo>
                <a:cubicBezTo>
                  <a:pt x="3688422" y="667668"/>
                  <a:pt x="3646306" y="682779"/>
                  <a:pt x="3708971" y="575353"/>
                </a:cubicBezTo>
                <a:cubicBezTo>
                  <a:pt x="3716086" y="563156"/>
                  <a:pt x="3736769" y="569827"/>
                  <a:pt x="3750067" y="565078"/>
                </a:cubicBezTo>
                <a:cubicBezTo>
                  <a:pt x="3784804" y="552672"/>
                  <a:pt x="3817816" y="535646"/>
                  <a:pt x="3852809" y="523982"/>
                </a:cubicBezTo>
                <a:cubicBezTo>
                  <a:pt x="3892616" y="510713"/>
                  <a:pt x="3992187" y="505707"/>
                  <a:pt x="4017195" y="503433"/>
                </a:cubicBezTo>
                <a:cubicBezTo>
                  <a:pt x="4034319" y="493159"/>
                  <a:pt x="4052590" y="484593"/>
                  <a:pt x="4068566" y="472611"/>
                </a:cubicBezTo>
                <a:cubicBezTo>
                  <a:pt x="4104554" y="445620"/>
                  <a:pt x="4098862" y="439330"/>
                  <a:pt x="4119937" y="400692"/>
                </a:cubicBezTo>
                <a:cubicBezTo>
                  <a:pt x="4133159" y="376452"/>
                  <a:pt x="4147335" y="352746"/>
                  <a:pt x="4161034" y="328773"/>
                </a:cubicBezTo>
                <a:cubicBezTo>
                  <a:pt x="4164459" y="311649"/>
                  <a:pt x="4172277" y="294838"/>
                  <a:pt x="4171308" y="277402"/>
                </a:cubicBezTo>
                <a:cubicBezTo>
                  <a:pt x="4168809" y="232426"/>
                  <a:pt x="4160531" y="187810"/>
                  <a:pt x="4150759" y="143838"/>
                </a:cubicBezTo>
                <a:cubicBezTo>
                  <a:pt x="4147692" y="130038"/>
                  <a:pt x="4125667" y="74981"/>
                  <a:pt x="4109663" y="61645"/>
                </a:cubicBezTo>
                <a:cubicBezTo>
                  <a:pt x="4097897" y="51840"/>
                  <a:pt x="4082861" y="46594"/>
                  <a:pt x="4068566" y="41096"/>
                </a:cubicBezTo>
                <a:cubicBezTo>
                  <a:pt x="4003034" y="15891"/>
                  <a:pt x="3990090" y="13772"/>
                  <a:pt x="3935002" y="0"/>
                </a:cubicBezTo>
                <a:lnTo>
                  <a:pt x="3832260" y="30822"/>
                </a:lnTo>
                <a:cubicBezTo>
                  <a:pt x="3821909" y="34007"/>
                  <a:pt x="3810102" y="34598"/>
                  <a:pt x="3801438" y="41096"/>
                </a:cubicBezTo>
                <a:lnTo>
                  <a:pt x="3729519" y="113015"/>
                </a:lnTo>
              </a:path>
            </a:pathLst>
          </a:cu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2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69652" y="897157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870314" y="2484881"/>
            <a:ext cx="5573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Chúng tôi là những số có số đơn vị là 9. Đố bạn tìm được chúng tôi.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32" y="1460424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16200000">
            <a:off x="8584592" y="3672345"/>
            <a:ext cx="3968348" cy="46783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91479" y="4221126"/>
            <a:ext cx="4582270" cy="132343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9, 19, 29, 39, 49, 59, 69, 79, 89, 99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06474" y="2179674"/>
            <a:ext cx="4822047" cy="22977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  <p:bldP spid="7" grpId="0" animBg="1"/>
      <p:bldP spid="7" grpId="1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89541" y="853096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870314" y="2484881"/>
            <a:ext cx="557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Đố bạn số 69 và số 72, số nào lớn hơn?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32" y="1460424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16200000">
            <a:off x="10293885" y="4307275"/>
            <a:ext cx="443430" cy="4678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91479" y="4221126"/>
            <a:ext cx="4582270" cy="70788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69 &lt; 72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256399" y="4541194"/>
            <a:ext cx="2133229" cy="3878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6200000">
            <a:off x="7550685" y="4750705"/>
            <a:ext cx="443430" cy="4678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73749" y="4347498"/>
            <a:ext cx="5007933" cy="1956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3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  <p:bldP spid="7" grpId="0" animBg="1"/>
      <p:bldP spid="7" grpId="1" animBg="1"/>
      <p:bldP spid="8" grpId="0" animBg="1"/>
      <p:bldP spid="10" grpId="0" animBg="1"/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262FE1-ED8E-3D86-676C-188096917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74" y="1652752"/>
            <a:ext cx="6985051" cy="4347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EA9D4E-00B4-D214-D96F-5ED907A02B49}"/>
              </a:ext>
            </a:extLst>
          </p:cNvPr>
          <p:cNvSpPr txBox="1"/>
          <p:nvPr/>
        </p:nvSpPr>
        <p:spPr>
          <a:xfrm>
            <a:off x="3352800" y="3429000"/>
            <a:ext cx="2935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 đúng vị trí các số từ 1 đến 100.</a:t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69E2CB-5911-BDF3-A091-B89684228FB4}"/>
              </a:ext>
            </a:extLst>
          </p:cNvPr>
          <p:cNvSpPr txBox="1"/>
          <p:nvPr/>
        </p:nvSpPr>
        <p:spPr>
          <a:xfrm>
            <a:off x="3267739" y="4352330"/>
            <a:ext cx="302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 trí sáng tạo, đẹp </a:t>
            </a: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mắt.</a:t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C96E2A-C6ED-E6E1-C88D-B4138957682F}"/>
              </a:ext>
            </a:extLst>
          </p:cNvPr>
          <p:cNvSpPr txBox="1"/>
          <p:nvPr/>
        </p:nvSpPr>
        <p:spPr>
          <a:xfrm>
            <a:off x="3248735" y="5223856"/>
            <a:ext cx="305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Viết, đánh dấu và xoá được.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02" y="3430402"/>
            <a:ext cx="1315971" cy="215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2811000" y="2451457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6" y="3765176"/>
            <a:ext cx="2636687" cy="18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4.44444E-6 L -3.125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635" y="1265743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655457" y="1396859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967847" y="1735413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 rot="5400000">
              <a:off x="1349899" y="6207490"/>
              <a:ext cx="559409" cy="111011"/>
              <a:chOff x="924334" y="3921271"/>
              <a:chExt cx="559409" cy="111011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965470" y="5556246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1959263" y="241498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655457" y="3284029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56618" y="3641236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959263" y="4302151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516" y="5212128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 rot="5400000">
              <a:off x="1352486" y="5541120"/>
              <a:ext cx="559409" cy="111011"/>
              <a:chOff x="924334" y="3921271"/>
              <a:chExt cx="559409" cy="111011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1647952" y="5888794"/>
              <a:ext cx="559409" cy="111011"/>
              <a:chOff x="924334" y="3921271"/>
              <a:chExt cx="559409" cy="111011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1629480" y="6542700"/>
              <a:ext cx="559409" cy="111011"/>
              <a:chOff x="924334" y="3921271"/>
              <a:chExt cx="559409" cy="111011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ight Arrow 25"/>
          <p:cNvSpPr/>
          <p:nvPr/>
        </p:nvSpPr>
        <p:spPr>
          <a:xfrm>
            <a:off x="3779448" y="3322911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5242661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1" name="Group 220"/>
          <p:cNvGrpSpPr/>
          <p:nvPr/>
        </p:nvGrpSpPr>
        <p:grpSpPr>
          <a:xfrm rot="5400000">
            <a:off x="5398588" y="3050672"/>
            <a:ext cx="559409" cy="111011"/>
            <a:chOff x="924334" y="3921271"/>
            <a:chExt cx="559409" cy="111011"/>
          </a:xfrm>
        </p:grpSpPr>
        <p:cxnSp>
          <p:nvCxnSpPr>
            <p:cNvPr id="222" name="Straight Connector 22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Oval 22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4" name="Group 223"/>
          <p:cNvGrpSpPr/>
          <p:nvPr/>
        </p:nvGrpSpPr>
        <p:grpSpPr>
          <a:xfrm rot="5400000">
            <a:off x="6709873" y="1724693"/>
            <a:ext cx="559410" cy="111011"/>
            <a:chOff x="924334" y="3921271"/>
            <a:chExt cx="559410" cy="111011"/>
          </a:xfrm>
        </p:grpSpPr>
        <p:cxnSp>
          <p:nvCxnSpPr>
            <p:cNvPr id="225" name="Straight Connector 224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2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6316124" y="1498435"/>
            <a:ext cx="559409" cy="111011"/>
            <a:chOff x="924334" y="3653427"/>
            <a:chExt cx="559409" cy="111011"/>
          </a:xfrm>
        </p:grpSpPr>
        <p:cxnSp>
          <p:nvCxnSpPr>
            <p:cNvPr id="228" name="Straight Connector 227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Oval 228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 rot="5400000">
            <a:off x="6091925" y="6196770"/>
            <a:ext cx="559409" cy="111011"/>
            <a:chOff x="924334" y="3921271"/>
            <a:chExt cx="559409" cy="111011"/>
          </a:xfrm>
        </p:grpSpPr>
        <p:cxnSp>
          <p:nvCxnSpPr>
            <p:cNvPr id="231" name="Straight Connector 23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Oval 23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 rot="5400000">
            <a:off x="6707496" y="5545526"/>
            <a:ext cx="559409" cy="111011"/>
            <a:chOff x="924334" y="3921271"/>
            <a:chExt cx="559409" cy="111011"/>
          </a:xfrm>
        </p:grpSpPr>
        <p:cxnSp>
          <p:nvCxnSpPr>
            <p:cNvPr id="234" name="Straight Connector 23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Oval 23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 rot="5400000">
            <a:off x="6701289" y="2404261"/>
            <a:ext cx="559409" cy="111011"/>
            <a:chOff x="924334" y="3921271"/>
            <a:chExt cx="559409" cy="111011"/>
          </a:xfrm>
        </p:grpSpPr>
        <p:cxnSp>
          <p:nvCxnSpPr>
            <p:cNvPr id="237" name="Straight Connector 23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Oval 23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6397483" y="3273309"/>
            <a:ext cx="559409" cy="111011"/>
            <a:chOff x="924334" y="3921271"/>
            <a:chExt cx="559409" cy="111011"/>
          </a:xfrm>
        </p:grpSpPr>
        <p:cxnSp>
          <p:nvCxnSpPr>
            <p:cNvPr id="240" name="Straight Connector 23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Oval 24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2" name="Group 241"/>
          <p:cNvGrpSpPr/>
          <p:nvPr/>
        </p:nvGrpSpPr>
        <p:grpSpPr>
          <a:xfrm rot="5400000">
            <a:off x="6698644" y="3630516"/>
            <a:ext cx="559409" cy="111011"/>
            <a:chOff x="924334" y="3921271"/>
            <a:chExt cx="559409" cy="111011"/>
          </a:xfrm>
        </p:grpSpPr>
        <p:cxnSp>
          <p:nvCxnSpPr>
            <p:cNvPr id="243" name="Straight Connector 24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Oval 24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 rot="5400000">
            <a:off x="6701289" y="4291431"/>
            <a:ext cx="559409" cy="111011"/>
            <a:chOff x="924334" y="3921271"/>
            <a:chExt cx="559409" cy="111011"/>
          </a:xfrm>
        </p:grpSpPr>
        <p:cxnSp>
          <p:nvCxnSpPr>
            <p:cNvPr id="246" name="Straight Connector 24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4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6383542" y="5201408"/>
            <a:ext cx="559409" cy="111011"/>
            <a:chOff x="924334" y="3921271"/>
            <a:chExt cx="559409" cy="111011"/>
          </a:xfrm>
        </p:grpSpPr>
        <p:cxnSp>
          <p:nvCxnSpPr>
            <p:cNvPr id="249" name="Straight Connector 24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Oval 24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 rot="5400000">
            <a:off x="6094512" y="5530400"/>
            <a:ext cx="559409" cy="111011"/>
            <a:chOff x="924334" y="3921271"/>
            <a:chExt cx="559409" cy="111011"/>
          </a:xfrm>
        </p:grpSpPr>
        <p:cxnSp>
          <p:nvCxnSpPr>
            <p:cNvPr id="252" name="Straight Connector 25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6389978" y="5878074"/>
            <a:ext cx="559409" cy="111011"/>
            <a:chOff x="924334" y="3921271"/>
            <a:chExt cx="559409" cy="111011"/>
          </a:xfrm>
        </p:grpSpPr>
        <p:cxnSp>
          <p:nvCxnSpPr>
            <p:cNvPr id="255" name="Straight Connector 25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5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71506" y="6531980"/>
            <a:ext cx="559409" cy="111011"/>
            <a:chOff x="924334" y="3921271"/>
            <a:chExt cx="559409" cy="111011"/>
          </a:xfrm>
        </p:grpSpPr>
        <p:cxnSp>
          <p:nvCxnSpPr>
            <p:cNvPr id="258" name="Straight Connector 25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Oval 25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 rot="5400000">
            <a:off x="6687348" y="6219530"/>
            <a:ext cx="559409" cy="111011"/>
            <a:chOff x="924334" y="3921271"/>
            <a:chExt cx="559409" cy="111011"/>
          </a:xfrm>
        </p:grpSpPr>
        <p:cxnSp>
          <p:nvCxnSpPr>
            <p:cNvPr id="261" name="Straight Connector 26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Oval 26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63" name="Straight Connector 262"/>
          <p:cNvCxnSpPr/>
          <p:nvPr/>
        </p:nvCxnSpPr>
        <p:spPr>
          <a:xfrm>
            <a:off x="5816133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63"/>
          <p:cNvSpPr/>
          <p:nvPr/>
        </p:nvSpPr>
        <p:spPr>
          <a:xfrm>
            <a:off x="8889519" y="1230626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5" name="Group 264"/>
          <p:cNvGrpSpPr/>
          <p:nvPr/>
        </p:nvGrpSpPr>
        <p:grpSpPr>
          <a:xfrm>
            <a:off x="10044341" y="1361742"/>
            <a:ext cx="559409" cy="111011"/>
            <a:chOff x="924334" y="3921271"/>
            <a:chExt cx="559409" cy="111011"/>
          </a:xfrm>
        </p:grpSpPr>
        <p:cxnSp>
          <p:nvCxnSpPr>
            <p:cNvPr id="266" name="Straight Connector 26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Oval 26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8" name="Group 267"/>
          <p:cNvGrpSpPr/>
          <p:nvPr/>
        </p:nvGrpSpPr>
        <p:grpSpPr>
          <a:xfrm rot="5400000">
            <a:off x="10356731" y="1700296"/>
            <a:ext cx="559410" cy="111011"/>
            <a:chOff x="924334" y="3921271"/>
            <a:chExt cx="559410" cy="111011"/>
          </a:xfrm>
        </p:grpSpPr>
        <p:cxnSp>
          <p:nvCxnSpPr>
            <p:cNvPr id="269" name="Straight Connector 268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Oval 26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9965569" y="3309881"/>
            <a:ext cx="559409" cy="111011"/>
            <a:chOff x="924334" y="3653427"/>
            <a:chExt cx="559409" cy="111011"/>
          </a:xfrm>
        </p:grpSpPr>
        <p:cxnSp>
          <p:nvCxnSpPr>
            <p:cNvPr id="272" name="Straight Connector 271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Oval 272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4" name="Group 273"/>
          <p:cNvGrpSpPr/>
          <p:nvPr/>
        </p:nvGrpSpPr>
        <p:grpSpPr>
          <a:xfrm rot="5400000">
            <a:off x="9738783" y="6172373"/>
            <a:ext cx="559409" cy="111011"/>
            <a:chOff x="924334" y="3921271"/>
            <a:chExt cx="559409" cy="111011"/>
          </a:xfrm>
        </p:grpSpPr>
        <p:cxnSp>
          <p:nvCxnSpPr>
            <p:cNvPr id="275" name="Straight Connector 27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Oval 27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7" name="Group 276"/>
          <p:cNvGrpSpPr/>
          <p:nvPr/>
        </p:nvGrpSpPr>
        <p:grpSpPr>
          <a:xfrm rot="5400000">
            <a:off x="10354354" y="5521129"/>
            <a:ext cx="559409" cy="111011"/>
            <a:chOff x="924334" y="3921271"/>
            <a:chExt cx="559409" cy="111011"/>
          </a:xfrm>
        </p:grpSpPr>
        <p:cxnSp>
          <p:nvCxnSpPr>
            <p:cNvPr id="278" name="Straight Connector 27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Oval 27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0" name="Group 279"/>
          <p:cNvGrpSpPr/>
          <p:nvPr/>
        </p:nvGrpSpPr>
        <p:grpSpPr>
          <a:xfrm rot="5400000">
            <a:off x="10348147" y="2379864"/>
            <a:ext cx="559409" cy="111011"/>
            <a:chOff x="924334" y="3921271"/>
            <a:chExt cx="559409" cy="111011"/>
          </a:xfrm>
        </p:grpSpPr>
        <p:cxnSp>
          <p:nvCxnSpPr>
            <p:cNvPr id="281" name="Straight Connector 28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Oval 28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3" name="Group 282"/>
          <p:cNvGrpSpPr/>
          <p:nvPr/>
        </p:nvGrpSpPr>
        <p:grpSpPr>
          <a:xfrm rot="5400000">
            <a:off x="9053342" y="3026276"/>
            <a:ext cx="559409" cy="111011"/>
            <a:chOff x="924334" y="3921271"/>
            <a:chExt cx="559409" cy="111011"/>
          </a:xfrm>
        </p:grpSpPr>
        <p:cxnSp>
          <p:nvCxnSpPr>
            <p:cNvPr id="284" name="Straight Connector 28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Oval 28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6" name="Group 285"/>
          <p:cNvGrpSpPr/>
          <p:nvPr/>
        </p:nvGrpSpPr>
        <p:grpSpPr>
          <a:xfrm rot="5400000">
            <a:off x="10345502" y="3606119"/>
            <a:ext cx="559409" cy="111011"/>
            <a:chOff x="924334" y="3921271"/>
            <a:chExt cx="559409" cy="111011"/>
          </a:xfrm>
        </p:grpSpPr>
        <p:cxnSp>
          <p:nvCxnSpPr>
            <p:cNvPr id="287" name="Straight Connector 28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Oval 28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9" name="Group 288"/>
          <p:cNvGrpSpPr/>
          <p:nvPr/>
        </p:nvGrpSpPr>
        <p:grpSpPr>
          <a:xfrm rot="5400000">
            <a:off x="10348147" y="4267034"/>
            <a:ext cx="559409" cy="111011"/>
            <a:chOff x="924334" y="3921271"/>
            <a:chExt cx="559409" cy="111011"/>
          </a:xfrm>
        </p:grpSpPr>
        <p:cxnSp>
          <p:nvCxnSpPr>
            <p:cNvPr id="290" name="Straight Connector 28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Oval 29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2" name="Group 291"/>
          <p:cNvGrpSpPr/>
          <p:nvPr/>
        </p:nvGrpSpPr>
        <p:grpSpPr>
          <a:xfrm>
            <a:off x="10030400" y="5177011"/>
            <a:ext cx="559409" cy="111011"/>
            <a:chOff x="924334" y="3921271"/>
            <a:chExt cx="559409" cy="111011"/>
          </a:xfrm>
        </p:grpSpPr>
        <p:cxnSp>
          <p:nvCxnSpPr>
            <p:cNvPr id="293" name="Straight Connector 29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9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5" name="Group 294"/>
          <p:cNvGrpSpPr/>
          <p:nvPr/>
        </p:nvGrpSpPr>
        <p:grpSpPr>
          <a:xfrm rot="5400000">
            <a:off x="9741370" y="5506003"/>
            <a:ext cx="559409" cy="111011"/>
            <a:chOff x="924334" y="3921271"/>
            <a:chExt cx="559409" cy="111011"/>
          </a:xfrm>
        </p:grpSpPr>
        <p:cxnSp>
          <p:nvCxnSpPr>
            <p:cNvPr id="296" name="Straight Connector 29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Oval 29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10036836" y="5853677"/>
            <a:ext cx="559409" cy="111011"/>
            <a:chOff x="924334" y="3921271"/>
            <a:chExt cx="559409" cy="111011"/>
          </a:xfrm>
        </p:grpSpPr>
        <p:cxnSp>
          <p:nvCxnSpPr>
            <p:cNvPr id="299" name="Straight Connector 29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9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1" name="Group 300"/>
          <p:cNvGrpSpPr/>
          <p:nvPr/>
        </p:nvGrpSpPr>
        <p:grpSpPr>
          <a:xfrm>
            <a:off x="10018364" y="6507583"/>
            <a:ext cx="559409" cy="111011"/>
            <a:chOff x="924334" y="3921271"/>
            <a:chExt cx="559409" cy="111011"/>
          </a:xfrm>
        </p:grpSpPr>
        <p:cxnSp>
          <p:nvCxnSpPr>
            <p:cNvPr id="302" name="Straight Connector 30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Oval 30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4" name="Group 303"/>
          <p:cNvGrpSpPr/>
          <p:nvPr/>
        </p:nvGrpSpPr>
        <p:grpSpPr>
          <a:xfrm rot="5400000">
            <a:off x="10334206" y="6195133"/>
            <a:ext cx="559409" cy="111011"/>
            <a:chOff x="924334" y="3921271"/>
            <a:chExt cx="559409" cy="111011"/>
          </a:xfrm>
        </p:grpSpPr>
        <p:cxnSp>
          <p:nvCxnSpPr>
            <p:cNvPr id="305" name="Straight Connector 30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Oval 30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07" name="Straight Connector 306"/>
          <p:cNvCxnSpPr/>
          <p:nvPr/>
        </p:nvCxnSpPr>
        <p:spPr>
          <a:xfrm>
            <a:off x="9462991" y="4875310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2224825" y="588198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07526 0.2307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07487 -0.0344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20" grpId="0" animBg="1"/>
      <p:bldP spid="264" grpId="0" animBg="1"/>
      <p:bldP spid="135" grpId="0"/>
      <p:bldP spid="1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Arrow 25"/>
          <p:cNvSpPr/>
          <p:nvPr/>
        </p:nvSpPr>
        <p:spPr>
          <a:xfrm>
            <a:off x="4817951" y="3272413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60392" y="1254127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621408" y="2089094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967847" y="1735413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965470" y="5556246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1959263" y="241498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655457" y="3284029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56618" y="3664418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320247" y="4312778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516" y="5212128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 rot="5400000">
              <a:off x="1396606" y="1706636"/>
              <a:ext cx="559410" cy="111011"/>
              <a:chOff x="924334" y="3921271"/>
              <a:chExt cx="559410" cy="111011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1641516" y="3995578"/>
              <a:ext cx="559409" cy="111011"/>
              <a:chOff x="924334" y="3921271"/>
              <a:chExt cx="559409" cy="111011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643838" y="4613399"/>
              <a:ext cx="559409" cy="111011"/>
              <a:chOff x="924334" y="3921271"/>
              <a:chExt cx="559409" cy="111011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 rot="5400000">
              <a:off x="655529" y="3059830"/>
              <a:ext cx="559409" cy="111011"/>
              <a:chOff x="924334" y="3653427"/>
              <a:chExt cx="559409" cy="111011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7" name="Rectangle 146"/>
          <p:cNvSpPr/>
          <p:nvPr/>
        </p:nvSpPr>
        <p:spPr>
          <a:xfrm>
            <a:off x="6351228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7472001" y="2078374"/>
            <a:ext cx="559409" cy="111011"/>
            <a:chOff x="924334" y="3921271"/>
            <a:chExt cx="559409" cy="111011"/>
          </a:xfrm>
        </p:grpSpPr>
        <p:cxnSp>
          <p:nvCxnSpPr>
            <p:cNvPr id="149" name="Straight Connector 14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 rot="5400000">
            <a:off x="7818440" y="1724693"/>
            <a:ext cx="559410" cy="111011"/>
            <a:chOff x="924334" y="3921271"/>
            <a:chExt cx="559410" cy="111011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487343" y="3050673"/>
            <a:ext cx="559409" cy="111011"/>
            <a:chOff x="924334" y="3653427"/>
            <a:chExt cx="559409" cy="111011"/>
          </a:xfrm>
        </p:grpSpPr>
        <p:cxnSp>
          <p:nvCxnSpPr>
            <p:cNvPr id="155" name="Straight Connector 154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 rot="5400000">
            <a:off x="7816063" y="5545526"/>
            <a:ext cx="559409" cy="111011"/>
            <a:chOff x="924334" y="3921271"/>
            <a:chExt cx="559409" cy="111011"/>
          </a:xfrm>
        </p:grpSpPr>
        <p:cxnSp>
          <p:nvCxnSpPr>
            <p:cNvPr id="158" name="Straight Connector 15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 rot="5400000">
            <a:off x="7809856" y="2404261"/>
            <a:ext cx="559409" cy="111011"/>
            <a:chOff x="924334" y="3921271"/>
            <a:chExt cx="559409" cy="111011"/>
          </a:xfrm>
        </p:grpSpPr>
        <p:cxnSp>
          <p:nvCxnSpPr>
            <p:cNvPr id="161" name="Straight Connector 16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7506050" y="3273309"/>
            <a:ext cx="559409" cy="111011"/>
            <a:chOff x="924334" y="3921271"/>
            <a:chExt cx="559409" cy="111011"/>
          </a:xfrm>
        </p:grpSpPr>
        <p:cxnSp>
          <p:nvCxnSpPr>
            <p:cNvPr id="164" name="Straight Connector 16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 16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 rot="5400000">
            <a:off x="7807211" y="3653698"/>
            <a:ext cx="559409" cy="111011"/>
            <a:chOff x="924334" y="3921271"/>
            <a:chExt cx="559409" cy="111011"/>
          </a:xfrm>
        </p:grpSpPr>
        <p:cxnSp>
          <p:nvCxnSpPr>
            <p:cNvPr id="167" name="Straight Connector 16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 rot="5400000">
            <a:off x="7156899" y="4301163"/>
            <a:ext cx="559409" cy="111011"/>
            <a:chOff x="924334" y="3921271"/>
            <a:chExt cx="559409" cy="111011"/>
          </a:xfrm>
        </p:grpSpPr>
        <p:cxnSp>
          <p:nvCxnSpPr>
            <p:cNvPr id="170" name="Straight Connector 16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7492109" y="5201408"/>
            <a:ext cx="559409" cy="111011"/>
            <a:chOff x="924334" y="3921271"/>
            <a:chExt cx="559409" cy="111011"/>
          </a:xfrm>
        </p:grpSpPr>
        <p:cxnSp>
          <p:nvCxnSpPr>
            <p:cNvPr id="173" name="Straight Connector 17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Oval 17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 rot="5400000">
            <a:off x="7795915" y="6219530"/>
            <a:ext cx="559409" cy="111011"/>
            <a:chOff x="924334" y="3921271"/>
            <a:chExt cx="559409" cy="111011"/>
          </a:xfrm>
        </p:grpSpPr>
        <p:cxnSp>
          <p:nvCxnSpPr>
            <p:cNvPr id="176" name="Straight Connector 17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78" name="Straight Connector 177"/>
          <p:cNvCxnSpPr/>
          <p:nvPr/>
        </p:nvCxnSpPr>
        <p:spPr>
          <a:xfrm>
            <a:off x="6924700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9" name="Group 178"/>
          <p:cNvGrpSpPr/>
          <p:nvPr/>
        </p:nvGrpSpPr>
        <p:grpSpPr>
          <a:xfrm rot="5400000">
            <a:off x="7247199" y="1695916"/>
            <a:ext cx="559410" cy="111011"/>
            <a:chOff x="924334" y="3921271"/>
            <a:chExt cx="559410" cy="111011"/>
          </a:xfrm>
        </p:grpSpPr>
        <p:cxnSp>
          <p:nvCxnSpPr>
            <p:cNvPr id="180" name="Straight Connector 179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18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7492109" y="3984858"/>
            <a:ext cx="559409" cy="111011"/>
            <a:chOff x="924334" y="3921271"/>
            <a:chExt cx="559409" cy="111011"/>
          </a:xfrm>
        </p:grpSpPr>
        <p:cxnSp>
          <p:nvCxnSpPr>
            <p:cNvPr id="183" name="Straight Connector 18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Oval 18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7494431" y="4602679"/>
            <a:ext cx="559409" cy="111011"/>
            <a:chOff x="924334" y="3921271"/>
            <a:chExt cx="559409" cy="111011"/>
          </a:xfrm>
        </p:grpSpPr>
        <p:cxnSp>
          <p:nvCxnSpPr>
            <p:cNvPr id="186" name="Straight Connector 18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 rot="5400000">
            <a:off x="6506122" y="3049110"/>
            <a:ext cx="559409" cy="111011"/>
            <a:chOff x="924334" y="3653427"/>
            <a:chExt cx="559409" cy="111011"/>
          </a:xfrm>
        </p:grpSpPr>
        <p:cxnSp>
          <p:nvCxnSpPr>
            <p:cNvPr id="189" name="Straight Connector 188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34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05416 -0.0002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7" grpId="0" animBg="1"/>
      <p:bldP spid="91" grpId="0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Arrow 25"/>
          <p:cNvSpPr/>
          <p:nvPr/>
        </p:nvSpPr>
        <p:spPr>
          <a:xfrm>
            <a:off x="4900692" y="3312903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15035" y="1255023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715932" y="2079889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392168" y="2390924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330406" y="5580293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2051880" y="240441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707503" y="1414892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56618" y="3664418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967914" y="4304489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341" y="5231244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 rot="5400000">
              <a:off x="1396606" y="1706636"/>
              <a:ext cx="559410" cy="111011"/>
              <a:chOff x="924334" y="3921271"/>
              <a:chExt cx="559410" cy="111011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1614335" y="5922935"/>
              <a:ext cx="559409" cy="111011"/>
              <a:chOff x="924334" y="3921271"/>
              <a:chExt cx="559409" cy="111011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610111" y="6545964"/>
              <a:ext cx="559409" cy="111011"/>
              <a:chOff x="924334" y="3921271"/>
              <a:chExt cx="559409" cy="111011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 rot="5400000">
              <a:off x="655529" y="3059830"/>
              <a:ext cx="559409" cy="111011"/>
              <a:chOff x="924334" y="3653427"/>
              <a:chExt cx="559409" cy="111011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708132" y="2742968"/>
              <a:ext cx="559409" cy="111011"/>
              <a:chOff x="924334" y="3921271"/>
              <a:chExt cx="559409" cy="111011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4" name="Rectangle 93"/>
          <p:cNvSpPr/>
          <p:nvPr/>
        </p:nvSpPr>
        <p:spPr>
          <a:xfrm>
            <a:off x="6439617" y="124430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7654914" y="2058449"/>
            <a:ext cx="559409" cy="111011"/>
            <a:chOff x="924334" y="3921271"/>
            <a:chExt cx="559409" cy="111011"/>
          </a:xfrm>
        </p:grpSpPr>
        <p:cxnSp>
          <p:nvCxnSpPr>
            <p:cNvPr id="96" name="Straight Connector 9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 rot="5400000">
            <a:off x="7329029" y="2386317"/>
            <a:ext cx="559410" cy="111011"/>
            <a:chOff x="924334" y="3921271"/>
            <a:chExt cx="559410" cy="111011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575732" y="3039953"/>
            <a:ext cx="559409" cy="111011"/>
            <a:chOff x="924334" y="3653427"/>
            <a:chExt cx="559409" cy="111011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 rot="5400000">
            <a:off x="7269388" y="5558853"/>
            <a:ext cx="559409" cy="111011"/>
            <a:chOff x="924334" y="3921271"/>
            <a:chExt cx="559409" cy="111011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 rot="5400000">
            <a:off x="7990862" y="2382971"/>
            <a:ext cx="559409" cy="111011"/>
            <a:chOff x="924334" y="3921271"/>
            <a:chExt cx="559409" cy="111011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7646485" y="1393452"/>
            <a:ext cx="559409" cy="111011"/>
            <a:chOff x="924334" y="3921271"/>
            <a:chExt cx="559409" cy="111011"/>
          </a:xfrm>
        </p:grpSpPr>
        <p:cxnSp>
          <p:nvCxnSpPr>
            <p:cNvPr id="115" name="Straight Connector 11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 rot="5400000">
            <a:off x="7895600" y="3642978"/>
            <a:ext cx="559409" cy="111011"/>
            <a:chOff x="924334" y="3921271"/>
            <a:chExt cx="559409" cy="111011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 rot="5400000">
            <a:off x="7906896" y="4283049"/>
            <a:ext cx="559409" cy="111011"/>
            <a:chOff x="924334" y="3921271"/>
            <a:chExt cx="559409" cy="111011"/>
          </a:xfrm>
        </p:grpSpPr>
        <p:cxnSp>
          <p:nvCxnSpPr>
            <p:cNvPr id="121" name="Straight Connector 12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580323" y="5209804"/>
            <a:ext cx="559409" cy="111011"/>
            <a:chOff x="924334" y="3921271"/>
            <a:chExt cx="559409" cy="111011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Oval 12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 rot="5400000">
            <a:off x="7884304" y="6208810"/>
            <a:ext cx="559409" cy="111011"/>
            <a:chOff x="924334" y="3921271"/>
            <a:chExt cx="559409" cy="111011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Oval 12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9" name="Straight Connector 128"/>
          <p:cNvCxnSpPr/>
          <p:nvPr/>
        </p:nvCxnSpPr>
        <p:spPr>
          <a:xfrm>
            <a:off x="7013089" y="488898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/>
          <p:cNvGrpSpPr/>
          <p:nvPr/>
        </p:nvGrpSpPr>
        <p:grpSpPr>
          <a:xfrm rot="5400000">
            <a:off x="7335588" y="1685196"/>
            <a:ext cx="559410" cy="111011"/>
            <a:chOff x="924334" y="3921271"/>
            <a:chExt cx="559410" cy="111011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7553317" y="5901495"/>
            <a:ext cx="559409" cy="111011"/>
            <a:chOff x="924334" y="3921271"/>
            <a:chExt cx="559409" cy="111011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7549093" y="6524524"/>
            <a:ext cx="559409" cy="111011"/>
            <a:chOff x="924334" y="3921271"/>
            <a:chExt cx="559409" cy="111011"/>
          </a:xfrm>
        </p:grpSpPr>
        <p:cxnSp>
          <p:nvCxnSpPr>
            <p:cNvPr id="193" name="Straight Connector 19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 rot="5400000">
            <a:off x="6594511" y="3038390"/>
            <a:ext cx="559409" cy="111011"/>
            <a:chOff x="924334" y="3653427"/>
            <a:chExt cx="559409" cy="111011"/>
          </a:xfrm>
        </p:grpSpPr>
        <p:cxnSp>
          <p:nvCxnSpPr>
            <p:cNvPr id="196" name="Straight Connector 195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l 196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7647114" y="2721528"/>
            <a:ext cx="559409" cy="111011"/>
            <a:chOff x="924334" y="3921271"/>
            <a:chExt cx="559409" cy="111011"/>
          </a:xfrm>
        </p:grpSpPr>
        <p:cxnSp>
          <p:nvCxnSpPr>
            <p:cNvPr id="199" name="Straight Connector 19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9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1.48148E-6 L -0.0069 0.5525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4" grpId="0" animBg="1"/>
      <p:bldP spid="147" grpId="0"/>
      <p:bldP spid="1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Arrow 25"/>
          <p:cNvSpPr/>
          <p:nvPr/>
        </p:nvSpPr>
        <p:spPr>
          <a:xfrm>
            <a:off x="5110539" y="3312191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62276" y="1255023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715932" y="2079889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392168" y="2390924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946653" y="5563340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2051880" y="240441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707503" y="1414892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31702" y="3729525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290309" y="4341772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341" y="5231244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 rot="5400000">
              <a:off x="1396606" y="1706636"/>
              <a:ext cx="559410" cy="111011"/>
              <a:chOff x="924334" y="3921271"/>
              <a:chExt cx="559410" cy="111011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1586256" y="3410787"/>
              <a:ext cx="559409" cy="111011"/>
              <a:chOff x="924334" y="3921271"/>
              <a:chExt cx="559409" cy="111011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607002" y="4034270"/>
              <a:ext cx="559409" cy="111011"/>
              <a:chOff x="924334" y="3921271"/>
              <a:chExt cx="559409" cy="111011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708132" y="2742968"/>
              <a:ext cx="559409" cy="111011"/>
              <a:chOff x="924334" y="3921271"/>
              <a:chExt cx="559409" cy="111011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1610112" y="4643763"/>
              <a:ext cx="559409" cy="111011"/>
              <a:chOff x="924334" y="3921271"/>
              <a:chExt cx="559409" cy="111011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Oval 14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0" name="Rectangle 149"/>
          <p:cNvSpPr/>
          <p:nvPr/>
        </p:nvSpPr>
        <p:spPr>
          <a:xfrm>
            <a:off x="6574421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7789718" y="2069169"/>
            <a:ext cx="559409" cy="111011"/>
            <a:chOff x="924334" y="3921271"/>
            <a:chExt cx="559409" cy="111011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 rot="5400000">
            <a:off x="6733129" y="3017418"/>
            <a:ext cx="559410" cy="111011"/>
            <a:chOff x="924334" y="3921271"/>
            <a:chExt cx="559410" cy="111011"/>
          </a:xfrm>
        </p:grpSpPr>
        <p:cxnSp>
          <p:nvCxnSpPr>
            <p:cNvPr id="155" name="Straight Connector 154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 rot="5400000">
            <a:off x="7470391" y="2388471"/>
            <a:ext cx="559409" cy="111011"/>
            <a:chOff x="924334" y="3653427"/>
            <a:chExt cx="559409" cy="111011"/>
          </a:xfrm>
        </p:grpSpPr>
        <p:cxnSp>
          <p:nvCxnSpPr>
            <p:cNvPr id="158" name="Straight Connector 157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 rot="5400000">
            <a:off x="8020439" y="5552620"/>
            <a:ext cx="559409" cy="111011"/>
            <a:chOff x="924334" y="3921271"/>
            <a:chExt cx="559409" cy="111011"/>
          </a:xfrm>
        </p:grpSpPr>
        <p:cxnSp>
          <p:nvCxnSpPr>
            <p:cNvPr id="161" name="Straight Connector 16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 rot="5400000">
            <a:off x="8125666" y="2393691"/>
            <a:ext cx="559409" cy="111011"/>
            <a:chOff x="924334" y="3921271"/>
            <a:chExt cx="559409" cy="111011"/>
          </a:xfrm>
        </p:grpSpPr>
        <p:cxnSp>
          <p:nvCxnSpPr>
            <p:cNvPr id="164" name="Straight Connector 16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 16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7781289" y="1404172"/>
            <a:ext cx="559409" cy="111011"/>
            <a:chOff x="924334" y="3921271"/>
            <a:chExt cx="559409" cy="111011"/>
          </a:xfrm>
        </p:grpSpPr>
        <p:cxnSp>
          <p:nvCxnSpPr>
            <p:cNvPr id="167" name="Straight Connector 16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 rot="5400000">
            <a:off x="8005488" y="3718805"/>
            <a:ext cx="559409" cy="111011"/>
            <a:chOff x="924334" y="3921271"/>
            <a:chExt cx="559409" cy="111011"/>
          </a:xfrm>
        </p:grpSpPr>
        <p:cxnSp>
          <p:nvCxnSpPr>
            <p:cNvPr id="170" name="Straight Connector 16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 rot="5400000">
            <a:off x="7364095" y="4331052"/>
            <a:ext cx="559409" cy="111011"/>
            <a:chOff x="924334" y="3921271"/>
            <a:chExt cx="559409" cy="111011"/>
          </a:xfrm>
        </p:grpSpPr>
        <p:cxnSp>
          <p:nvCxnSpPr>
            <p:cNvPr id="173" name="Straight Connector 17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Oval 17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7715127" y="5220524"/>
            <a:ext cx="559409" cy="111011"/>
            <a:chOff x="924334" y="3921271"/>
            <a:chExt cx="559409" cy="111011"/>
          </a:xfrm>
        </p:grpSpPr>
        <p:cxnSp>
          <p:nvCxnSpPr>
            <p:cNvPr id="176" name="Straight Connector 17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 rot="5400000">
            <a:off x="8019108" y="6219530"/>
            <a:ext cx="559409" cy="111011"/>
            <a:chOff x="924334" y="3921271"/>
            <a:chExt cx="559409" cy="111011"/>
          </a:xfrm>
        </p:grpSpPr>
        <p:cxnSp>
          <p:nvCxnSpPr>
            <p:cNvPr id="179" name="Straight Connector 17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Oval 17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1" name="Straight Connector 180"/>
          <p:cNvCxnSpPr/>
          <p:nvPr/>
        </p:nvCxnSpPr>
        <p:spPr>
          <a:xfrm>
            <a:off x="7147893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/>
          <p:cNvGrpSpPr/>
          <p:nvPr/>
        </p:nvGrpSpPr>
        <p:grpSpPr>
          <a:xfrm rot="5400000">
            <a:off x="7470392" y="1695916"/>
            <a:ext cx="559410" cy="111011"/>
            <a:chOff x="924334" y="3921271"/>
            <a:chExt cx="559410" cy="111011"/>
          </a:xfrm>
        </p:grpSpPr>
        <p:cxnSp>
          <p:nvCxnSpPr>
            <p:cNvPr id="183" name="Straight Connector 182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Oval 18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7660042" y="3400067"/>
            <a:ext cx="559409" cy="111011"/>
            <a:chOff x="924334" y="3921271"/>
            <a:chExt cx="559409" cy="111011"/>
          </a:xfrm>
        </p:grpSpPr>
        <p:cxnSp>
          <p:nvCxnSpPr>
            <p:cNvPr id="186" name="Straight Connector 18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7680788" y="4023550"/>
            <a:ext cx="559409" cy="111011"/>
            <a:chOff x="924334" y="3921271"/>
            <a:chExt cx="559409" cy="111011"/>
          </a:xfrm>
        </p:grpSpPr>
        <p:cxnSp>
          <p:nvCxnSpPr>
            <p:cNvPr id="189" name="Straight Connector 18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7781918" y="2732248"/>
            <a:ext cx="559409" cy="111011"/>
            <a:chOff x="924334" y="3921271"/>
            <a:chExt cx="559409" cy="111011"/>
          </a:xfrm>
        </p:grpSpPr>
        <p:cxnSp>
          <p:nvCxnSpPr>
            <p:cNvPr id="202" name="Straight Connector 20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7683898" y="4633043"/>
            <a:ext cx="559409" cy="111011"/>
            <a:chOff x="924334" y="3921271"/>
            <a:chExt cx="559409" cy="111011"/>
          </a:xfrm>
        </p:grpSpPr>
        <p:cxnSp>
          <p:nvCxnSpPr>
            <p:cNvPr id="205" name="Straight Connector 20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 20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6733128" y="3036710"/>
            <a:ext cx="559409" cy="111011"/>
            <a:chOff x="924334" y="3921271"/>
            <a:chExt cx="559409" cy="111011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0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02995 0 C -0.04336 0 -0.05977 0.02778 -0.05977 0.05069 L -0.05977 0.10139 " pathEditMode="relative" rAng="0" ptsTypes="AAAA">
                                      <p:cBhvr>
                                        <p:cTn id="77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0" grpId="0" animBg="1"/>
      <p:bldP spid="102" grpId="0"/>
      <p:bldP spid="1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8" y="355328"/>
            <a:ext cx="2373330" cy="1639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8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756111" y="1534950"/>
            <a:ext cx="6953694" cy="497603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93518" y="2333109"/>
            <a:ext cx="3530279" cy="2206077"/>
            <a:chOff x="1006997" y="1671435"/>
            <a:chExt cx="3530279" cy="2206077"/>
          </a:xfrm>
        </p:grpSpPr>
        <p:sp>
          <p:nvSpPr>
            <p:cNvPr id="30" name="Rectangular Callout 8"/>
            <p:cNvSpPr/>
            <p:nvPr/>
          </p:nvSpPr>
          <p:spPr>
            <a:xfrm>
              <a:off x="1006997" y="1671435"/>
              <a:ext cx="3530279" cy="2206077"/>
            </a:xfrm>
            <a:prstGeom prst="wedgeEllipseCallout">
              <a:avLst>
                <a:gd name="adj1" fmla="val 60787"/>
                <a:gd name="adj2" fmla="val 152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75478" y="1962057"/>
              <a:ext cx="27933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Đố bạn đọc </a:t>
              </a:r>
              <a:endPara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lvl="0" algn="ctr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được các số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phạm vi 100 mà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 số đơn vị là 8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470687" y="1927490"/>
            <a:ext cx="3379808" cy="1915046"/>
            <a:chOff x="932386" y="1512276"/>
            <a:chExt cx="3530279" cy="2206077"/>
          </a:xfrm>
        </p:grpSpPr>
        <p:sp>
          <p:nvSpPr>
            <p:cNvPr id="33" name="Rectangular Callout 8"/>
            <p:cNvSpPr/>
            <p:nvPr/>
          </p:nvSpPr>
          <p:spPr>
            <a:xfrm flipH="1">
              <a:off x="932386" y="1512276"/>
              <a:ext cx="3530279" cy="2206077"/>
            </a:xfrm>
            <a:prstGeom prst="wedgeEllipseCallout">
              <a:avLst>
                <a:gd name="adj1" fmla="val 74488"/>
                <a:gd name="adj2" fmla="val 808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95806" y="2208518"/>
              <a:ext cx="28034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18, 48, 68. Còn số nào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không nhỉ?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158658" y="840208"/>
            <a:ext cx="906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bạn đang trao đổi điều gì? Em hãy giúp bạn thực hiện nhé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44" y="1248418"/>
            <a:ext cx="6356342" cy="44943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ĐỐ BẠN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0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00B05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3483</TotalTime>
  <Words>1923</Words>
  <Application>Microsoft Office PowerPoint</Application>
  <PresentationFormat>Widescreen</PresentationFormat>
  <Paragraphs>242</Paragraphs>
  <Slides>36</Slides>
  <Notes>32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SegoeuiPc</vt:lpstr>
      <vt:lpstr>Calibri</vt:lpstr>
      <vt:lpstr>Blackoak Std</vt:lpstr>
      <vt:lpstr>Roboto Black</vt:lpstr>
      <vt:lpstr>Times New Roman</vt:lpstr>
      <vt:lpstr>Pangolin</vt:lpstr>
      <vt:lpstr>Roboto</vt:lpstr>
      <vt:lpstr>Calibri Light</vt:lpstr>
      <vt:lpstr>3_Office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 Minh Nguyen</cp:lastModifiedBy>
  <cp:revision>192</cp:revision>
  <dcterms:created xsi:type="dcterms:W3CDTF">2023-04-01T23:44:56Z</dcterms:created>
  <dcterms:modified xsi:type="dcterms:W3CDTF">2023-09-07T10:53:19Z</dcterms:modified>
</cp:coreProperties>
</file>