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BFBFB"/>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065"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65414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9213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207941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ADCDD-3FBA-4D8F-A414-569ABE23E599}"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801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0ADCDD-3FBA-4D8F-A414-569ABE23E599}"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77535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ADCDD-3FBA-4D8F-A414-569ABE23E599}"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6574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ADCDD-3FBA-4D8F-A414-569ABE23E599}" type="datetimeFigureOut">
              <a:rPr lang="en-US" smtClean="0"/>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8728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ADCDD-3FBA-4D8F-A414-569ABE23E599}" type="datetimeFigureOut">
              <a:rPr lang="en-US" smtClean="0"/>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428096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ADCDD-3FBA-4D8F-A414-569ABE23E599}" type="datetimeFigureOut">
              <a:rPr lang="en-US" smtClean="0"/>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58304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33206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0ADCDD-3FBA-4D8F-A414-569ABE23E599}"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58FAE-6D38-4B2B-B010-E2FA8DF3CDCC}" type="slidenum">
              <a:rPr lang="en-US" smtClean="0"/>
              <a:t>‹#›</a:t>
            </a:fld>
            <a:endParaRPr lang="en-US"/>
          </a:p>
        </p:txBody>
      </p:sp>
    </p:spTree>
    <p:extLst>
      <p:ext uri="{BB962C8B-B14F-4D97-AF65-F5344CB8AC3E}">
        <p14:creationId xmlns:p14="http://schemas.microsoft.com/office/powerpoint/2010/main" val="14181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ADCDD-3FBA-4D8F-A414-569ABE23E599}" type="datetimeFigureOut">
              <a:rPr lang="en-US" smtClean="0"/>
              <a:t>12/28/2025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58FAE-6D38-4B2B-B010-E2FA8DF3CDCC}" type="slidenum">
              <a:rPr lang="en-US" smtClean="0"/>
              <a:t>‹#›</a:t>
            </a:fld>
            <a:endParaRPr lang="en-US"/>
          </a:p>
        </p:txBody>
      </p:sp>
    </p:spTree>
    <p:extLst>
      <p:ext uri="{BB962C8B-B14F-4D97-AF65-F5344CB8AC3E}">
        <p14:creationId xmlns:p14="http://schemas.microsoft.com/office/powerpoint/2010/main" val="416783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 t="41481" r="458" b="7408"/>
          <a:stretch/>
        </p:blipFill>
        <p:spPr>
          <a:xfrm>
            <a:off x="2386332" y="1111464"/>
            <a:ext cx="4549134" cy="3295436"/>
          </a:xfrm>
          <a:prstGeom prst="rect">
            <a:avLst/>
          </a:prstGeom>
          <a:blipFill dpi="0" rotWithShape="1">
            <a:blip r:embed="rId3"/>
            <a:srcRect/>
            <a:tile tx="0" ty="0" sx="100000" sy="100000" flip="none" algn="tl"/>
          </a:blipFill>
          <a:effectLst>
            <a:outerShdw blurRad="50800" dist="38100" dir="2700000" algn="tl" rotWithShape="0">
              <a:prstClr val="black">
                <a:alpha val="40000"/>
              </a:prstClr>
            </a:outerShdw>
          </a:effectLst>
        </p:spPr>
      </p:pic>
      <p:sp>
        <p:nvSpPr>
          <p:cNvPr id="8" name="Rectangle 7"/>
          <p:cNvSpPr/>
          <p:nvPr/>
        </p:nvSpPr>
        <p:spPr>
          <a:xfrm>
            <a:off x="330200" y="65170"/>
            <a:ext cx="8661398" cy="897584"/>
          </a:xfrm>
          <a:prstGeom prst="rect">
            <a:avLst/>
          </a:prstGeom>
          <a:solidFill>
            <a:srgbClr val="00B0F0">
              <a:alpha val="34000"/>
            </a:srgb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81639" y="213880"/>
            <a:ext cx="3958520" cy="600164"/>
          </a:xfrm>
          <a:prstGeom prst="rect">
            <a:avLst/>
          </a:prstGeom>
          <a:noFill/>
        </p:spPr>
        <p:txBody>
          <a:bodyPr wrap="none" lIns="91440" tIns="45720" rIns="91440" bIns="45720">
            <a:spAutoFit/>
          </a:bodyPr>
          <a:lstStyle/>
          <a:p>
            <a:pPr algn="ctr"/>
            <a:r>
              <a:rPr lang="en-US" sz="3300" b="1" cap="none" spc="0" dirty="0">
                <a:ln w="0"/>
                <a:solidFill>
                  <a:srgbClr val="FFFF66"/>
                </a:solidFill>
                <a:effectLst>
                  <a:reflection blurRad="6350" stA="53000" endA="300" endPos="35500" dir="5400000" sy="-90000" algn="bl" rotWithShape="0"/>
                </a:effectLst>
                <a:latin typeface=".VnArialH" panose="020B7200000000000000" pitchFamily="34" charset="0"/>
              </a:rPr>
              <a:t>TIÕNG VIÖT  TËP 1</a:t>
            </a:r>
          </a:p>
        </p:txBody>
      </p:sp>
      <p:sp>
        <p:nvSpPr>
          <p:cNvPr id="11" name="Rectangle 10"/>
          <p:cNvSpPr/>
          <p:nvPr/>
        </p:nvSpPr>
        <p:spPr>
          <a:xfrm>
            <a:off x="504441" y="4920844"/>
            <a:ext cx="1996060" cy="7232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100" b="1" cap="none" spc="0" dirty="0" err="1">
                <a:ln/>
                <a:solidFill>
                  <a:srgbClr val="C00000"/>
                </a:solidFill>
                <a:effectLst/>
                <a:latin typeface=".VnAvant" panose="020B7200000000000000" pitchFamily="34" charset="0"/>
              </a:rPr>
              <a:t>Bµi</a:t>
            </a:r>
            <a:r>
              <a:rPr lang="en-US" sz="4100" b="1" cap="none" spc="0" dirty="0">
                <a:ln/>
                <a:solidFill>
                  <a:srgbClr val="C00000"/>
                </a:solidFill>
                <a:effectLst/>
                <a:latin typeface=".VnAvant" panose="020B7200000000000000" pitchFamily="34" charset="0"/>
              </a:rPr>
              <a:t> </a:t>
            </a:r>
            <a:r>
              <a:rPr lang="en-US" sz="4100" b="1" dirty="0">
                <a:ln/>
                <a:solidFill>
                  <a:srgbClr val="C00000"/>
                </a:solidFill>
                <a:latin typeface=".VnAvant" panose="020B7200000000000000" pitchFamily="34" charset="0"/>
              </a:rPr>
              <a:t>71</a:t>
            </a:r>
            <a:r>
              <a:rPr lang="en-US" sz="4100" b="1" cap="none" spc="0" dirty="0">
                <a:ln/>
                <a:solidFill>
                  <a:srgbClr val="C00000"/>
                </a:solidFill>
                <a:effectLst/>
                <a:latin typeface=".VnAvant" panose="020B7200000000000000" pitchFamily="34" charset="0"/>
              </a:rPr>
              <a:t>: </a:t>
            </a:r>
          </a:p>
        </p:txBody>
      </p:sp>
      <p:sp>
        <p:nvSpPr>
          <p:cNvPr id="12" name="Rectangle 11"/>
          <p:cNvSpPr/>
          <p:nvPr/>
        </p:nvSpPr>
        <p:spPr>
          <a:xfrm>
            <a:off x="1502471" y="4874678"/>
            <a:ext cx="6977738"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006600"/>
                </a:solidFill>
                <a:latin typeface="Arial" panose="020B0604020202020204" pitchFamily="34" charset="0"/>
                <a:ea typeface="Tahoma" panose="020B0604030504040204" pitchFamily="34" charset="0"/>
                <a:cs typeface="Arial" panose="020B0604020202020204" pitchFamily="34" charset="0"/>
              </a:rPr>
              <a:t>ươc</a:t>
            </a:r>
            <a:r>
              <a:rPr lang="en-US" sz="4400" b="1" dirty="0">
                <a:ln/>
                <a:solidFill>
                  <a:srgbClr val="006600"/>
                </a:solidFill>
                <a:latin typeface="Arial" panose="020B0604020202020204" pitchFamily="34" charset="0"/>
                <a:ea typeface="Tahoma" panose="020B0604030504040204" pitchFamily="34" charset="0"/>
                <a:cs typeface="Arial" panose="020B0604020202020204" pitchFamily="34" charset="0"/>
              </a:rPr>
              <a:t>           </a:t>
            </a:r>
            <a:r>
              <a:rPr lang="en-US" sz="4400" b="1" dirty="0" err="1">
                <a:ln/>
                <a:solidFill>
                  <a:srgbClr val="006600"/>
                </a:solidFill>
                <a:latin typeface="Arial" panose="020B0604020202020204" pitchFamily="34" charset="0"/>
                <a:ea typeface="Tahoma" panose="020B0604030504040204" pitchFamily="34" charset="0"/>
                <a:cs typeface="Arial" panose="020B0604020202020204" pitchFamily="34" charset="0"/>
              </a:rPr>
              <a:t>ươt</a:t>
            </a:r>
            <a:endParaRPr lang="en-US" sz="4400" b="1" cap="none" spc="0" dirty="0">
              <a:ln/>
              <a:solidFill>
                <a:srgbClr val="006600"/>
              </a:solidFill>
              <a:latin typeface="Arial" panose="020B0604020202020204" pitchFamily="34" charset="0"/>
              <a:ea typeface="Tahoma" panose="020B0604030504040204" pitchFamily="34" charset="0"/>
              <a:cs typeface="Arial" panose="020B0604020202020204" pitchFamily="34" charset="0"/>
            </a:endParaRPr>
          </a:p>
        </p:txBody>
      </p:sp>
      <p:sp>
        <p:nvSpPr>
          <p:cNvPr id="13" name="Rectangle 12"/>
          <p:cNvSpPr/>
          <p:nvPr/>
        </p:nvSpPr>
        <p:spPr>
          <a:xfrm>
            <a:off x="3355315" y="5644119"/>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rgbClr val="006600"/>
                </a:solidFill>
                <a:effectLst/>
                <a:latin typeface=".VnAvant" panose="020B7200000000000000" pitchFamily="34" charset="0"/>
              </a:rPr>
              <a:t>­</a:t>
            </a:r>
          </a:p>
        </p:txBody>
      </p:sp>
      <p:sp>
        <p:nvSpPr>
          <p:cNvPr id="14" name="Rectangle 13"/>
          <p:cNvSpPr/>
          <p:nvPr/>
        </p:nvSpPr>
        <p:spPr>
          <a:xfrm>
            <a:off x="3447680" y="5759534"/>
            <a:ext cx="2888932" cy="538609"/>
          </a:xfrm>
          <a:prstGeom prst="rect">
            <a:avLst/>
          </a:prstGeom>
          <a:noFill/>
        </p:spPr>
        <p:txBody>
          <a:bodyPr wrap="none" lIns="91440" tIns="45720" rIns="91440" bIns="45720">
            <a:spAutoFit/>
          </a:bodyPr>
          <a:lstStyle/>
          <a:p>
            <a:pPr algn="ctr"/>
            <a:r>
              <a:rPr lang="en-US" sz="2900" b="0" i="1" cap="none" spc="0" dirty="0">
                <a:ln w="0"/>
                <a:solidFill>
                  <a:schemeClr val="tx1">
                    <a:lumMod val="65000"/>
                    <a:lumOff val="35000"/>
                  </a:schemeClr>
                </a:solidFill>
                <a:effectLst>
                  <a:outerShdw blurRad="38100" dist="19050" dir="2700000" algn="tl" rotWithShape="0">
                    <a:schemeClr val="dk1">
                      <a:alpha val="40000"/>
                    </a:schemeClr>
                  </a:outerShdw>
                </a:effectLst>
              </a:rPr>
              <a:t>( trang 154 – 155)</a:t>
            </a:r>
          </a:p>
        </p:txBody>
      </p:sp>
    </p:spTree>
    <p:extLst>
      <p:ext uri="{BB962C8B-B14F-4D97-AF65-F5344CB8AC3E}">
        <p14:creationId xmlns:p14="http://schemas.microsoft.com/office/powerpoint/2010/main" val="333171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04" y="712379"/>
            <a:ext cx="6662058" cy="2888358"/>
          </a:xfrm>
          <a:prstGeom prst="rect">
            <a:avLst/>
          </a:prstGeom>
        </p:spPr>
      </p:pic>
      <p:grpSp>
        <p:nvGrpSpPr>
          <p:cNvPr id="27" name="Group 26"/>
          <p:cNvGrpSpPr/>
          <p:nvPr/>
        </p:nvGrpSpPr>
        <p:grpSpPr>
          <a:xfrm>
            <a:off x="0" y="156986"/>
            <a:ext cx="2758280" cy="697919"/>
            <a:chOff x="209007" y="366525"/>
            <a:chExt cx="2758280" cy="697919"/>
          </a:xfrm>
        </p:grpSpPr>
        <p:grpSp>
          <p:nvGrpSpPr>
            <p:cNvPr id="28" name="Group 27"/>
            <p:cNvGrpSpPr/>
            <p:nvPr/>
          </p:nvGrpSpPr>
          <p:grpSpPr>
            <a:xfrm>
              <a:off x="209007" y="366525"/>
              <a:ext cx="2586447" cy="697919"/>
              <a:chOff x="324398" y="314274"/>
              <a:chExt cx="2586447" cy="697919"/>
            </a:xfrm>
          </p:grpSpPr>
          <p:grpSp>
            <p:nvGrpSpPr>
              <p:cNvPr id="30" name="Group 29"/>
              <p:cNvGrpSpPr/>
              <p:nvPr/>
            </p:nvGrpSpPr>
            <p:grpSpPr>
              <a:xfrm>
                <a:off x="324398" y="314274"/>
                <a:ext cx="2586447" cy="697919"/>
                <a:chOff x="324398" y="314274"/>
                <a:chExt cx="2586447" cy="697919"/>
              </a:xfrm>
            </p:grpSpPr>
            <p:grpSp>
              <p:nvGrpSpPr>
                <p:cNvPr id="32" name="Group 31"/>
                <p:cNvGrpSpPr/>
                <p:nvPr/>
              </p:nvGrpSpPr>
              <p:grpSpPr>
                <a:xfrm>
                  <a:off x="742410" y="314274"/>
                  <a:ext cx="2168435" cy="697919"/>
                  <a:chOff x="938353" y="442786"/>
                  <a:chExt cx="2168435" cy="697919"/>
                </a:xfrm>
              </p:grpSpPr>
              <p:sp>
                <p:nvSpPr>
                  <p:cNvPr id="34" name="Rounded Rectangle 33"/>
                  <p:cNvSpPr/>
                  <p:nvPr/>
                </p:nvSpPr>
                <p:spPr>
                  <a:xfrm rot="21358275">
                    <a:off x="1024173" y="442786"/>
                    <a:ext cx="2053788"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38353" y="474500"/>
                    <a:ext cx="2168435"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1</a:t>
                </a:r>
              </a:p>
            </p:txBody>
          </p:sp>
        </p:grpSp>
        <p:sp>
          <p:nvSpPr>
            <p:cNvPr id="29" name="TextBox 28"/>
            <p:cNvSpPr txBox="1"/>
            <p:nvPr/>
          </p:nvSpPr>
          <p:spPr>
            <a:xfrm>
              <a:off x="782275" y="428778"/>
              <a:ext cx="2185012" cy="569387"/>
            </a:xfrm>
            <a:prstGeom prst="rect">
              <a:avLst/>
            </a:prstGeom>
            <a:noFill/>
          </p:spPr>
          <p:txBody>
            <a:bodyPr wrap="square" rtlCol="0">
              <a:spAutoFit/>
            </a:bodyPr>
            <a:lstStyle/>
            <a:p>
              <a:r>
                <a:rPr lang="en-US" sz="3100" b="1" dirty="0" err="1">
                  <a:solidFill>
                    <a:schemeClr val="bg1"/>
                  </a:solidFill>
                  <a:latin typeface=".VnArial" panose="020B7200000000000000" pitchFamily="34" charset="0"/>
                  <a:ea typeface="Tahoma" panose="020B0604030504040204" pitchFamily="34" charset="0"/>
                  <a:cs typeface="Tahoma" panose="020B0604030504040204" pitchFamily="34" charset="0"/>
                </a:rPr>
                <a:t>NhËn</a:t>
              </a:r>
              <a:r>
                <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rPr>
                <a:t> </a:t>
              </a:r>
              <a:r>
                <a:rPr lang="en-US" sz="3100" b="1" dirty="0" err="1">
                  <a:solidFill>
                    <a:schemeClr val="bg1"/>
                  </a:solidFill>
                  <a:latin typeface=".VnArial" panose="020B7200000000000000" pitchFamily="34" charset="0"/>
                  <a:ea typeface="Tahoma" panose="020B0604030504040204" pitchFamily="34" charset="0"/>
                  <a:cs typeface="Tahoma" panose="020B0604030504040204" pitchFamily="34" charset="0"/>
                </a:rPr>
                <a:t>biÕt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20" name="TextBox 19"/>
          <p:cNvSpPr txBox="1"/>
          <p:nvPr/>
        </p:nvSpPr>
        <p:spPr>
          <a:xfrm>
            <a:off x="1483826" y="3926692"/>
            <a:ext cx="8532897" cy="530915"/>
          </a:xfrm>
          <a:prstGeom prst="rect">
            <a:avLst/>
          </a:prstGeom>
          <a:noFill/>
        </p:spPr>
        <p:txBody>
          <a:bodyPr wrap="square" rtlCol="0">
            <a:spAutoFit/>
          </a:bodyPr>
          <a:lstStyle/>
          <a:p>
            <a:r>
              <a:rPr lang="en-US" sz="2850" dirty="0">
                <a:latin typeface="Tahoma" panose="020B0604030504040204" pitchFamily="34" charset="0"/>
                <a:ea typeface="Tahoma" panose="020B0604030504040204" pitchFamily="34" charset="0"/>
                <a:cs typeface="Tahoma" panose="020B0604030504040204" pitchFamily="34" charset="0"/>
              </a:rPr>
              <a:t>Hà ước được lướt sóng biển.</a:t>
            </a:r>
          </a:p>
        </p:txBody>
      </p:sp>
      <p:sp>
        <p:nvSpPr>
          <p:cNvPr id="21" name="TextBox 20"/>
          <p:cNvSpPr txBox="1"/>
          <p:nvPr/>
        </p:nvSpPr>
        <p:spPr>
          <a:xfrm>
            <a:off x="2020890" y="3918998"/>
            <a:ext cx="1157240" cy="538609"/>
          </a:xfrm>
          <a:prstGeom prst="rect">
            <a:avLst/>
          </a:prstGeom>
          <a:noFill/>
        </p:spPr>
        <p:txBody>
          <a:bodyPr wrap="square" rtlCol="0">
            <a:spAutoFit/>
          </a:bodyPr>
          <a:lstStyle/>
          <a:p>
            <a:r>
              <a:rPr lang="en-US" sz="2900" dirty="0" err="1">
                <a:solidFill>
                  <a:srgbClr val="FF0000"/>
                </a:solidFill>
                <a:latin typeface="Tahoma" panose="020B0604030504040204" pitchFamily="34" charset="0"/>
                <a:ea typeface="Tahoma" panose="020B0604030504040204" pitchFamily="34" charset="0"/>
                <a:cs typeface="Tahoma" panose="020B0604030504040204" pitchFamily="34" charset="0"/>
              </a:rPr>
              <a:t>ươc</a:t>
            </a:r>
            <a:endPar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931613" y="3926692"/>
            <a:ext cx="959126" cy="538609"/>
          </a:xfrm>
          <a:prstGeom prst="rect">
            <a:avLst/>
          </a:prstGeom>
          <a:noFill/>
        </p:spPr>
        <p:txBody>
          <a:bodyPr wrap="square" rtlCol="0">
            <a:spAutoFit/>
          </a:bodyPr>
          <a:lstStyle/>
          <a:p>
            <a:r>
              <a:rPr lang="en-US" sz="2900" dirty="0" err="1">
                <a:solidFill>
                  <a:srgbClr val="FF0000"/>
                </a:solidFill>
                <a:latin typeface="Tahoma" panose="020B0604030504040204" pitchFamily="34" charset="0"/>
                <a:ea typeface="Tahoma" panose="020B0604030504040204" pitchFamily="34" charset="0"/>
                <a:cs typeface="Tahoma" panose="020B0604030504040204" pitchFamily="34" charset="0"/>
              </a:rPr>
              <a:t>ươc</a:t>
            </a:r>
            <a:endPar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715194" y="3921323"/>
            <a:ext cx="959126" cy="538609"/>
          </a:xfrm>
          <a:prstGeom prst="rect">
            <a:avLst/>
          </a:prstGeom>
          <a:noFill/>
        </p:spPr>
        <p:txBody>
          <a:bodyPr wrap="square" rtlCol="0">
            <a:spAutoFit/>
          </a:bodyPr>
          <a:lstStyle/>
          <a:p>
            <a:r>
              <a:rPr lang="en-US" sz="2900" dirty="0" err="1">
                <a:solidFill>
                  <a:srgbClr val="FF0000"/>
                </a:solidFill>
                <a:latin typeface="Tahoma" panose="020B0604030504040204" pitchFamily="34" charset="0"/>
                <a:ea typeface="Tahoma" panose="020B0604030504040204" pitchFamily="34" charset="0"/>
                <a:cs typeface="Tahoma" panose="020B0604030504040204" pitchFamily="34" charset="0"/>
              </a:rPr>
              <a:t>ươt</a:t>
            </a:r>
            <a:endParaRPr lang="en-US" sz="29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23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61257"/>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rPr>
                <a:t>Đọc</a:t>
              </a:r>
            </a:p>
          </p:txBody>
        </p:sp>
      </p:grpSp>
      <p:sp>
        <p:nvSpPr>
          <p:cNvPr id="13" name="TextBox 12"/>
          <p:cNvSpPr txBox="1"/>
          <p:nvPr/>
        </p:nvSpPr>
        <p:spPr>
          <a:xfrm>
            <a:off x="3377721" y="1006984"/>
            <a:ext cx="1573306" cy="692497"/>
          </a:xfrm>
          <a:prstGeom prst="rect">
            <a:avLst/>
          </a:prstGeom>
          <a:noFill/>
        </p:spPr>
        <p:txBody>
          <a:bodyPr wrap="square" rtlCol="0">
            <a:spAutoFit/>
          </a:bodyPr>
          <a:lstStyle/>
          <a:p>
            <a:r>
              <a:rPr lang="en-US" sz="3900" dirty="0" err="1">
                <a:solidFill>
                  <a:srgbClr val="FF0000"/>
                </a:solidFill>
                <a:latin typeface="Arial" panose="020B0604020202020204" pitchFamily="34" charset="0"/>
                <a:cs typeface="Arial" panose="020B0604020202020204" pitchFamily="34" charset="0"/>
              </a:rPr>
              <a:t>ươc</a:t>
            </a:r>
            <a:endParaRPr lang="en-US" sz="39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951027" y="1006984"/>
            <a:ext cx="1573306" cy="692497"/>
          </a:xfrm>
          <a:prstGeom prst="rect">
            <a:avLst/>
          </a:prstGeom>
          <a:noFill/>
        </p:spPr>
        <p:txBody>
          <a:bodyPr wrap="square" rtlCol="0">
            <a:spAutoFit/>
          </a:bodyPr>
          <a:lstStyle/>
          <a:p>
            <a:r>
              <a:rPr lang="en-US" sz="3900" dirty="0" err="1">
                <a:solidFill>
                  <a:srgbClr val="FF0000"/>
                </a:solidFill>
                <a:latin typeface="Arial" panose="020B0604020202020204" pitchFamily="34" charset="0"/>
                <a:cs typeface="Arial" panose="020B0604020202020204" pitchFamily="34" charset="0"/>
              </a:rPr>
              <a:t>ươt</a:t>
            </a:r>
            <a:endParaRPr lang="en-US" sz="3900"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3211830" y="1980316"/>
            <a:ext cx="3019119" cy="1712561"/>
            <a:chOff x="2793157" y="1949775"/>
            <a:chExt cx="3019119" cy="1712561"/>
          </a:xfrm>
          <a:solidFill>
            <a:schemeClr val="accent1">
              <a:lumMod val="20000"/>
              <a:lumOff val="80000"/>
            </a:schemeClr>
          </a:solidFill>
        </p:grpSpPr>
        <p:sp>
          <p:nvSpPr>
            <p:cNvPr id="16" name="Rectangle 15"/>
            <p:cNvSpPr/>
            <p:nvPr/>
          </p:nvSpPr>
          <p:spPr>
            <a:xfrm>
              <a:off x="2793157" y="1954190"/>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37853" y="1949775"/>
              <a:ext cx="1474423"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93157" y="2834137"/>
              <a:ext cx="3019119" cy="828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586140" y="2031604"/>
            <a:ext cx="1573306"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đ</a:t>
            </a:r>
          </a:p>
        </p:txBody>
      </p:sp>
      <p:sp>
        <p:nvSpPr>
          <p:cNvPr id="20" name="TextBox 19"/>
          <p:cNvSpPr txBox="1"/>
          <p:nvPr/>
        </p:nvSpPr>
        <p:spPr>
          <a:xfrm>
            <a:off x="4951027" y="2073811"/>
            <a:ext cx="1573306" cy="692497"/>
          </a:xfrm>
          <a:prstGeom prst="rect">
            <a:avLst/>
          </a:prstGeom>
          <a:noFill/>
        </p:spPr>
        <p:txBody>
          <a:bodyPr wrap="square" rtlCol="0">
            <a:spAutoFit/>
          </a:bodyPr>
          <a:lstStyle/>
          <a:p>
            <a:r>
              <a:rPr lang="en-US" sz="3900" dirty="0" err="1">
                <a:solidFill>
                  <a:srgbClr val="FF0000"/>
                </a:solidFill>
                <a:latin typeface="Arial" panose="020B0604020202020204" pitchFamily="34" charset="0"/>
                <a:cs typeface="Arial" panose="020B0604020202020204" pitchFamily="34" charset="0"/>
              </a:rPr>
              <a:t>ươc</a:t>
            </a:r>
            <a:endParaRPr lang="en-US" sz="3900"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3949041" y="2874393"/>
            <a:ext cx="769032"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  đ</a:t>
            </a:r>
          </a:p>
        </p:txBody>
      </p:sp>
      <p:sp>
        <p:nvSpPr>
          <p:cNvPr id="22" name="TextBox 21"/>
          <p:cNvSpPr txBox="1"/>
          <p:nvPr/>
        </p:nvSpPr>
        <p:spPr>
          <a:xfrm>
            <a:off x="4535684" y="2880289"/>
            <a:ext cx="1573306" cy="692497"/>
          </a:xfrm>
          <a:prstGeom prst="rect">
            <a:avLst/>
          </a:prstGeom>
          <a:noFill/>
        </p:spPr>
        <p:txBody>
          <a:bodyPr wrap="square" rtlCol="0">
            <a:spAutoFit/>
          </a:bodyPr>
          <a:lstStyle/>
          <a:p>
            <a:r>
              <a:rPr lang="en-US" sz="3900" dirty="0" err="1">
                <a:solidFill>
                  <a:srgbClr val="FF0000"/>
                </a:solidFill>
                <a:latin typeface="Arial" panose="020B0604020202020204" pitchFamily="34" charset="0"/>
                <a:cs typeface="Arial" panose="020B0604020202020204" pitchFamily="34" charset="0"/>
              </a:rPr>
              <a:t>ươc</a:t>
            </a:r>
            <a:endParaRPr lang="en-US" sz="39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95198"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bước</a:t>
            </a:r>
          </a:p>
        </p:txBody>
      </p:sp>
      <p:sp>
        <p:nvSpPr>
          <p:cNvPr id="24" name="TextBox 23"/>
          <p:cNvSpPr txBox="1"/>
          <p:nvPr/>
        </p:nvSpPr>
        <p:spPr>
          <a:xfrm>
            <a:off x="311294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lược</a:t>
            </a:r>
          </a:p>
        </p:txBody>
      </p:sp>
      <p:sp>
        <p:nvSpPr>
          <p:cNvPr id="25" name="TextBox 24"/>
          <p:cNvSpPr txBox="1"/>
          <p:nvPr/>
        </p:nvSpPr>
        <p:spPr>
          <a:xfrm>
            <a:off x="5322337" y="3808253"/>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ngược</a:t>
            </a:r>
          </a:p>
        </p:txBody>
      </p:sp>
      <p:sp>
        <p:nvSpPr>
          <p:cNvPr id="26" name="TextBox 25"/>
          <p:cNvSpPr txBox="1"/>
          <p:nvPr/>
        </p:nvSpPr>
        <p:spPr>
          <a:xfrm>
            <a:off x="7187587" y="3808253"/>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nước</a:t>
            </a:r>
          </a:p>
        </p:txBody>
      </p:sp>
      <p:sp>
        <p:nvSpPr>
          <p:cNvPr id="27" name="TextBox 26"/>
          <p:cNvSpPr txBox="1"/>
          <p:nvPr/>
        </p:nvSpPr>
        <p:spPr>
          <a:xfrm>
            <a:off x="627018"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lướt</a:t>
            </a:r>
          </a:p>
        </p:txBody>
      </p:sp>
      <p:sp>
        <p:nvSpPr>
          <p:cNvPr id="28" name="TextBox 27"/>
          <p:cNvSpPr txBox="1"/>
          <p:nvPr/>
        </p:nvSpPr>
        <p:spPr>
          <a:xfrm>
            <a:off x="3144767" y="4520292"/>
            <a:ext cx="1573306"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lượt</a:t>
            </a:r>
          </a:p>
        </p:txBody>
      </p:sp>
      <p:sp>
        <p:nvSpPr>
          <p:cNvPr id="29" name="TextBox 28"/>
          <p:cNvSpPr txBox="1"/>
          <p:nvPr/>
        </p:nvSpPr>
        <p:spPr>
          <a:xfrm>
            <a:off x="5322337" y="4483744"/>
            <a:ext cx="1833430"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mướt</a:t>
            </a:r>
          </a:p>
        </p:txBody>
      </p:sp>
      <p:sp>
        <p:nvSpPr>
          <p:cNvPr id="30" name="TextBox 29"/>
          <p:cNvSpPr txBox="1"/>
          <p:nvPr/>
        </p:nvSpPr>
        <p:spPr>
          <a:xfrm>
            <a:off x="7187587" y="4520292"/>
            <a:ext cx="1812722" cy="677108"/>
          </a:xfrm>
          <a:prstGeom prst="rect">
            <a:avLst/>
          </a:prstGeom>
          <a:noFill/>
        </p:spPr>
        <p:txBody>
          <a:bodyPr wrap="square" rtlCol="0">
            <a:spAutoFit/>
          </a:bodyPr>
          <a:lstStyle/>
          <a:p>
            <a:r>
              <a:rPr lang="en-US" sz="3800" dirty="0">
                <a:latin typeface="Arial" panose="020B0604020202020204" pitchFamily="34" charset="0"/>
                <a:cs typeface="Arial" panose="020B0604020202020204" pitchFamily="34" charset="0"/>
              </a:rPr>
              <a:t>mượt</a:t>
            </a:r>
          </a:p>
        </p:txBody>
      </p:sp>
      <p:sp>
        <p:nvSpPr>
          <p:cNvPr id="31" name="TextBox 30"/>
          <p:cNvSpPr txBox="1"/>
          <p:nvPr/>
        </p:nvSpPr>
        <p:spPr>
          <a:xfrm>
            <a:off x="4766119" y="3037610"/>
            <a:ext cx="786653" cy="692497"/>
          </a:xfrm>
          <a:prstGeom prst="rect">
            <a:avLst/>
          </a:prstGeom>
          <a:noFill/>
        </p:spPr>
        <p:txBody>
          <a:bodyPr wrap="square" rtlCol="0">
            <a:spAutoFit/>
          </a:bodyPr>
          <a:lstStyle/>
          <a:p>
            <a:r>
              <a:rPr lang="en-US" sz="3900" dirty="0">
                <a:latin typeface="Arial" panose="020B0604020202020204" pitchFamily="34" charset="0"/>
                <a:cs typeface="Arial" panose="020B0604020202020204" pitchFamily="34" charset="0"/>
              </a:rPr>
              <a:t> </a:t>
            </a:r>
            <a:r>
              <a:rPr lang="en-US" sz="3900" dirty="0">
                <a:latin typeface="Tahoma" panose="020B0604030504040204" pitchFamily="34" charset="0"/>
                <a:ea typeface="Tahoma" panose="020B0604030504040204" pitchFamily="34" charset="0"/>
                <a:cs typeface="Tahoma" panose="020B0604030504040204" pitchFamily="34" charset="0"/>
              </a:rPr>
              <a:t>.</a:t>
            </a:r>
            <a:endParaRPr lang="en-US" sz="3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3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fade">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108"/>
            <a:ext cx="1683293" cy="692318"/>
            <a:chOff x="209007" y="372126"/>
            <a:chExt cx="1683293" cy="692318"/>
          </a:xfrm>
        </p:grpSpPr>
        <p:grpSp>
          <p:nvGrpSpPr>
            <p:cNvPr id="5" name="Group 4"/>
            <p:cNvGrpSpPr/>
            <p:nvPr/>
          </p:nvGrpSpPr>
          <p:grpSpPr>
            <a:xfrm>
              <a:off x="209007" y="372126"/>
              <a:ext cx="1683293" cy="692318"/>
              <a:chOff x="324398" y="319875"/>
              <a:chExt cx="1683293" cy="692318"/>
            </a:xfrm>
          </p:grpSpPr>
          <p:grpSp>
            <p:nvGrpSpPr>
              <p:cNvPr id="7" name="Group 6"/>
              <p:cNvGrpSpPr/>
              <p:nvPr/>
            </p:nvGrpSpPr>
            <p:grpSpPr>
              <a:xfrm>
                <a:off x="324398" y="319875"/>
                <a:ext cx="1683293" cy="692318"/>
                <a:chOff x="324398" y="319875"/>
                <a:chExt cx="1683293" cy="692318"/>
              </a:xfrm>
            </p:grpSpPr>
            <p:grpSp>
              <p:nvGrpSpPr>
                <p:cNvPr id="9" name="Group 8"/>
                <p:cNvGrpSpPr/>
                <p:nvPr/>
              </p:nvGrpSpPr>
              <p:grpSpPr>
                <a:xfrm>
                  <a:off x="742410" y="319875"/>
                  <a:ext cx="1265281" cy="692318"/>
                  <a:chOff x="938353" y="448387"/>
                  <a:chExt cx="1265281" cy="692318"/>
                </a:xfrm>
              </p:grpSpPr>
              <p:sp>
                <p:nvSpPr>
                  <p:cNvPr id="11" name="Rounded Rectangle 10"/>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804205" y="412210"/>
              <a:ext cx="1088095" cy="569387"/>
            </a:xfrm>
            <a:prstGeom prst="rect">
              <a:avLst/>
            </a:prstGeom>
            <a:noFill/>
          </p:spPr>
          <p:txBody>
            <a:bodyPr wrap="square" rtlCol="0">
              <a:spAutoFit/>
            </a:bodyPr>
            <a:lstStyle/>
            <a:p>
              <a:r>
                <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rPr>
                <a:t>Đọc</a:t>
              </a:r>
            </a:p>
          </p:txBody>
        </p:sp>
      </p:grpSp>
      <p:sp>
        <p:nvSpPr>
          <p:cNvPr id="13" name="TextBox 12"/>
          <p:cNvSpPr txBox="1"/>
          <p:nvPr/>
        </p:nvSpPr>
        <p:spPr>
          <a:xfrm>
            <a:off x="1050652" y="3624390"/>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thước kẻ</a:t>
            </a:r>
          </a:p>
        </p:txBody>
      </p:sp>
      <p:sp>
        <p:nvSpPr>
          <p:cNvPr id="14" name="TextBox 13"/>
          <p:cNvSpPr txBox="1"/>
          <p:nvPr/>
        </p:nvSpPr>
        <p:spPr>
          <a:xfrm>
            <a:off x="5927250" y="3624389"/>
            <a:ext cx="3216750" cy="569387"/>
          </a:xfrm>
          <a:prstGeom prst="rect">
            <a:avLst/>
          </a:prstGeom>
          <a:noFill/>
        </p:spPr>
        <p:txBody>
          <a:bodyPr wrap="square" rtlCol="0">
            <a:spAutoFit/>
          </a:bodyPr>
          <a:lstStyle/>
          <a:p>
            <a:r>
              <a:rPr lang="en-US" sz="3100" dirty="0">
                <a:latin typeface="Arial" panose="020B0604020202020204" pitchFamily="34" charset="0"/>
                <a:cs typeface="Arial" panose="020B0604020202020204" pitchFamily="34" charset="0"/>
              </a:rPr>
              <a:t>dược sĩ</a:t>
            </a:r>
          </a:p>
        </p:txBody>
      </p:sp>
      <p:sp>
        <p:nvSpPr>
          <p:cNvPr id="15" name="TextBox 14"/>
          <p:cNvSpPr txBox="1"/>
          <p:nvPr/>
        </p:nvSpPr>
        <p:spPr>
          <a:xfrm>
            <a:off x="3316498" y="6233969"/>
            <a:ext cx="286963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lướt ván</a:t>
            </a:r>
            <a:endParaRPr lang="en-US" sz="31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8143" t="13327"/>
          <a:stretch/>
        </p:blipFill>
        <p:spPr>
          <a:xfrm>
            <a:off x="5329643" y="1447424"/>
            <a:ext cx="2625638" cy="1846482"/>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530" y="4287659"/>
            <a:ext cx="2577744" cy="1719724"/>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57" y="1060977"/>
            <a:ext cx="2619375" cy="2619375"/>
          </a:xfrm>
          <a:prstGeom prst="rect">
            <a:avLst/>
          </a:prstGeom>
        </p:spPr>
      </p:pic>
    </p:spTree>
    <p:extLst>
      <p:ext uri="{BB962C8B-B14F-4D97-AF65-F5344CB8AC3E}">
        <p14:creationId xmlns:p14="http://schemas.microsoft.com/office/powerpoint/2010/main" val="17663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9007" y="372126"/>
            <a:ext cx="1683293" cy="692318"/>
            <a:chOff x="209007" y="372126"/>
            <a:chExt cx="1683293" cy="692318"/>
          </a:xfrm>
        </p:grpSpPr>
        <p:grpSp>
          <p:nvGrpSpPr>
            <p:cNvPr id="6" name="Group 5"/>
            <p:cNvGrpSpPr/>
            <p:nvPr/>
          </p:nvGrpSpPr>
          <p:grpSpPr>
            <a:xfrm>
              <a:off x="209007" y="372126"/>
              <a:ext cx="1683293" cy="692318"/>
              <a:chOff x="324398" y="319875"/>
              <a:chExt cx="1683293" cy="692318"/>
            </a:xfrm>
          </p:grpSpPr>
          <p:grpSp>
            <p:nvGrpSpPr>
              <p:cNvPr id="8" name="Group 7"/>
              <p:cNvGrpSpPr/>
              <p:nvPr/>
            </p:nvGrpSpPr>
            <p:grpSpPr>
              <a:xfrm>
                <a:off x="324398" y="319875"/>
                <a:ext cx="1683293" cy="692318"/>
                <a:chOff x="324398" y="319875"/>
                <a:chExt cx="1683293" cy="692318"/>
              </a:xfrm>
            </p:grpSpPr>
            <p:grpSp>
              <p:nvGrpSpPr>
                <p:cNvPr id="10" name="Group 9"/>
                <p:cNvGrpSpPr/>
                <p:nvPr/>
              </p:nvGrpSpPr>
              <p:grpSpPr>
                <a:xfrm>
                  <a:off x="742410" y="319875"/>
                  <a:ext cx="1265281" cy="692318"/>
                  <a:chOff x="938353" y="448387"/>
                  <a:chExt cx="1265281" cy="692318"/>
                </a:xfrm>
              </p:grpSpPr>
              <p:sp>
                <p:nvSpPr>
                  <p:cNvPr id="12" name="Rounded Rectangle 1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3</a:t>
                </a:r>
              </a:p>
            </p:txBody>
          </p:sp>
        </p:grpSp>
        <p:sp>
          <p:nvSpPr>
            <p:cNvPr id="7" name="TextBox 6"/>
            <p:cNvSpPr txBox="1"/>
            <p:nvPr/>
          </p:nvSpPr>
          <p:spPr>
            <a:xfrm>
              <a:off x="804205" y="412210"/>
              <a:ext cx="1088095" cy="569387"/>
            </a:xfrm>
            <a:prstGeom prst="rect">
              <a:avLst/>
            </a:prstGeom>
            <a:noFill/>
          </p:spPr>
          <p:txBody>
            <a:bodyPr wrap="square" rtlCol="0">
              <a:spAutoFit/>
            </a:bodyPr>
            <a:lstStyle/>
            <a:p>
              <a:r>
                <a:rPr lang="en-US" sz="3100" b="1" dirty="0" err="1">
                  <a:solidFill>
                    <a:schemeClr val="bg1"/>
                  </a:solidFill>
                  <a:latin typeface=".VnArial" panose="020B7200000000000000" pitchFamily="34" charset="0"/>
                  <a:ea typeface="Tahoma" panose="020B0604030504040204" pitchFamily="34" charset="0"/>
                  <a:cs typeface="Tahoma" panose="020B0604030504040204" pitchFamily="34" charset="0"/>
                </a:rPr>
                <a:t>ViÕt</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4571" t="25789" r="30672" b="2642"/>
          <a:stretch/>
        </p:blipFill>
        <p:spPr>
          <a:xfrm>
            <a:off x="0" y="1841862"/>
            <a:ext cx="9103659" cy="2071232"/>
          </a:xfrm>
          <a:prstGeom prst="rect">
            <a:avLst/>
          </a:prstGeom>
        </p:spPr>
      </p:pic>
    </p:spTree>
    <p:extLst>
      <p:ext uri="{BB962C8B-B14F-4D97-AF65-F5344CB8AC3E}">
        <p14:creationId xmlns:p14="http://schemas.microsoft.com/office/powerpoint/2010/main" val="171741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505" y="0"/>
            <a:ext cx="6165668" cy="3935430"/>
          </a:xfrm>
          <a:prstGeom prst="rect">
            <a:avLst/>
          </a:prstGeom>
        </p:spPr>
      </p:pic>
      <p:sp>
        <p:nvSpPr>
          <p:cNvPr id="15" name="TextBox 14"/>
          <p:cNvSpPr txBox="1"/>
          <p:nvPr/>
        </p:nvSpPr>
        <p:spPr>
          <a:xfrm>
            <a:off x="209005" y="4176560"/>
            <a:ext cx="8830492" cy="2144177"/>
          </a:xfrm>
          <a:prstGeom prst="rect">
            <a:avLst/>
          </a:prstGeom>
          <a:noFill/>
        </p:spPr>
        <p:txBody>
          <a:bodyPr wrap="square" rtlCol="0">
            <a:spAutoFit/>
          </a:bodyPr>
          <a:lstStyle/>
          <a:p>
            <a:pPr>
              <a:lnSpc>
                <a:spcPts val="3220"/>
              </a:lnSpc>
            </a:pPr>
            <a:r>
              <a:rPr lang="en-US" sz="2600" dirty="0">
                <a:latin typeface="Tahoma" panose="020B0604030504040204" pitchFamily="34" charset="0"/>
                <a:ea typeface="Tahoma" panose="020B0604030504040204" pitchFamily="34" charset="0"/>
                <a:cs typeface="Tahoma" panose="020B0604030504040204" pitchFamily="34" charset="0"/>
              </a:rPr>
              <a:t>     Lúc học hát, Nam ước làm ca sĩ. Lúc nghe mẹ đọc thơ, Nam lại ước trở thành nhà thơ. Khi ra biển, Nam ước là người lái tàu, vượt qua những con sóng lớn. Nhìn lên bầu trời, Nam lại ước làm phi công. Nam tự hỏi: “ Bao giờ mình mới lớn nhỉ?”</a:t>
            </a:r>
          </a:p>
        </p:txBody>
      </p:sp>
      <p:grpSp>
        <p:nvGrpSpPr>
          <p:cNvPr id="25" name="Group 24"/>
          <p:cNvGrpSpPr/>
          <p:nvPr/>
        </p:nvGrpSpPr>
        <p:grpSpPr>
          <a:xfrm>
            <a:off x="449376" y="319876"/>
            <a:ext cx="1709419" cy="692318"/>
            <a:chOff x="209007" y="372126"/>
            <a:chExt cx="1709419" cy="692318"/>
          </a:xfrm>
        </p:grpSpPr>
        <p:grpSp>
          <p:nvGrpSpPr>
            <p:cNvPr id="26" name="Group 25"/>
            <p:cNvGrpSpPr/>
            <p:nvPr/>
          </p:nvGrpSpPr>
          <p:grpSpPr>
            <a:xfrm>
              <a:off x="209007" y="372126"/>
              <a:ext cx="1683293" cy="692318"/>
              <a:chOff x="324398" y="319875"/>
              <a:chExt cx="1683293" cy="692318"/>
            </a:xfrm>
          </p:grpSpPr>
          <p:grpSp>
            <p:nvGrpSpPr>
              <p:cNvPr id="28" name="Group 27"/>
              <p:cNvGrpSpPr/>
              <p:nvPr/>
            </p:nvGrpSpPr>
            <p:grpSpPr>
              <a:xfrm>
                <a:off x="324398" y="319875"/>
                <a:ext cx="1683293" cy="692318"/>
                <a:chOff x="324398" y="319875"/>
                <a:chExt cx="1683293" cy="692318"/>
              </a:xfrm>
            </p:grpSpPr>
            <p:grpSp>
              <p:nvGrpSpPr>
                <p:cNvPr id="30" name="Group 29"/>
                <p:cNvGrpSpPr/>
                <p:nvPr/>
              </p:nvGrpSpPr>
              <p:grpSpPr>
                <a:xfrm>
                  <a:off x="742410" y="319875"/>
                  <a:ext cx="1265281" cy="692318"/>
                  <a:chOff x="938353" y="448387"/>
                  <a:chExt cx="1265281" cy="692318"/>
                </a:xfrm>
              </p:grpSpPr>
              <p:sp>
                <p:nvSpPr>
                  <p:cNvPr id="32" name="Rounded Rectangle 31"/>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38353" y="474500"/>
                    <a:ext cx="1265281" cy="6662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4</a:t>
                </a:r>
              </a:p>
            </p:txBody>
          </p:sp>
        </p:grpSp>
        <p:sp>
          <p:nvSpPr>
            <p:cNvPr id="27" name="TextBox 26"/>
            <p:cNvSpPr txBox="1"/>
            <p:nvPr/>
          </p:nvSpPr>
          <p:spPr>
            <a:xfrm>
              <a:off x="830331" y="412210"/>
              <a:ext cx="1088095" cy="569387"/>
            </a:xfrm>
            <a:prstGeom prst="rect">
              <a:avLst/>
            </a:prstGeom>
            <a:noFill/>
          </p:spPr>
          <p:txBody>
            <a:bodyPr wrap="square" rtlCol="0">
              <a:spAutoFit/>
            </a:bodyPr>
            <a:lstStyle/>
            <a:p>
              <a:r>
                <a:rPr lang="en-US" sz="3100" b="1" dirty="0">
                  <a:solidFill>
                    <a:schemeClr val="bg1"/>
                  </a:solidFill>
                  <a:latin typeface="Arial" panose="020B0604020202020204" pitchFamily="34" charset="0"/>
                  <a:ea typeface="Tahoma" panose="020B0604030504040204" pitchFamily="34" charset="0"/>
                  <a:cs typeface="Arial" panose="020B0604020202020204" pitchFamily="34" charset="0"/>
                </a:rPr>
                <a:t>Đọc</a:t>
              </a:r>
            </a:p>
          </p:txBody>
        </p:sp>
      </p:grpSp>
    </p:spTree>
    <p:extLst>
      <p:ext uri="{BB962C8B-B14F-4D97-AF65-F5344CB8AC3E}">
        <p14:creationId xmlns:p14="http://schemas.microsoft.com/office/powerpoint/2010/main" val="15080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605" y="115545"/>
            <a:ext cx="1683293" cy="692318"/>
            <a:chOff x="209007" y="372126"/>
            <a:chExt cx="1683293" cy="692318"/>
          </a:xfrm>
        </p:grpSpPr>
        <p:grpSp>
          <p:nvGrpSpPr>
            <p:cNvPr id="7" name="Group 6"/>
            <p:cNvGrpSpPr/>
            <p:nvPr/>
          </p:nvGrpSpPr>
          <p:grpSpPr>
            <a:xfrm>
              <a:off x="209007" y="372126"/>
              <a:ext cx="1683293" cy="692318"/>
              <a:chOff x="324398" y="319875"/>
              <a:chExt cx="1683293" cy="692318"/>
            </a:xfrm>
          </p:grpSpPr>
          <p:grpSp>
            <p:nvGrpSpPr>
              <p:cNvPr id="9" name="Group 8"/>
              <p:cNvGrpSpPr/>
              <p:nvPr/>
            </p:nvGrpSpPr>
            <p:grpSpPr>
              <a:xfrm>
                <a:off x="324398" y="319875"/>
                <a:ext cx="1683293" cy="692318"/>
                <a:chOff x="324398" y="319875"/>
                <a:chExt cx="1683293" cy="692318"/>
              </a:xfrm>
            </p:grpSpPr>
            <p:grpSp>
              <p:nvGrpSpPr>
                <p:cNvPr id="11" name="Group 10"/>
                <p:cNvGrpSpPr/>
                <p:nvPr/>
              </p:nvGrpSpPr>
              <p:grpSpPr>
                <a:xfrm>
                  <a:off x="742410" y="319875"/>
                  <a:ext cx="1265281" cy="692318"/>
                  <a:chOff x="938353" y="448387"/>
                  <a:chExt cx="1265281" cy="692318"/>
                </a:xfrm>
              </p:grpSpPr>
              <p:sp>
                <p:nvSpPr>
                  <p:cNvPr id="13" name="Rounded Rectangle 12"/>
                  <p:cNvSpPr/>
                  <p:nvPr/>
                </p:nvSpPr>
                <p:spPr>
                  <a:xfrm rot="21358275">
                    <a:off x="1025263" y="448387"/>
                    <a:ext cx="1171275" cy="568639"/>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38353" y="474500"/>
                    <a:ext cx="1265281" cy="666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324398" y="376527"/>
                  <a:ext cx="627018" cy="60089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6676" y="365724"/>
                <a:ext cx="1005840" cy="600164"/>
              </a:xfrm>
              <a:prstGeom prst="rect">
                <a:avLst/>
              </a:prstGeom>
              <a:noFill/>
            </p:spPr>
            <p:txBody>
              <a:bodyPr wrap="square" rtlCol="0">
                <a:spAutoFit/>
              </a:bodyPr>
              <a:lstStyle/>
              <a:p>
                <a:r>
                  <a:rPr lang="en-US" sz="3300" b="1" dirty="0">
                    <a:latin typeface=".VnArial" panose="020B7200000000000000" pitchFamily="34" charset="0"/>
                    <a:ea typeface="Tahoma" panose="020B0604030504040204" pitchFamily="34" charset="0"/>
                    <a:cs typeface="Tahoma" panose="020B0604030504040204" pitchFamily="34" charset="0"/>
                  </a:rPr>
                  <a:t>5</a:t>
                </a:r>
              </a:p>
            </p:txBody>
          </p:sp>
        </p:grpSp>
        <p:sp>
          <p:nvSpPr>
            <p:cNvPr id="8" name="TextBox 7"/>
            <p:cNvSpPr txBox="1"/>
            <p:nvPr/>
          </p:nvSpPr>
          <p:spPr>
            <a:xfrm>
              <a:off x="804205" y="412210"/>
              <a:ext cx="1088095" cy="569387"/>
            </a:xfrm>
            <a:prstGeom prst="rect">
              <a:avLst/>
            </a:prstGeom>
            <a:noFill/>
          </p:spPr>
          <p:txBody>
            <a:bodyPr wrap="square" rtlCol="0">
              <a:spAutoFit/>
            </a:bodyPr>
            <a:lstStyle/>
            <a:p>
              <a:r>
                <a:rPr lang="en-US" sz="3100" b="1" dirty="0" err="1">
                  <a:solidFill>
                    <a:schemeClr val="bg1"/>
                  </a:solidFill>
                  <a:latin typeface=".VnArial" panose="020B7200000000000000" pitchFamily="34" charset="0"/>
                  <a:ea typeface="Tahoma" panose="020B0604030504040204" pitchFamily="34" charset="0"/>
                  <a:cs typeface="Tahoma" panose="020B0604030504040204" pitchFamily="34" charset="0"/>
                </a:rPr>
                <a:t>Nãi</a:t>
              </a:r>
              <a:endParaRPr lang="en-US" sz="3100" b="1" dirty="0">
                <a:solidFill>
                  <a:schemeClr val="bg1"/>
                </a:solidFill>
                <a:latin typeface=".VnArial" panose="020B7200000000000000"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2952994" y="903406"/>
            <a:ext cx="5106787" cy="600164"/>
          </a:xfrm>
          <a:prstGeom prst="rect">
            <a:avLst/>
          </a:prstGeom>
          <a:noFill/>
        </p:spPr>
        <p:txBody>
          <a:bodyPr wrap="square" rtlCol="0">
            <a:spAutoFit/>
          </a:bodyPr>
          <a:lstStyle/>
          <a:p>
            <a:r>
              <a:rPr lang="en-US" sz="3300" dirty="0">
                <a:latin typeface="Tahoma" panose="020B0604030504040204" pitchFamily="34" charset="0"/>
                <a:ea typeface="Tahoma" panose="020B0604030504040204" pitchFamily="34" charset="0"/>
                <a:cs typeface="Tahoma" panose="020B0604030504040204" pitchFamily="34" charset="0"/>
              </a:rPr>
              <a:t>Ước mơ của em</a:t>
            </a:r>
          </a:p>
        </p:txBody>
      </p:sp>
      <p:grpSp>
        <p:nvGrpSpPr>
          <p:cNvPr id="16" name="Group 15"/>
          <p:cNvGrpSpPr/>
          <p:nvPr/>
        </p:nvGrpSpPr>
        <p:grpSpPr>
          <a:xfrm>
            <a:off x="1685107" y="1503570"/>
            <a:ext cx="6374674" cy="4640130"/>
            <a:chOff x="1244850" y="1707397"/>
            <a:chExt cx="6374674" cy="464013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850" y="1790633"/>
              <a:ext cx="6374674" cy="4556894"/>
            </a:xfrm>
            <a:prstGeom prst="rect">
              <a:avLst/>
            </a:prstGeom>
          </p:spPr>
        </p:pic>
        <p:sp>
          <p:nvSpPr>
            <p:cNvPr id="5" name="Rectangle 4"/>
            <p:cNvSpPr/>
            <p:nvPr/>
          </p:nvSpPr>
          <p:spPr>
            <a:xfrm>
              <a:off x="1244850" y="1707397"/>
              <a:ext cx="5103699" cy="707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8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635</TotalTime>
  <Words>133</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.VnArial</vt:lpstr>
      <vt:lpstr>.VnArialH</vt:lpstr>
      <vt:lpstr>.VnAvant</vt: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cp:lastModifiedBy>
  <cp:revision>46</cp:revision>
  <dcterms:created xsi:type="dcterms:W3CDTF">2020-08-22T07:23:59Z</dcterms:created>
  <dcterms:modified xsi:type="dcterms:W3CDTF">2025-12-28T16:44:02Z</dcterms:modified>
</cp:coreProperties>
</file>