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2" r:id="rId1"/>
    <p:sldMasterId id="2147483664" r:id="rId2"/>
    <p:sldMasterId id="2147483700" r:id="rId3"/>
    <p:sldMasterId id="2147483736" r:id="rId4"/>
  </p:sldMasterIdLst>
  <p:notesMasterIdLst>
    <p:notesMasterId r:id="rId17"/>
  </p:notesMasterIdLst>
  <p:sldIdLst>
    <p:sldId id="272" r:id="rId5"/>
    <p:sldId id="308" r:id="rId6"/>
    <p:sldId id="636" r:id="rId7"/>
    <p:sldId id="271" r:id="rId8"/>
    <p:sldId id="637" r:id="rId9"/>
    <p:sldId id="654" r:id="rId10"/>
    <p:sldId id="274" r:id="rId11"/>
    <p:sldId id="655" r:id="rId12"/>
    <p:sldId id="289" r:id="rId13"/>
    <p:sldId id="273" r:id="rId14"/>
    <p:sldId id="302" r:id="rId15"/>
    <p:sldId id="340" r:id="rId16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07" autoAdjust="0"/>
  </p:normalViewPr>
  <p:slideViewPr>
    <p:cSldViewPr>
      <p:cViewPr varScale="1">
        <p:scale>
          <a:sx n="108" d="100"/>
          <a:sy n="108" d="100"/>
        </p:scale>
        <p:origin x="87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nên giáo dục học sinh biết chia sẻ, k ích kỉ như chú chim kia ăn một mình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HDHS</a:t>
            </a:r>
            <a:r>
              <a:rPr lang="en-US" baseline="0"/>
              <a:t> quan sát trước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62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thêm các kiến thức kĩ năng ở các tranh. Tranh 1, 2, 4: đoàn kết,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0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4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5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0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3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85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9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7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25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8300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3959247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7311651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581338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9284004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9295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6780505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92089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143228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12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499406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9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0D0042C-8234-3B64-75B9-AFD4546BF24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731" y="242888"/>
            <a:ext cx="1064418" cy="10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1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6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6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4300" y="57150"/>
            <a:ext cx="5112327" cy="623455"/>
            <a:chOff x="559883" y="346364"/>
            <a:chExt cx="6816436" cy="831273"/>
          </a:xfrm>
        </p:grpSpPr>
        <p:sp>
          <p:nvSpPr>
            <p:cNvPr id="6" name="Oval 5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30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85119" y="415123"/>
              <a:ext cx="57912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0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Câu nào đúng?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883227" y="628650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a) Số lá màu vàng nhiều hơn số là màu xanh.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83226" y="1153885"/>
            <a:ext cx="824946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defTabSz="685800" latinLnBrk="0">
              <a:buClr>
                <a:srgbClr val="000000"/>
              </a:buClr>
            </a:pPr>
            <a:r>
              <a:rPr lang="en-US" sz="30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b) Số lá màu vàng bằng số lá màu xanh.</a:t>
            </a:r>
          </a:p>
        </p:txBody>
      </p:sp>
      <p:sp>
        <p:nvSpPr>
          <p:cNvPr id="8" name="Oval 7"/>
          <p:cNvSpPr/>
          <p:nvPr/>
        </p:nvSpPr>
        <p:spPr>
          <a:xfrm>
            <a:off x="821693" y="1153886"/>
            <a:ext cx="5143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4" t="21135" r="35432" b="26042"/>
          <a:stretch/>
        </p:blipFill>
        <p:spPr bwMode="auto">
          <a:xfrm>
            <a:off x="2658414" y="1744254"/>
            <a:ext cx="3570936" cy="328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586821"/>
            <a:chOff x="597668" y="449759"/>
            <a:chExt cx="11201400" cy="7824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&gt;, &lt;, = 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20" y="656266"/>
            <a:ext cx="6360571" cy="447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2329876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3621" y="2333097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3550" y="2322710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7757" y="2322709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48568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2774" y="4514851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00300" y="453934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04507" y="453934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175" y="2343982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49311" y="2333594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57050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95175" y="4525735"/>
            <a:ext cx="457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5" name="Oval 4"/>
          <p:cNvSpPr/>
          <p:nvPr/>
        </p:nvSpPr>
        <p:spPr>
          <a:xfrm>
            <a:off x="6073499" y="2378651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3" name="Oval 22"/>
          <p:cNvSpPr/>
          <p:nvPr/>
        </p:nvSpPr>
        <p:spPr>
          <a:xfrm>
            <a:off x="291803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&lt;</a:t>
            </a:r>
          </a:p>
        </p:txBody>
      </p:sp>
      <p:sp>
        <p:nvSpPr>
          <p:cNvPr id="24" name="Oval 23"/>
          <p:cNvSpPr/>
          <p:nvPr/>
        </p:nvSpPr>
        <p:spPr>
          <a:xfrm>
            <a:off x="6075675" y="4575977"/>
            <a:ext cx="411480" cy="41148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2700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3" t="27083" r="46120" b="26042"/>
          <a:stretch/>
        </p:blipFill>
        <p:spPr bwMode="auto">
          <a:xfrm>
            <a:off x="2151034" y="813100"/>
            <a:ext cx="1739248" cy="14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7" y="747851"/>
            <a:ext cx="1841684" cy="151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68020"/>
            <a:ext cx="2628900" cy="149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73" y="3002064"/>
            <a:ext cx="2538688" cy="14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898" y="118604"/>
            <a:ext cx="1661102" cy="295604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40" y="511621"/>
            <a:ext cx="1661102" cy="1833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2" y="1248022"/>
            <a:ext cx="6593396" cy="31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87B41B7-55B3-9042-BEA3-50ED22850AE9}"/>
              </a:ext>
            </a:extLst>
          </p:cNvPr>
          <p:cNvSpPr/>
          <p:nvPr/>
        </p:nvSpPr>
        <p:spPr>
          <a:xfrm>
            <a:off x="2164587" y="525646"/>
            <a:ext cx="5927139" cy="3309551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0CCD2-596E-834C-9B26-434589CBF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69" y="1182221"/>
            <a:ext cx="2060084" cy="3715620"/>
          </a:xfrm>
          <a:prstGeom prst="rect">
            <a:avLst/>
          </a:prstGeom>
        </p:spPr>
      </p:pic>
      <p:pic>
        <p:nvPicPr>
          <p:cNvPr id="2" name="图片 10">
            <a:extLst>
              <a:ext uri="{FF2B5EF4-FFF2-40B4-BE49-F238E27FC236}">
                <a16:creationId xmlns:a16="http://schemas.microsoft.com/office/drawing/2014/main" id="{3B8B2DB8-AC5D-BB3B-D6DF-826029236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6" y="1718789"/>
            <a:ext cx="3476065" cy="3476065"/>
          </a:xfrm>
          <a:prstGeom prst="rect">
            <a:avLst/>
          </a:prstGeom>
        </p:spPr>
      </p:pic>
      <p:sp>
        <p:nvSpPr>
          <p:cNvPr id="3" name="2">
            <a:extLst>
              <a:ext uri="{FF2B5EF4-FFF2-40B4-BE49-F238E27FC236}">
                <a16:creationId xmlns:a16="http://schemas.microsoft.com/office/drawing/2014/main" id="{31A016E1-FCE6-DEBB-6CB1-BE60961059CE}"/>
              </a:ext>
            </a:extLst>
          </p:cNvPr>
          <p:cNvSpPr txBox="1">
            <a:spLocks/>
          </p:cNvSpPr>
          <p:nvPr/>
        </p:nvSpPr>
        <p:spPr>
          <a:xfrm>
            <a:off x="2843808" y="1347614"/>
            <a:ext cx="4800600" cy="1314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 SÁNH SỐ</a:t>
            </a:r>
            <a:endParaRPr kumimoji="0" lang="vi-VN" sz="4500" b="1" i="0" u="none" strike="noStrike" kern="1200" cap="none" spc="0" normalizeH="0" baseline="0" noProof="0" dirty="0">
              <a:ln>
                <a:solidFill>
                  <a:prstClr val="white">
                    <a:lumMod val="9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3AF94-EC30-15C2-BCF9-B13B141333CA}"/>
              </a:ext>
            </a:extLst>
          </p:cNvPr>
          <p:cNvSpPr txBox="1"/>
          <p:nvPr/>
        </p:nvSpPr>
        <p:spPr>
          <a:xfrm>
            <a:off x="4499992" y="699542"/>
            <a:ext cx="1913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 4</a:t>
            </a:r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217AE6BF-4EBE-E035-D1CF-96CE001BE894}"/>
              </a:ext>
            </a:extLst>
          </p:cNvPr>
          <p:cNvSpPr txBox="1">
            <a:spLocks/>
          </p:cNvSpPr>
          <p:nvPr/>
        </p:nvSpPr>
        <p:spPr>
          <a:xfrm>
            <a:off x="1763688" y="2355726"/>
            <a:ext cx="6400800" cy="8274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44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NHAU, DẤU =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" grpId="0" build="p"/>
          <p:bldP spid="4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5" y="3309518"/>
            <a:ext cx="1220739" cy="18339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951570"/>
            <a:ext cx="5063560" cy="25381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 =  4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bằng 4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5137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00100" y="584085"/>
            <a:ext cx="7486650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397645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1985952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2620630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r="37613"/>
          <a:stretch/>
        </p:blipFill>
        <p:spPr bwMode="auto">
          <a:xfrm rot="1982932">
            <a:off x="3213954" y="789916"/>
            <a:ext cx="413834" cy="1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4700305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5433963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107844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5021">
            <a:off x="6841501" y="1470424"/>
            <a:ext cx="1366048" cy="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0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512550" y="1171992"/>
            <a:ext cx="744750" cy="68026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080259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026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943600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3601" y="2706832"/>
            <a:ext cx="548640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000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43100" y="3667520"/>
            <a:ext cx="1487848" cy="60016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 =  5</a:t>
            </a:r>
          </a:p>
        </p:txBody>
      </p:sp>
      <p:sp>
        <p:nvSpPr>
          <p:cNvPr id="33" name="Up Arrow 32"/>
          <p:cNvSpPr/>
          <p:nvPr/>
        </p:nvSpPr>
        <p:spPr>
          <a:xfrm rot="5400000">
            <a:off x="3579565" y="3739523"/>
            <a:ext cx="181737" cy="457200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bằng 5</a:t>
            </a:r>
          </a:p>
        </p:txBody>
      </p:sp>
      <p:sp>
        <p:nvSpPr>
          <p:cNvPr id="34" name="Oval 33"/>
          <p:cNvSpPr/>
          <p:nvPr/>
        </p:nvSpPr>
        <p:spPr>
          <a:xfrm>
            <a:off x="3935794" y="3638608"/>
            <a:ext cx="3645101" cy="647642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 </a:t>
            </a:r>
            <a:r>
              <a:rPr lang="en-US" sz="33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bằng</a:t>
            </a:r>
            <a:r>
              <a:rPr lang="en-US" sz="3300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 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25768" y="584085"/>
            <a:ext cx="8235315" cy="1987665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286250" y="584085"/>
            <a:ext cx="0" cy="1987665"/>
          </a:xfrm>
          <a:prstGeom prst="line">
            <a:avLst/>
          </a:prstGeom>
          <a:ln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7809471" y="1419990"/>
            <a:ext cx="605645" cy="3893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994768" y="1419990"/>
            <a:ext cx="605645" cy="389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6180066" y="1419990"/>
            <a:ext cx="605645" cy="3893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5365363" y="1419990"/>
            <a:ext cx="605645" cy="3893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5" t="26032" r="17305" b="33968"/>
          <a:stretch/>
        </p:blipFill>
        <p:spPr>
          <a:xfrm>
            <a:off x="4550661" y="1419990"/>
            <a:ext cx="605645" cy="38934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1237267" y="1171992"/>
            <a:ext cx="744750" cy="6802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004723" y="1171992"/>
            <a:ext cx="744750" cy="6802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2771832" y="1171992"/>
            <a:ext cx="744750" cy="6802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5"/>
          <a:stretch/>
        </p:blipFill>
        <p:spPr>
          <a:xfrm>
            <a:off x="3516582" y="1171992"/>
            <a:ext cx="744750" cy="68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1" grpId="0" animBg="1"/>
      <p:bldP spid="33" grpId="0" animBg="1"/>
      <p:bldP spid="1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9005" y="1504949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086350" y="1491342"/>
            <a:ext cx="3668645" cy="21853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405" y="376582"/>
            <a:ext cx="7520282" cy="1107996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Quan sát và nói phép so sánh phù hợp.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7350" y="4286250"/>
            <a:ext cx="3028950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bằng 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85258"/>
            <a:ext cx="695802" cy="830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50" y="1785258"/>
            <a:ext cx="695802" cy="83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5258"/>
            <a:ext cx="695802" cy="83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66794"/>
            <a:ext cx="695802" cy="83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766794"/>
            <a:ext cx="695802" cy="8308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766794"/>
            <a:ext cx="695802" cy="830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98" y="2624816"/>
            <a:ext cx="695802" cy="830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48" y="2624816"/>
            <a:ext cx="695802" cy="830808"/>
          </a:xfrm>
          <a:prstGeom prst="rect">
            <a:avLst/>
          </a:prstGeom>
        </p:spPr>
      </p:pic>
      <p:sp>
        <p:nvSpPr>
          <p:cNvPr id="18" name="Up Arrow 17"/>
          <p:cNvSpPr/>
          <p:nvPr/>
        </p:nvSpPr>
        <p:spPr>
          <a:xfrm rot="5400000">
            <a:off x="4834917" y="4346190"/>
            <a:ext cx="181737" cy="457200"/>
          </a:xfrm>
          <a:prstGeom prst="up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buClr>
                <a:srgbClr val="000000"/>
              </a:buClr>
            </a:pPr>
            <a:endParaRPr lang="en-US" sz="1398" kern="0">
              <a:solidFill>
                <a:srgbClr val="F8F5E9"/>
              </a:solidFill>
              <a:latin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4385" y="4286249"/>
            <a:ext cx="1932215" cy="60016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3300" kern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/>
              </a:rPr>
              <a:t>6 =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48" y="2659608"/>
            <a:ext cx="695802" cy="8308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98" y="2659608"/>
            <a:ext cx="695802" cy="83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9629" y="1016239"/>
            <a:ext cx="4796592" cy="239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83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3" name="Oval 2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Tập viết dấu &lt;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611630" y="2000250"/>
          <a:ext cx="1645920" cy="1688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25380" y="2217965"/>
            <a:ext cx="971550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0">
              <a:buClr>
                <a:srgbClr val="000000"/>
              </a:buClr>
            </a:pPr>
            <a:r>
              <a:rPr lang="en-US" sz="915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pic>
        <p:nvPicPr>
          <p:cNvPr id="7" name="Hành trang số (1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5068" y="625860"/>
            <a:ext cx="3853978" cy="38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2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051" y="228600"/>
            <a:ext cx="5257799" cy="708884"/>
            <a:chOff x="518319" y="304800"/>
            <a:chExt cx="7010399" cy="945178"/>
          </a:xfrm>
        </p:grpSpPr>
        <p:sp>
          <p:nvSpPr>
            <p:cNvPr id="2" name="Oval 1"/>
            <p:cNvSpPr/>
            <p:nvPr/>
          </p:nvSpPr>
          <p:spPr>
            <a:xfrm>
              <a:off x="518319" y="304800"/>
              <a:ext cx="914400" cy="91440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405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55736" y="449759"/>
              <a:ext cx="6072982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33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hình thích hợp.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4458" y="958207"/>
            <a:ext cx="6223635" cy="4070508"/>
            <a:chOff x="1817529" y="1277609"/>
            <a:chExt cx="8298180" cy="54273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529" y="1277609"/>
              <a:ext cx="8298180" cy="5427344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2045537" y="152037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355918" y="152400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045537" y="27772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5355918" y="27808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045537" y="4041294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355918" y="4057623"/>
              <a:ext cx="2263984" cy="1238093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045537" y="5417921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355918" y="5421550"/>
              <a:ext cx="2263984" cy="1125539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996803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9281319" y="1960152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7990453" y="321945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9271794" y="3238500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9271794" y="44988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9271794" y="5759238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990453" y="4486169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977753" y="5749713"/>
              <a:ext cx="457200" cy="4572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8633619" y="1965232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8633619" y="322580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8620919" y="4486368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8620919" y="5746936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endParaRPr lang="en-US" sz="1398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52" name="Straight Connector 51"/>
          <p:cNvCxnSpPr>
            <a:endCxn id="38" idx="1"/>
          </p:cNvCxnSpPr>
          <p:nvPr/>
        </p:nvCxnSpPr>
        <p:spPr>
          <a:xfrm>
            <a:off x="3243452" y="1565077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243452" y="2524042"/>
            <a:ext cx="784798" cy="1942426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243452" y="1565077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3243452" y="2558603"/>
            <a:ext cx="784798" cy="191793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998571" y="1424714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951616" y="1423829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1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484891" y="142754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86506" y="237627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78596" y="332499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480211" y="427372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=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988229" y="2377157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77888" y="3329600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67546" y="428204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944283" y="3332333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954814" y="4271588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3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950660" y="2386682"/>
            <a:ext cx="363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latinLnBrk="0">
              <a:buClr>
                <a:srgbClr val="000000"/>
              </a:buClr>
            </a:pPr>
            <a:r>
              <a:rPr lang="en-US" sz="2400" b="1" kern="0">
                <a:solidFill>
                  <a:srgbClr val="0070C0"/>
                </a:solidFill>
                <a:latin typeface="Arial" pitchFamily="34" charset="0"/>
                <a:cs typeface="Arial" pitchFamily="34" charset="0"/>
                <a:sym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203</Words>
  <Application>Microsoft Office PowerPoint</Application>
  <PresentationFormat>On-screen Show (16:9)</PresentationFormat>
  <Paragraphs>69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微软雅黑</vt:lpstr>
      <vt:lpstr>Arial</vt:lpstr>
      <vt:lpstr>Bebas Neue</vt:lpstr>
      <vt:lpstr>Calibri</vt:lpstr>
      <vt:lpstr>Calibri Light</vt:lpstr>
      <vt:lpstr>Cambria</vt:lpstr>
      <vt:lpstr>Fredoka One</vt:lpstr>
      <vt:lpstr>Neucha</vt:lpstr>
      <vt:lpstr>Times New Roman</vt:lpstr>
      <vt:lpstr>Custom Design</vt:lpstr>
      <vt:lpstr>1_Office Theme</vt:lpstr>
      <vt:lpstr>Office 主题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175</cp:revision>
  <dcterms:created xsi:type="dcterms:W3CDTF">2014-04-01T16:27:00Z</dcterms:created>
  <dcterms:modified xsi:type="dcterms:W3CDTF">2025-05-13T01:27:43Z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