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6" r:id="rId2"/>
    <p:sldMasterId id="2147483717" r:id="rId3"/>
    <p:sldMasterId id="2147483721" r:id="rId4"/>
    <p:sldMasterId id="2147483733" r:id="rId5"/>
    <p:sldMasterId id="2147483741" r:id="rId6"/>
    <p:sldMasterId id="2147483753" r:id="rId7"/>
  </p:sldMasterIdLst>
  <p:notesMasterIdLst>
    <p:notesMasterId r:id="rId22"/>
  </p:notesMasterIdLst>
  <p:sldIdLst>
    <p:sldId id="295" r:id="rId8"/>
    <p:sldId id="279" r:id="rId9"/>
    <p:sldId id="2636" r:id="rId10"/>
    <p:sldId id="336" r:id="rId11"/>
    <p:sldId id="286" r:id="rId12"/>
    <p:sldId id="311" r:id="rId13"/>
    <p:sldId id="337" r:id="rId14"/>
    <p:sldId id="273" r:id="rId15"/>
    <p:sldId id="270" r:id="rId16"/>
    <p:sldId id="303" r:id="rId17"/>
    <p:sldId id="340" r:id="rId18"/>
    <p:sldId id="341" r:id="rId19"/>
    <p:sldId id="343"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0" autoAdjust="0"/>
  </p:normalViewPr>
  <p:slideViewPr>
    <p:cSldViewPr snapToGrid="0">
      <p:cViewPr varScale="1">
        <p:scale>
          <a:sx n="73" d="100"/>
          <a:sy n="73" d="100"/>
        </p:scale>
        <p:origin x="88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1937-7A35-4F52-BAE1-77D35084084B}"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648FD-BDBD-470A-B67C-61E4AEAFF519}" type="slidenum">
              <a:rPr lang="en-US" smtClean="0"/>
              <a:t>‹#›</a:t>
            </a:fld>
            <a:endParaRPr lang="en-US"/>
          </a:p>
        </p:txBody>
      </p:sp>
    </p:spTree>
    <p:extLst>
      <p:ext uri="{BB962C8B-B14F-4D97-AF65-F5344CB8AC3E}">
        <p14:creationId xmlns:p14="http://schemas.microsoft.com/office/powerpoint/2010/main" val="258691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416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76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883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1897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2025/10/4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07013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93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484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08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57909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40491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84148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2257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89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17902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070641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991528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3642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786147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117892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9361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202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144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397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53753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628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91930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6124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21080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61261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85710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612972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853742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691310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091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78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089277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65474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5830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249278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54769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99962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746418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498605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557665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9165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666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260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72020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369560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445853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208647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93954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2025/10/4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4226302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46706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058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3264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3.jpg"/><Relationship Id="rId4" Type="http://schemas.openxmlformats.org/officeDocument/2006/relationships/slideLayout" Target="../slideLayouts/slideLayout30.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7216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1416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5382617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839695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31294424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2025/10/4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14521613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pic>
        <p:nvPicPr>
          <p:cNvPr id="8" name="Picture 7" descr="A white circle with white leaves and blue text&#10;&#10;Description automatically generated">
            <a:extLst>
              <a:ext uri="{FF2B5EF4-FFF2-40B4-BE49-F238E27FC236}">
                <a16:creationId xmlns:a16="http://schemas.microsoft.com/office/drawing/2014/main" id="{537C2E81-E75E-5911-6677-58593FBF8B7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9775" y="95643"/>
            <a:ext cx="1431499" cy="1431499"/>
          </a:xfrm>
          <a:prstGeom prst="rect">
            <a:avLst/>
          </a:prstGeom>
        </p:spPr>
      </p:pic>
    </p:spTree>
    <p:extLst>
      <p:ext uri="{BB962C8B-B14F-4D97-AF65-F5344CB8AC3E}">
        <p14:creationId xmlns:p14="http://schemas.microsoft.com/office/powerpoint/2010/main" val="417511403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17.jpe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54.png"/><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6.xml"/><Relationship Id="rId6" Type="http://schemas.openxmlformats.org/officeDocument/2006/relationships/image" Target="../media/image56.png"/><Relationship Id="rId5" Type="http://schemas.openxmlformats.org/officeDocument/2006/relationships/image" Target="../media/image55.png"/><Relationship Id="rId4" Type="http://schemas.microsoft.com/office/2007/relationships/hdphoto" Target="../media/hdphoto3.wdp"/><Relationship Id="rId9"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6.xml"/><Relationship Id="rId5" Type="http://schemas.openxmlformats.org/officeDocument/2006/relationships/image" Target="../media/image30.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6.xml"/><Relationship Id="rId5" Type="http://schemas.openxmlformats.org/officeDocument/2006/relationships/image" Target="../media/image30.emf"/><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20.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emf"/><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45.xml"/><Relationship Id="rId6" Type="http://schemas.microsoft.com/office/2007/relationships/hdphoto" Target="../media/hdphoto2.wdp"/><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emf"/><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0.emf"/><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45.xml"/><Relationship Id="rId6" Type="http://schemas.microsoft.com/office/2007/relationships/hdphoto" Target="../media/hdphoto2.wdp"/><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emf"/><Relationship Id="rId9" Type="http://schemas.openxmlformats.org/officeDocument/2006/relationships/image" Target="../media/image32.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2.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24.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6.svg"/><Relationship Id="rId3" Type="http://schemas.openxmlformats.org/officeDocument/2006/relationships/image" Target="../media/image45.png"/><Relationship Id="rId7" Type="http://schemas.openxmlformats.org/officeDocument/2006/relationships/image" Target="../media/image24.png"/><Relationship Id="rId12" Type="http://schemas.openxmlformats.org/officeDocument/2006/relationships/image" Target="../media/image48.png"/><Relationship Id="rId2" Type="http://schemas.openxmlformats.org/officeDocument/2006/relationships/notesSlide" Target="../notesSlides/notesSlide6.xml"/><Relationship Id="rId16" Type="http://schemas.openxmlformats.org/officeDocument/2006/relationships/image" Target="../media/image50.png"/><Relationship Id="rId1" Type="http://schemas.openxmlformats.org/officeDocument/2006/relationships/slideLayout" Target="../slideLayouts/slideLayout35.xml"/><Relationship Id="rId6" Type="http://schemas.openxmlformats.org/officeDocument/2006/relationships/image" Target="../media/image22.png"/><Relationship Id="rId11" Type="http://schemas.openxmlformats.org/officeDocument/2006/relationships/image" Target="../media/image54.svg"/><Relationship Id="rId5" Type="http://schemas.openxmlformats.org/officeDocument/2006/relationships/image" Target="../media/image21.png"/><Relationship Id="rId15" Type="http://schemas.openxmlformats.org/officeDocument/2006/relationships/image" Target="../media/image58.svg"/><Relationship Id="rId10" Type="http://schemas.openxmlformats.org/officeDocument/2006/relationships/image" Target="../media/image47.png"/><Relationship Id="rId4" Type="http://schemas.openxmlformats.org/officeDocument/2006/relationships/image" Target="../media/image37.png"/><Relationship Id="rId9" Type="http://schemas.openxmlformats.org/officeDocument/2006/relationships/image" Target="../media/image52.sv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712" y="0"/>
            <a:ext cx="11425701"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2" name="文本框 22">
            <a:extLst>
              <a:ext uri="{FF2B5EF4-FFF2-40B4-BE49-F238E27FC236}">
                <a16:creationId xmlns:a16="http://schemas.microsoft.com/office/drawing/2014/main" id="{E2D18B1E-5573-5B3E-387D-5A8F5D17D1BD}"/>
              </a:ext>
            </a:extLst>
          </p:cNvPr>
          <p:cNvSpPr txBox="1"/>
          <p:nvPr/>
        </p:nvSpPr>
        <p:spPr>
          <a:xfrm>
            <a:off x="2245543" y="3109383"/>
            <a:ext cx="8176438" cy="2585323"/>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dirty="0">
                <a:solidFill>
                  <a:srgbClr val="FF0000"/>
                </a:solidFill>
                <a:latin typeface="iCiel Cadena" panose="02000503000000020004" pitchFamily="2" charset="0"/>
                <a:ea typeface="思源黑体 CN Bold" panose="020B0800000000000000" pitchFamily="34" charset="-122"/>
              </a:rPr>
              <a:t>Thời khóa biểu</a:t>
            </a:r>
          </a:p>
          <a:p>
            <a:pPr algn="ct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par>
                                <p:cTn id="12" presetID="56" presetClass="entr" presetSubtype="0" fill="hold" nodeType="withEffect">
                                  <p:stCondLst>
                                    <p:cond delay="0"/>
                                  </p:stCondLst>
                                  <p:iterate type="lt">
                                    <p:tmPct val="3000"/>
                                  </p:iterate>
                                  <p:childTnLst>
                                    <p:set>
                                      <p:cBhvr>
                                        <p:cTn id="13" dur="1" fill="hold">
                                          <p:stCondLst>
                                            <p:cond delay="0"/>
                                          </p:stCondLst>
                                        </p:cTn>
                                        <p:tgtEl>
                                          <p:spTgt spid="2">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2">
                                            <p:txEl>
                                              <p:pRg st="0" end="0"/>
                                            </p:txEl>
                                          </p:spTgt>
                                        </p:tgtEl>
                                        <p:attrNameLst>
                                          <p:attrName>ppt_w</p:attrName>
                                        </p:attrNameLst>
                                      </p:cBhvr>
                                    </p:anim>
                                    <p:anim by="(#ppt_w*0.50)" calcmode="lin" valueType="num">
                                      <p:cBhvr>
                                        <p:cTn id="15" dur="500" decel="50000" autoRev="1" fill="hold">
                                          <p:stCondLst>
                                            <p:cond delay="0"/>
                                          </p:stCondLst>
                                        </p:cTn>
                                        <p:tgtEl>
                                          <p:spTgt spid="2">
                                            <p:txEl>
                                              <p:pRg st="0" end="0"/>
                                            </p:txEl>
                                          </p:spTgt>
                                        </p:tgtEl>
                                        <p:attrNameLst>
                                          <p:attrName>ppt_x</p:attrName>
                                        </p:attrNameLst>
                                      </p:cBhvr>
                                    </p:anim>
                                    <p:anim from="(-#ppt_h/2)" to="(#ppt_y)" calcmode="lin" valueType="num">
                                      <p:cBhvr>
                                        <p:cTn id="16" dur="1000" fill="hold">
                                          <p:stCondLst>
                                            <p:cond delay="0"/>
                                          </p:stCondLst>
                                        </p:cTn>
                                        <p:tgtEl>
                                          <p:spTgt spid="2">
                                            <p:txEl>
                                              <p:pRg st="0" end="0"/>
                                            </p:txEl>
                                          </p:spTgt>
                                        </p:tgtEl>
                                        <p:attrNameLst>
                                          <p:attrName>ppt_y</p:attrName>
                                        </p:attrNameLst>
                                      </p:cBhvr>
                                    </p:anim>
                                    <p:animRot by="21600000">
                                      <p:cBhvr>
                                        <p:cTn id="17" dur="1000" fill="hold">
                                          <p:stCondLst>
                                            <p:cond delay="0"/>
                                          </p:stCondLst>
                                        </p:cTn>
                                        <p:tgtEl>
                                          <p:spTgt spid="2">
                                            <p:txEl>
                                              <p:pRg st="0" end="0"/>
                                            </p:txEl>
                                          </p:spTgt>
                                        </p:tgtEl>
                                        <p:attrNameLst>
                                          <p:attrName>r</p:attrName>
                                        </p:attrNameLst>
                                      </p:cBhvr>
                                    </p:animRot>
                                  </p:childTnLst>
                                </p:cTn>
                              </p:par>
                              <p:par>
                                <p:cTn id="18" presetID="56" presetClass="entr" presetSubtype="0" fill="hold" nodeType="withEffect">
                                  <p:stCondLst>
                                    <p:cond delay="0"/>
                                  </p:stCondLst>
                                  <p:iterate type="lt">
                                    <p:tmPct val="3000"/>
                                  </p:iterate>
                                  <p:childTnLst>
                                    <p:set>
                                      <p:cBhvr>
                                        <p:cTn id="19" dur="1" fill="hold">
                                          <p:stCondLst>
                                            <p:cond delay="0"/>
                                          </p:stCondLst>
                                        </p:cTn>
                                        <p:tgtEl>
                                          <p:spTgt spid="2">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2">
                                            <p:txEl>
                                              <p:pRg st="1" end="1"/>
                                            </p:txEl>
                                          </p:spTgt>
                                        </p:tgtEl>
                                        <p:attrNameLst>
                                          <p:attrName>ppt_w</p:attrName>
                                        </p:attrNameLst>
                                      </p:cBhvr>
                                    </p:anim>
                                    <p:anim by="(#ppt_w*0.50)" calcmode="lin" valueType="num">
                                      <p:cBhvr>
                                        <p:cTn id="21" dur="500" decel="50000" autoRev="1" fill="hold">
                                          <p:stCondLst>
                                            <p:cond delay="0"/>
                                          </p:stCondLst>
                                        </p:cTn>
                                        <p:tgtEl>
                                          <p:spTgt spid="2">
                                            <p:txEl>
                                              <p:pRg st="1" end="1"/>
                                            </p:txEl>
                                          </p:spTgt>
                                        </p:tgtEl>
                                        <p:attrNameLst>
                                          <p:attrName>ppt_x</p:attrName>
                                        </p:attrNameLst>
                                      </p:cBhvr>
                                    </p:anim>
                                    <p:anim from="(-#ppt_h/2)" to="(#ppt_y)" calcmode="lin" valueType="num">
                                      <p:cBhvr>
                                        <p:cTn id="22" dur="1000" fill="hold">
                                          <p:stCondLst>
                                            <p:cond delay="0"/>
                                          </p:stCondLst>
                                        </p:cTn>
                                        <p:tgtEl>
                                          <p:spTgt spid="2">
                                            <p:txEl>
                                              <p:pRg st="1" end="1"/>
                                            </p:txEl>
                                          </p:spTgt>
                                        </p:tgtEl>
                                        <p:attrNameLst>
                                          <p:attrName>ppt_y</p:attrName>
                                        </p:attrNameLst>
                                      </p:cBhvr>
                                    </p:anim>
                                    <p:animRot by="21600000">
                                      <p:cBhvr>
                                        <p:cTn id="23" dur="1000" fill="hold">
                                          <p:stCondLst>
                                            <p:cond delay="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393248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Calibri Light"/>
                <a:ea typeface="微软雅黑" panose="020B0503020204020204" charset="-122"/>
                <a:cs typeface="+mn-cs"/>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Calibri Light"/>
              <a:ea typeface="微软雅黑" panose="020B0503020204020204" charset="-122"/>
              <a:cs typeface="+mn-cs"/>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0905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Calibri"/>
                <a:ea typeface="微软雅黑"/>
                <a:cs typeface="Calibri" panose="020F0502020204030204" pitchFamily="34"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2.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Chữ</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viết</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rõ</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ràng</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sạch</a:t>
            </a:r>
            <a:r>
              <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64D2">
                    <a:lumMod val="75000"/>
                  </a:srgbClr>
                </a:solidFill>
                <a:effectLst/>
                <a:uLnTx/>
                <a:uFillTx/>
                <a:latin typeface="Calibri"/>
                <a:ea typeface="微软雅黑"/>
                <a:cs typeface="Calibri" panose="020F0502020204030204" pitchFamily="34" charset="0"/>
              </a:rPr>
              <a:t>đẹp</a:t>
            </a:r>
            <a:endParaRPr kumimoji="0" lang="en-US" sz="3200" b="0" i="0" u="none" strike="noStrike" kern="1200" cap="none" spc="0" normalizeH="0" baseline="0" noProof="0" dirty="0">
              <a:ln>
                <a:noFill/>
              </a:ln>
              <a:solidFill>
                <a:srgbClr val="0064D2">
                  <a:lumMod val="75000"/>
                </a:srgbClr>
              </a:solidFill>
              <a:effectLst/>
              <a:uLnTx/>
              <a:uFillTx/>
              <a:latin typeface="Calibri"/>
              <a:ea typeface="微软雅黑"/>
              <a:cs typeface="Calibri" panose="020F0502020204030204" pitchFamily="34"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3.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Trình</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bày</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đúng</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hình</a:t>
            </a:r>
            <a:r>
              <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rPr>
              <a:t> </a:t>
            </a:r>
            <a:r>
              <a:rPr kumimoji="0" lang="en-US" sz="3200" b="0" i="0" u="none" strike="noStrike" kern="1200" cap="none" spc="0" normalizeH="0" baseline="0" noProof="0" dirty="0" err="1">
                <a:ln>
                  <a:noFill/>
                </a:ln>
                <a:solidFill>
                  <a:srgbClr val="00B050"/>
                </a:solidFill>
                <a:effectLst/>
                <a:uLnTx/>
                <a:uFillTx/>
                <a:latin typeface="Calibri"/>
                <a:ea typeface="微软雅黑"/>
                <a:cs typeface="Calibri" panose="020F0502020204030204" pitchFamily="34" charset="0"/>
              </a:rPr>
              <a:t>thức</a:t>
            </a:r>
            <a:endParaRPr kumimoji="0" lang="en-US" sz="3200" b="0" i="0" u="none" strike="noStrike" kern="1200" cap="none" spc="0" normalizeH="0" baseline="0" noProof="0" dirty="0">
              <a:ln>
                <a:noFill/>
              </a:ln>
              <a:solidFill>
                <a:srgbClr val="00B050"/>
              </a:solidFill>
              <a:effectLst/>
              <a:uLnTx/>
              <a:uFillTx/>
              <a:latin typeface="Calibri"/>
              <a:ea typeface="微软雅黑"/>
              <a:cs typeface="Calibri" panose="020F0502020204030204" pitchFamily="34"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B5463-821B-400E-81CD-9FB5FFB1A54E}"/>
              </a:ext>
            </a:extLst>
          </p:cNvPr>
          <p:cNvSpPr txBox="1"/>
          <p:nvPr/>
        </p:nvSpPr>
        <p:spPr>
          <a:xfrm>
            <a:off x="161185" y="420173"/>
            <a:ext cx="118124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2. Dựa vào tranh, viết tên đồ vật có tiếng chứa c hoặc k</a:t>
            </a:r>
            <a:endPar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C5BA281C-7281-4913-8A90-FBF2CFB40D16}"/>
              </a:ext>
            </a:extLst>
          </p:cNvPr>
          <p:cNvPicPr>
            <a:picLocks noChangeAspect="1"/>
          </p:cNvPicPr>
          <p:nvPr/>
        </p:nvPicPr>
        <p:blipFill rotWithShape="1">
          <a:blip r:embed="rId2"/>
          <a:srcRect l="13436" r="12967"/>
          <a:stretch/>
        </p:blipFill>
        <p:spPr>
          <a:xfrm>
            <a:off x="0" y="6092786"/>
            <a:ext cx="12249151" cy="804742"/>
          </a:xfrm>
          <a:prstGeom prst="rect">
            <a:avLst/>
          </a:prstGeom>
        </p:spPr>
      </p:pic>
      <p:pic>
        <p:nvPicPr>
          <p:cNvPr id="6" name="Picture 5">
            <a:extLst>
              <a:ext uri="{FF2B5EF4-FFF2-40B4-BE49-F238E27FC236}">
                <a16:creationId xmlns:a16="http://schemas.microsoft.com/office/drawing/2014/main" id="{023CBE4E-6FB0-44A6-8FE1-2F7510A4EBEA}"/>
              </a:ext>
            </a:extLst>
          </p:cNvPr>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2" name="Picture 1">
            <a:extLst>
              <a:ext uri="{FF2B5EF4-FFF2-40B4-BE49-F238E27FC236}">
                <a16:creationId xmlns:a16="http://schemas.microsoft.com/office/drawing/2014/main" id="{D2B450CB-B616-4FC7-AE25-CA426A2AE1D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1875" b="34896" l="26940" r="59517"/>
                    </a14:imgEffect>
                  </a14:imgLayer>
                </a14:imgProps>
              </a:ext>
            </a:extLst>
          </a:blip>
          <a:srcRect l="26969" t="22424" r="40894" b="64748"/>
          <a:stretch/>
        </p:blipFill>
        <p:spPr>
          <a:xfrm rot="3418037">
            <a:off x="8395361" y="2020766"/>
            <a:ext cx="3285348" cy="737306"/>
          </a:xfrm>
          <a:prstGeom prst="rect">
            <a:avLst/>
          </a:prstGeom>
        </p:spPr>
      </p:pic>
      <p:pic>
        <p:nvPicPr>
          <p:cNvPr id="7" name="Picture 6">
            <a:extLst>
              <a:ext uri="{FF2B5EF4-FFF2-40B4-BE49-F238E27FC236}">
                <a16:creationId xmlns:a16="http://schemas.microsoft.com/office/drawing/2014/main" id="{D2B450CB-B616-4FC7-AE25-CA426A2AE1D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2813" b="71094" l="54905" r="81772"/>
                    </a14:imgEffect>
                  </a14:imgLayer>
                </a14:imgProps>
              </a:ext>
            </a:extLst>
          </a:blip>
          <a:srcRect l="54970" t="33177" r="18090" b="28149"/>
          <a:stretch/>
        </p:blipFill>
        <p:spPr>
          <a:xfrm>
            <a:off x="4691681" y="1472715"/>
            <a:ext cx="2751484" cy="2220685"/>
          </a:xfrm>
          <a:prstGeom prst="rect">
            <a:avLst/>
          </a:prstGeom>
        </p:spPr>
      </p:pic>
      <p:pic>
        <p:nvPicPr>
          <p:cNvPr id="8" name="Picture 7">
            <a:extLst>
              <a:ext uri="{FF2B5EF4-FFF2-40B4-BE49-F238E27FC236}">
                <a16:creationId xmlns:a16="http://schemas.microsoft.com/office/drawing/2014/main" id="{D2B450CB-B616-4FC7-AE25-CA426A2AE1D7}"/>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43490" b="71094" l="20571" r="48170"/>
                    </a14:imgEffect>
                  </a14:imgLayer>
                </a14:imgProps>
              </a:ext>
            </a:extLst>
          </a:blip>
          <a:srcRect l="20711" t="43741" r="52031" b="29470"/>
          <a:stretch/>
        </p:blipFill>
        <p:spPr>
          <a:xfrm rot="1651871">
            <a:off x="333516" y="1724520"/>
            <a:ext cx="2853348" cy="1576558"/>
          </a:xfrm>
          <a:prstGeom prst="rect">
            <a:avLst/>
          </a:prstGeom>
        </p:spPr>
      </p:pic>
      <p:sp>
        <p:nvSpPr>
          <p:cNvPr id="9" name="TextBox 8">
            <a:extLst>
              <a:ext uri="{FF2B5EF4-FFF2-40B4-BE49-F238E27FC236}">
                <a16:creationId xmlns:a16="http://schemas.microsoft.com/office/drawing/2014/main" id="{B61B5463-821B-400E-81CD-9FB5FFB1A54E}"/>
              </a:ext>
            </a:extLst>
          </p:cNvPr>
          <p:cNvSpPr txBox="1"/>
          <p:nvPr/>
        </p:nvSpPr>
        <p:spPr>
          <a:xfrm>
            <a:off x="1359237" y="4136487"/>
            <a:ext cx="14111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cái </a:t>
            </a:r>
            <a:r>
              <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k</a:t>
            </a: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éo</a:t>
            </a:r>
          </a:p>
        </p:txBody>
      </p:sp>
      <p:sp>
        <p:nvSpPr>
          <p:cNvPr id="10" name="TextBox 9">
            <a:extLst>
              <a:ext uri="{FF2B5EF4-FFF2-40B4-BE49-F238E27FC236}">
                <a16:creationId xmlns:a16="http://schemas.microsoft.com/office/drawing/2014/main" id="{B61B5463-821B-400E-81CD-9FB5FFB1A54E}"/>
              </a:ext>
            </a:extLst>
          </p:cNvPr>
          <p:cNvSpPr txBox="1"/>
          <p:nvPr/>
        </p:nvSpPr>
        <p:spPr>
          <a:xfrm>
            <a:off x="5617729" y="4130849"/>
            <a:ext cx="17497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a:t>
            </a: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ặp sách</a:t>
            </a:r>
          </a:p>
        </p:txBody>
      </p:sp>
      <p:sp>
        <p:nvSpPr>
          <p:cNvPr id="11" name="TextBox 10">
            <a:extLst>
              <a:ext uri="{FF2B5EF4-FFF2-40B4-BE49-F238E27FC236}">
                <a16:creationId xmlns:a16="http://schemas.microsoft.com/office/drawing/2014/main" id="{B61B5463-821B-400E-81CD-9FB5FFB1A54E}"/>
              </a:ext>
            </a:extLst>
          </p:cNvPr>
          <p:cNvSpPr txBox="1"/>
          <p:nvPr/>
        </p:nvSpPr>
        <p:spPr>
          <a:xfrm>
            <a:off x="9794003" y="4064690"/>
            <a:ext cx="17497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thước </a:t>
            </a:r>
            <a:r>
              <a:rPr kumimoji="0" lang="en-US" sz="3200" b="0"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k</a:t>
            </a:r>
            <a:r>
              <a:rPr kumimoji="0" lang="en-US" sz="3200" b="0"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ẻ</a:t>
            </a:r>
          </a:p>
        </p:txBody>
      </p:sp>
      <p:pic>
        <p:nvPicPr>
          <p:cNvPr id="12" name="Picture 11"/>
          <p:cNvPicPr>
            <a:picLocks noChangeAspect="1"/>
          </p:cNvPicPr>
          <p:nvPr/>
        </p:nvPicPr>
        <p:blipFill rotWithShape="1">
          <a:blip r:embed="rId2"/>
          <a:srcRect l="13436" r="12967"/>
          <a:stretch/>
        </p:blipFill>
        <p:spPr>
          <a:xfrm>
            <a:off x="0" y="6092786"/>
            <a:ext cx="16370573" cy="804742"/>
          </a:xfrm>
          <a:prstGeom prst="rect">
            <a:avLst/>
          </a:prstGeom>
        </p:spPr>
      </p:pic>
      <p:pic>
        <p:nvPicPr>
          <p:cNvPr id="13" name="Picture 12"/>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14"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Picture 18"/>
          <p:cNvPicPr>
            <a:picLocks noChangeAspect="1"/>
          </p:cNvPicPr>
          <p:nvPr/>
        </p:nvPicPr>
        <p:blipFill rotWithShape="1">
          <a:blip r:embed="rId7"/>
          <a:srcRect l="7607" t="9720" r="7737" b="54882"/>
          <a:stretch/>
        </p:blipFill>
        <p:spPr>
          <a:xfrm>
            <a:off x="-13319" y="5781578"/>
            <a:ext cx="12211050" cy="1104900"/>
          </a:xfrm>
          <a:prstGeom prst="rect">
            <a:avLst/>
          </a:prstGeom>
        </p:spPr>
      </p:pic>
      <p:pic>
        <p:nvPicPr>
          <p:cNvPr id="20" name="图片 7"/>
          <p:cNvPicPr>
            <a:picLocks noChangeAspect="1"/>
          </p:cNvPicPr>
          <p:nvPr/>
        </p:nvPicPr>
        <p:blipFill>
          <a:blip r:embed="rId8"/>
          <a:stretch>
            <a:fillRect/>
          </a:stretch>
        </p:blipFill>
        <p:spPr>
          <a:xfrm>
            <a:off x="53443" y="4715624"/>
            <a:ext cx="1670928" cy="2181904"/>
          </a:xfrm>
          <a:prstGeom prst="rect">
            <a:avLst/>
          </a:prstGeom>
          <a:noFill/>
          <a:ln w="9525">
            <a:noFill/>
          </a:ln>
        </p:spPr>
      </p:pic>
      <p:pic>
        <p:nvPicPr>
          <p:cNvPr id="22" name="图片 8"/>
          <p:cNvPicPr>
            <a:picLocks noChangeAspect="1"/>
          </p:cNvPicPr>
          <p:nvPr/>
        </p:nvPicPr>
        <p:blipFill>
          <a:blip r:embed="rId9"/>
          <a:stretch>
            <a:fillRect/>
          </a:stretch>
        </p:blipFill>
        <p:spPr>
          <a:xfrm>
            <a:off x="10786464" y="5026951"/>
            <a:ext cx="1320274" cy="1824172"/>
          </a:xfrm>
          <a:prstGeom prst="rect">
            <a:avLst/>
          </a:prstGeom>
          <a:noFill/>
          <a:ln w="9525">
            <a:noFill/>
          </a:ln>
        </p:spPr>
      </p:pic>
    </p:spTree>
    <p:extLst>
      <p:ext uri="{BB962C8B-B14F-4D97-AF65-F5344CB8AC3E}">
        <p14:creationId xmlns:p14="http://schemas.microsoft.com/office/powerpoint/2010/main" val="22015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B5463-821B-400E-81CD-9FB5FFB1A54E}"/>
              </a:ext>
            </a:extLst>
          </p:cNvPr>
          <p:cNvSpPr txBox="1"/>
          <p:nvPr/>
        </p:nvSpPr>
        <p:spPr>
          <a:xfrm>
            <a:off x="379523" y="216976"/>
            <a:ext cx="11432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3. Chọn a hoặc b</a:t>
            </a: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A00BC6C5-A6F0-43B5-A34F-5A5BEF1D9F19}"/>
              </a:ext>
            </a:extLst>
          </p:cNvPr>
          <p:cNvSpPr txBox="1"/>
          <p:nvPr/>
        </p:nvSpPr>
        <p:spPr>
          <a:xfrm>
            <a:off x="408098" y="1080283"/>
            <a:ext cx="114329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C5BA281C-7281-4913-8A90-FBF2CFB40D16}"/>
              </a:ext>
            </a:extLst>
          </p:cNvPr>
          <p:cNvPicPr>
            <a:picLocks noChangeAspect="1"/>
          </p:cNvPicPr>
          <p:nvPr/>
        </p:nvPicPr>
        <p:blipFill rotWithShape="1">
          <a:blip r:embed="rId2"/>
          <a:srcRect l="13436" r="12967"/>
          <a:stretch/>
        </p:blipFill>
        <p:spPr>
          <a:xfrm>
            <a:off x="0" y="6092786"/>
            <a:ext cx="12249151" cy="804742"/>
          </a:xfrm>
          <a:prstGeom prst="rect">
            <a:avLst/>
          </a:prstGeom>
        </p:spPr>
      </p:pic>
      <p:pic>
        <p:nvPicPr>
          <p:cNvPr id="6" name="Picture 5">
            <a:extLst>
              <a:ext uri="{FF2B5EF4-FFF2-40B4-BE49-F238E27FC236}">
                <a16:creationId xmlns:a16="http://schemas.microsoft.com/office/drawing/2014/main" id="{023CBE4E-6FB0-44A6-8FE1-2F7510A4EBEA}"/>
              </a:ext>
            </a:extLst>
          </p:cNvPr>
          <p:cNvPicPr>
            <a:picLocks noChangeAspect="1"/>
          </p:cNvPicPr>
          <p:nvPr/>
        </p:nvPicPr>
        <p:blipFill rotWithShape="1">
          <a:blip r:embed="rId2"/>
          <a:srcRect l="13436" t="84985" r="12967" b="6114"/>
          <a:stretch/>
        </p:blipFill>
        <p:spPr>
          <a:xfrm>
            <a:off x="-57151" y="0"/>
            <a:ext cx="12249151" cy="312479"/>
          </a:xfrm>
          <a:prstGeom prst="rect">
            <a:avLst/>
          </a:prstGeom>
        </p:spPr>
      </p:pic>
      <p:sp>
        <p:nvSpPr>
          <p:cNvPr id="7" name="TextBox 6">
            <a:extLst>
              <a:ext uri="{FF2B5EF4-FFF2-40B4-BE49-F238E27FC236}">
                <a16:creationId xmlns:a16="http://schemas.microsoft.com/office/drawing/2014/main" id="{5BA2DF6C-A507-477B-95CC-C5EF47399EFF}"/>
              </a:ext>
            </a:extLst>
          </p:cNvPr>
          <p:cNvSpPr txBox="1"/>
          <p:nvPr/>
        </p:nvSpPr>
        <p:spPr>
          <a:xfrm>
            <a:off x="408098" y="829427"/>
            <a:ext cx="7149037" cy="58477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Tx/>
              <a:buAutoNum type="alphaLcPeriod"/>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Chọn </a:t>
            </a:r>
            <a:r>
              <a:rPr kumimoji="0" lang="vi-VN" sz="3200" b="1" i="1"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hoặc </a:t>
            </a:r>
            <a:r>
              <a:rPr kumimoji="0" lang="vi-VN" sz="3200" b="1" i="1"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thay cho ô vuông.</a:t>
            </a:r>
          </a:p>
        </p:txBody>
      </p:sp>
      <p:pic>
        <p:nvPicPr>
          <p:cNvPr id="8" name="Picture 7"/>
          <p:cNvPicPr>
            <a:picLocks noChangeAspect="1"/>
          </p:cNvPicPr>
          <p:nvPr/>
        </p:nvPicPr>
        <p:blipFill rotWithShape="1">
          <a:blip r:embed="rId2"/>
          <a:srcRect l="13436" r="12967"/>
          <a:stretch/>
        </p:blipFill>
        <p:spPr>
          <a:xfrm>
            <a:off x="0" y="6092786"/>
            <a:ext cx="16370573" cy="804742"/>
          </a:xfrm>
          <a:prstGeom prst="rect">
            <a:avLst/>
          </a:prstGeom>
        </p:spPr>
      </p:pic>
      <p:pic>
        <p:nvPicPr>
          <p:cNvPr id="9" name="Picture 8"/>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10"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1"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2"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3"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4"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15" name="Picture 1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6"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1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9" name="TextBox 18">
            <a:extLst>
              <a:ext uri="{FF2B5EF4-FFF2-40B4-BE49-F238E27FC236}">
                <a16:creationId xmlns:a16="http://schemas.microsoft.com/office/drawing/2014/main" id="{5BA2DF6C-A507-477B-95CC-C5EF47399EFF}"/>
              </a:ext>
            </a:extLst>
          </p:cNvPr>
          <p:cNvSpPr txBox="1"/>
          <p:nvPr/>
        </p:nvSpPr>
        <p:spPr>
          <a:xfrm>
            <a:off x="3227498" y="1668636"/>
            <a:ext cx="4314397" cy="304698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Mặt </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ời mọc rồi lặn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ên đôi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ân lon ton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Hai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ch</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ân</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tr</a:t>
            </a: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ời của con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Là mẹ và cô giáo.</a:t>
            </a:r>
          </a:p>
        </p:txBody>
      </p:sp>
      <p:sp>
        <p:nvSpPr>
          <p:cNvPr id="21" name="Rounded Rectangle 20"/>
          <p:cNvSpPr/>
          <p:nvPr/>
        </p:nvSpPr>
        <p:spPr>
          <a:xfrm>
            <a:off x="4030944" y="339092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3253704" y="265940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p:nvSpPr>
        <p:spPr>
          <a:xfrm>
            <a:off x="4079032" y="1925199"/>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23"/>
          <p:cNvSpPr/>
          <p:nvPr/>
        </p:nvSpPr>
        <p:spPr>
          <a:xfrm>
            <a:off x="4795312" y="265940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4978192" y="3390923"/>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657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1000"/>
                                        <p:tgtEl>
                                          <p:spTgt spid="23"/>
                                        </p:tgtEl>
                                      </p:cBhvr>
                                    </p:animEffect>
                                    <p:anim calcmode="lin" valueType="num">
                                      <p:cBhvr>
                                        <p:cTn id="43" dur="1000"/>
                                        <p:tgtEl>
                                          <p:spTgt spid="23"/>
                                        </p:tgtEl>
                                        <p:attrNameLst>
                                          <p:attrName>ppt_x</p:attrName>
                                        </p:attrNameLst>
                                      </p:cBhvr>
                                      <p:tavLst>
                                        <p:tav tm="0">
                                          <p:val>
                                            <p:strVal val="ppt_x"/>
                                          </p:val>
                                        </p:tav>
                                        <p:tav tm="100000">
                                          <p:val>
                                            <p:strVal val="ppt_x"/>
                                          </p:val>
                                        </p:tav>
                                      </p:tavLst>
                                    </p:anim>
                                    <p:anim calcmode="lin" valueType="num">
                                      <p:cBhvr>
                                        <p:cTn id="44" dur="1000"/>
                                        <p:tgtEl>
                                          <p:spTgt spid="23"/>
                                        </p:tgtEl>
                                        <p:attrNameLst>
                                          <p:attrName>ppt_y</p:attrName>
                                        </p:attrNameLst>
                                      </p:cBhvr>
                                      <p:tavLst>
                                        <p:tav tm="0">
                                          <p:val>
                                            <p:strVal val="ppt_y"/>
                                          </p:val>
                                        </p:tav>
                                        <p:tav tm="100000">
                                          <p:val>
                                            <p:strVal val="ppt_y+.1"/>
                                          </p:val>
                                        </p:tav>
                                      </p:tavLst>
                                    </p:anim>
                                    <p:set>
                                      <p:cBhvr>
                                        <p:cTn id="45" dur="1" fill="hold">
                                          <p:stCondLst>
                                            <p:cond delay="999"/>
                                          </p:stCondLst>
                                        </p:cTn>
                                        <p:tgtEl>
                                          <p:spTgt spid="2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22"/>
                                        </p:tgtEl>
                                      </p:cBhvr>
                                    </p:animEffect>
                                    <p:anim calcmode="lin" valueType="num">
                                      <p:cBhvr>
                                        <p:cTn id="50" dur="1000"/>
                                        <p:tgtEl>
                                          <p:spTgt spid="22"/>
                                        </p:tgtEl>
                                        <p:attrNameLst>
                                          <p:attrName>ppt_x</p:attrName>
                                        </p:attrNameLst>
                                      </p:cBhvr>
                                      <p:tavLst>
                                        <p:tav tm="0">
                                          <p:val>
                                            <p:strVal val="ppt_x"/>
                                          </p:val>
                                        </p:tav>
                                        <p:tav tm="100000">
                                          <p:val>
                                            <p:strVal val="ppt_x"/>
                                          </p:val>
                                        </p:tav>
                                      </p:tavLst>
                                    </p:anim>
                                    <p:anim calcmode="lin" valueType="num">
                                      <p:cBhvr>
                                        <p:cTn id="51" dur="1000"/>
                                        <p:tgtEl>
                                          <p:spTgt spid="22"/>
                                        </p:tgtEl>
                                        <p:attrNameLst>
                                          <p:attrName>ppt_y</p:attrName>
                                        </p:attrNameLst>
                                      </p:cBhvr>
                                      <p:tavLst>
                                        <p:tav tm="0">
                                          <p:val>
                                            <p:strVal val="ppt_y"/>
                                          </p:val>
                                        </p:tav>
                                        <p:tav tm="100000">
                                          <p:val>
                                            <p:strVal val="ppt_y+.1"/>
                                          </p:val>
                                        </p:tav>
                                      </p:tavLst>
                                    </p:anim>
                                    <p:set>
                                      <p:cBhvr>
                                        <p:cTn id="52" dur="1" fill="hold">
                                          <p:stCondLst>
                                            <p:cond delay="9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24"/>
                                        </p:tgtEl>
                                      </p:cBhvr>
                                    </p:animEffect>
                                    <p:anim calcmode="lin" valueType="num">
                                      <p:cBhvr>
                                        <p:cTn id="57" dur="1000"/>
                                        <p:tgtEl>
                                          <p:spTgt spid="24"/>
                                        </p:tgtEl>
                                        <p:attrNameLst>
                                          <p:attrName>ppt_x</p:attrName>
                                        </p:attrNameLst>
                                      </p:cBhvr>
                                      <p:tavLst>
                                        <p:tav tm="0">
                                          <p:val>
                                            <p:strVal val="ppt_x"/>
                                          </p:val>
                                        </p:tav>
                                        <p:tav tm="100000">
                                          <p:val>
                                            <p:strVal val="ppt_x"/>
                                          </p:val>
                                        </p:tav>
                                      </p:tavLst>
                                    </p:anim>
                                    <p:anim calcmode="lin" valueType="num">
                                      <p:cBhvr>
                                        <p:cTn id="58" dur="1000"/>
                                        <p:tgtEl>
                                          <p:spTgt spid="24"/>
                                        </p:tgtEl>
                                        <p:attrNameLst>
                                          <p:attrName>ppt_y</p:attrName>
                                        </p:attrNameLst>
                                      </p:cBhvr>
                                      <p:tavLst>
                                        <p:tav tm="0">
                                          <p:val>
                                            <p:strVal val="ppt_y"/>
                                          </p:val>
                                        </p:tav>
                                        <p:tav tm="100000">
                                          <p:val>
                                            <p:strVal val="ppt_y+.1"/>
                                          </p:val>
                                        </p:tav>
                                      </p:tavLst>
                                    </p:anim>
                                    <p:set>
                                      <p:cBhvr>
                                        <p:cTn id="59" dur="1" fill="hold">
                                          <p:stCondLst>
                                            <p:cond delay="999"/>
                                          </p:stCondLst>
                                        </p:cTn>
                                        <p:tgtEl>
                                          <p:spTgt spid="2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42" presetClass="exit" presetSubtype="0" fill="hold" grpId="1" nodeType="clickEffect">
                                  <p:stCondLst>
                                    <p:cond delay="0"/>
                                  </p:stCondLst>
                                  <p:childTnLst>
                                    <p:animEffect transition="out" filter="fade">
                                      <p:cBhvr>
                                        <p:cTn id="63" dur="1000"/>
                                        <p:tgtEl>
                                          <p:spTgt spid="21"/>
                                        </p:tgtEl>
                                      </p:cBhvr>
                                    </p:animEffect>
                                    <p:anim calcmode="lin" valueType="num">
                                      <p:cBhvr>
                                        <p:cTn id="64" dur="1000"/>
                                        <p:tgtEl>
                                          <p:spTgt spid="21"/>
                                        </p:tgtEl>
                                        <p:attrNameLst>
                                          <p:attrName>ppt_x</p:attrName>
                                        </p:attrNameLst>
                                      </p:cBhvr>
                                      <p:tavLst>
                                        <p:tav tm="0">
                                          <p:val>
                                            <p:strVal val="ppt_x"/>
                                          </p:val>
                                        </p:tav>
                                        <p:tav tm="100000">
                                          <p:val>
                                            <p:strVal val="ppt_x"/>
                                          </p:val>
                                        </p:tav>
                                      </p:tavLst>
                                    </p:anim>
                                    <p:anim calcmode="lin" valueType="num">
                                      <p:cBhvr>
                                        <p:cTn id="65" dur="1000"/>
                                        <p:tgtEl>
                                          <p:spTgt spid="21"/>
                                        </p:tgtEl>
                                        <p:attrNameLst>
                                          <p:attrName>ppt_y</p:attrName>
                                        </p:attrNameLst>
                                      </p:cBhvr>
                                      <p:tavLst>
                                        <p:tav tm="0">
                                          <p:val>
                                            <p:strVal val="ppt_y"/>
                                          </p:val>
                                        </p:tav>
                                        <p:tav tm="100000">
                                          <p:val>
                                            <p:strVal val="ppt_y+.1"/>
                                          </p:val>
                                        </p:tav>
                                      </p:tavLst>
                                    </p:anim>
                                    <p:set>
                                      <p:cBhvr>
                                        <p:cTn id="66" dur="1" fill="hold">
                                          <p:stCondLst>
                                            <p:cond delay="999"/>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25"/>
                                        </p:tgtEl>
                                      </p:cBhvr>
                                    </p:animEffect>
                                    <p:anim calcmode="lin" valueType="num">
                                      <p:cBhvr>
                                        <p:cTn id="71" dur="1000"/>
                                        <p:tgtEl>
                                          <p:spTgt spid="25"/>
                                        </p:tgtEl>
                                        <p:attrNameLst>
                                          <p:attrName>ppt_x</p:attrName>
                                        </p:attrNameLst>
                                      </p:cBhvr>
                                      <p:tavLst>
                                        <p:tav tm="0">
                                          <p:val>
                                            <p:strVal val="ppt_x"/>
                                          </p:val>
                                        </p:tav>
                                        <p:tav tm="100000">
                                          <p:val>
                                            <p:strVal val="ppt_x"/>
                                          </p:val>
                                        </p:tav>
                                      </p:tavLst>
                                    </p:anim>
                                    <p:anim calcmode="lin" valueType="num">
                                      <p:cBhvr>
                                        <p:cTn id="72" dur="1000"/>
                                        <p:tgtEl>
                                          <p:spTgt spid="25"/>
                                        </p:tgtEl>
                                        <p:attrNameLst>
                                          <p:attrName>ppt_y</p:attrName>
                                        </p:attrNameLst>
                                      </p:cBhvr>
                                      <p:tavLst>
                                        <p:tav tm="0">
                                          <p:val>
                                            <p:strVal val="ppt_y"/>
                                          </p:val>
                                        </p:tav>
                                        <p:tav tm="100000">
                                          <p:val>
                                            <p:strVal val="ppt_y+.1"/>
                                          </p:val>
                                        </p:tav>
                                      </p:tavLst>
                                    </p:anim>
                                    <p:set>
                                      <p:cBhvr>
                                        <p:cTn id="73"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9"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B5463-821B-400E-81CD-9FB5FFB1A54E}"/>
              </a:ext>
            </a:extLst>
          </p:cNvPr>
          <p:cNvSpPr txBox="1"/>
          <p:nvPr/>
        </p:nvSpPr>
        <p:spPr>
          <a:xfrm>
            <a:off x="379523" y="216976"/>
            <a:ext cx="114329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3. Chọn a hoặc b</a:t>
            </a: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A00BC6C5-A6F0-43B5-A34F-5A5BEF1D9F19}"/>
              </a:ext>
            </a:extLst>
          </p:cNvPr>
          <p:cNvSpPr txBox="1"/>
          <p:nvPr/>
        </p:nvSpPr>
        <p:spPr>
          <a:xfrm>
            <a:off x="408098" y="1080283"/>
            <a:ext cx="114329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5" name="Picture 4">
            <a:extLst>
              <a:ext uri="{FF2B5EF4-FFF2-40B4-BE49-F238E27FC236}">
                <a16:creationId xmlns:a16="http://schemas.microsoft.com/office/drawing/2014/main" id="{C5BA281C-7281-4913-8A90-FBF2CFB40D16}"/>
              </a:ext>
            </a:extLst>
          </p:cNvPr>
          <p:cNvPicPr>
            <a:picLocks noChangeAspect="1"/>
          </p:cNvPicPr>
          <p:nvPr/>
        </p:nvPicPr>
        <p:blipFill rotWithShape="1">
          <a:blip r:embed="rId2"/>
          <a:srcRect l="13436" r="12967"/>
          <a:stretch/>
        </p:blipFill>
        <p:spPr>
          <a:xfrm>
            <a:off x="0" y="6092786"/>
            <a:ext cx="12249151" cy="804742"/>
          </a:xfrm>
          <a:prstGeom prst="rect">
            <a:avLst/>
          </a:prstGeom>
        </p:spPr>
      </p:pic>
      <p:pic>
        <p:nvPicPr>
          <p:cNvPr id="6" name="Picture 5">
            <a:extLst>
              <a:ext uri="{FF2B5EF4-FFF2-40B4-BE49-F238E27FC236}">
                <a16:creationId xmlns:a16="http://schemas.microsoft.com/office/drawing/2014/main" id="{023CBE4E-6FB0-44A6-8FE1-2F7510A4EBEA}"/>
              </a:ext>
            </a:extLst>
          </p:cNvPr>
          <p:cNvPicPr>
            <a:picLocks noChangeAspect="1"/>
          </p:cNvPicPr>
          <p:nvPr/>
        </p:nvPicPr>
        <p:blipFill rotWithShape="1">
          <a:blip r:embed="rId2"/>
          <a:srcRect l="13436" t="84985" r="12967" b="6114"/>
          <a:stretch/>
        </p:blipFill>
        <p:spPr>
          <a:xfrm>
            <a:off x="-57151" y="0"/>
            <a:ext cx="12249151" cy="312479"/>
          </a:xfrm>
          <a:prstGeom prst="rect">
            <a:avLst/>
          </a:prstGeom>
        </p:spPr>
      </p:pic>
      <p:sp>
        <p:nvSpPr>
          <p:cNvPr id="7" name="TextBox 6">
            <a:extLst>
              <a:ext uri="{FF2B5EF4-FFF2-40B4-BE49-F238E27FC236}">
                <a16:creationId xmlns:a16="http://schemas.microsoft.com/office/drawing/2014/main" id="{5BA2DF6C-A507-477B-95CC-C5EF47399EFF}"/>
              </a:ext>
            </a:extLst>
          </p:cNvPr>
          <p:cNvSpPr txBox="1"/>
          <p:nvPr/>
        </p:nvSpPr>
        <p:spPr>
          <a:xfrm>
            <a:off x="408098" y="829427"/>
            <a:ext cx="71490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b. Chọn  v hoặc d tha cho ô vuông</a:t>
            </a:r>
            <a:endParaRPr kumimoji="0" lang="vi-VN"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rotWithShape="1">
          <a:blip r:embed="rId2"/>
          <a:srcRect l="13436" r="12967"/>
          <a:stretch/>
        </p:blipFill>
        <p:spPr>
          <a:xfrm>
            <a:off x="0" y="6092786"/>
            <a:ext cx="16370573" cy="804742"/>
          </a:xfrm>
          <a:prstGeom prst="rect">
            <a:avLst/>
          </a:prstGeom>
        </p:spPr>
      </p:pic>
      <p:pic>
        <p:nvPicPr>
          <p:cNvPr id="9" name="Picture 8"/>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10"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1"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2"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3"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sp>
        <p:nvSpPr>
          <p:cNvPr id="14"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srgbClr val="FF0000"/>
              </a:solidFill>
              <a:effectLst/>
              <a:uLnTx/>
              <a:uFillTx/>
              <a:latin typeface="Arial-Rounded" pitchFamily="34" charset="0"/>
              <a:ea typeface="Arial-Rounded" pitchFamily="34" charset="0"/>
              <a:cs typeface="Arial-Rounded" pitchFamily="34" charset="0"/>
            </a:endParaRPr>
          </a:p>
        </p:txBody>
      </p:sp>
      <p:pic>
        <p:nvPicPr>
          <p:cNvPr id="15" name="Picture 1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6"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1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9" name="TextBox 18">
            <a:extLst>
              <a:ext uri="{FF2B5EF4-FFF2-40B4-BE49-F238E27FC236}">
                <a16:creationId xmlns:a16="http://schemas.microsoft.com/office/drawing/2014/main" id="{5BA2DF6C-A507-477B-95CC-C5EF47399EFF}"/>
              </a:ext>
            </a:extLst>
          </p:cNvPr>
          <p:cNvSpPr txBox="1"/>
          <p:nvPr/>
        </p:nvSpPr>
        <p:spPr>
          <a:xfrm>
            <a:off x="2774508" y="1901183"/>
            <a:ext cx="8011956" cy="23083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Có con chim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v</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ành khuyên nhỏ</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Dáng trông thật ngoan ngoãn quá</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Gọi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d</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ạ, bảo  </a:t>
            </a:r>
            <a:r>
              <a:rPr kumimoji="0" lang="en-US" sz="3200" b="1" i="0" u="none" strike="noStrike" kern="1200" cap="none" spc="0" normalizeH="0" baseline="0" noProof="0" dirty="0">
                <a:ln>
                  <a:noFill/>
                </a:ln>
                <a:solidFill>
                  <a:srgbClr val="FF0000"/>
                </a:solidFill>
                <a:effectLst/>
                <a:uLnTx/>
                <a:uFillTx/>
                <a:latin typeface="Arial-Rounded" pitchFamily="34" charset="0"/>
                <a:ea typeface="Arial-Rounded" pitchFamily="34" charset="0"/>
                <a:cs typeface="Arial-Rounded" pitchFamily="34" charset="0"/>
              </a:rPr>
              <a:t>v</a:t>
            </a:r>
            <a:r>
              <a:rPr kumimoji="0" lang="en-US"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âng lễ phép ngoan nhất nhà.</a:t>
            </a:r>
            <a:endParaRPr kumimoji="0" lang="vi-VN" sz="3200" b="1" i="0" u="none" strike="noStrike" kern="120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endParaRPr>
          </a:p>
        </p:txBody>
      </p:sp>
      <p:sp>
        <p:nvSpPr>
          <p:cNvPr id="21" name="Rounded Rectangle 20"/>
          <p:cNvSpPr/>
          <p:nvPr/>
        </p:nvSpPr>
        <p:spPr>
          <a:xfrm>
            <a:off x="3515392" y="3627722"/>
            <a:ext cx="391024"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5158704" y="3627722"/>
            <a:ext cx="195512"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22"/>
          <p:cNvSpPr/>
          <p:nvPr/>
        </p:nvSpPr>
        <p:spPr>
          <a:xfrm>
            <a:off x="5158704" y="2185352"/>
            <a:ext cx="195512"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8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23"/>
                                        </p:tgtEl>
                                      </p:cBhvr>
                                    </p:animEffect>
                                    <p:anim calcmode="lin" valueType="num">
                                      <p:cBhvr>
                                        <p:cTn id="39" dur="1000"/>
                                        <p:tgtEl>
                                          <p:spTgt spid="23"/>
                                        </p:tgtEl>
                                        <p:attrNameLst>
                                          <p:attrName>ppt_x</p:attrName>
                                        </p:attrNameLst>
                                      </p:cBhvr>
                                      <p:tavLst>
                                        <p:tav tm="0">
                                          <p:val>
                                            <p:strVal val="ppt_x"/>
                                          </p:val>
                                        </p:tav>
                                        <p:tav tm="100000">
                                          <p:val>
                                            <p:strVal val="ppt_x"/>
                                          </p:val>
                                        </p:tav>
                                      </p:tavLst>
                                    </p:anim>
                                    <p:anim calcmode="lin" valueType="num">
                                      <p:cBhvr>
                                        <p:cTn id="40" dur="1000"/>
                                        <p:tgtEl>
                                          <p:spTgt spid="23"/>
                                        </p:tgtEl>
                                        <p:attrNameLst>
                                          <p:attrName>ppt_y</p:attrName>
                                        </p:attrNameLst>
                                      </p:cBhvr>
                                      <p:tavLst>
                                        <p:tav tm="0">
                                          <p:val>
                                            <p:strVal val="ppt_y"/>
                                          </p:val>
                                        </p:tav>
                                        <p:tav tm="100000">
                                          <p:val>
                                            <p:strVal val="ppt_y+.1"/>
                                          </p:val>
                                        </p:tav>
                                      </p:tavLst>
                                    </p:anim>
                                    <p:set>
                                      <p:cBhvr>
                                        <p:cTn id="41" dur="1" fill="hold">
                                          <p:stCondLst>
                                            <p:cond delay="999"/>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21"/>
                                        </p:tgtEl>
                                      </p:cBhvr>
                                    </p:animEffect>
                                    <p:anim calcmode="lin" valueType="num">
                                      <p:cBhvr>
                                        <p:cTn id="46" dur="1000"/>
                                        <p:tgtEl>
                                          <p:spTgt spid="21"/>
                                        </p:tgtEl>
                                        <p:attrNameLst>
                                          <p:attrName>ppt_x</p:attrName>
                                        </p:attrNameLst>
                                      </p:cBhvr>
                                      <p:tavLst>
                                        <p:tav tm="0">
                                          <p:val>
                                            <p:strVal val="ppt_x"/>
                                          </p:val>
                                        </p:tav>
                                        <p:tav tm="100000">
                                          <p:val>
                                            <p:strVal val="ppt_x"/>
                                          </p:val>
                                        </p:tav>
                                      </p:tavLst>
                                    </p:anim>
                                    <p:anim calcmode="lin" valueType="num">
                                      <p:cBhvr>
                                        <p:cTn id="47" dur="1000"/>
                                        <p:tgtEl>
                                          <p:spTgt spid="21"/>
                                        </p:tgtEl>
                                        <p:attrNameLst>
                                          <p:attrName>ppt_y</p:attrName>
                                        </p:attrNameLst>
                                      </p:cBhvr>
                                      <p:tavLst>
                                        <p:tav tm="0">
                                          <p:val>
                                            <p:strVal val="ppt_y"/>
                                          </p:val>
                                        </p:tav>
                                        <p:tav tm="100000">
                                          <p:val>
                                            <p:strVal val="ppt_y+.1"/>
                                          </p:val>
                                        </p:tav>
                                      </p:tavLst>
                                    </p:anim>
                                    <p:set>
                                      <p:cBhvr>
                                        <p:cTn id="48" dur="1" fill="hold">
                                          <p:stCondLst>
                                            <p:cond delay="999"/>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22"/>
                                        </p:tgtEl>
                                      </p:cBhvr>
                                    </p:animEffect>
                                    <p:anim calcmode="lin" valueType="num">
                                      <p:cBhvr>
                                        <p:cTn id="53" dur="1000"/>
                                        <p:tgtEl>
                                          <p:spTgt spid="22"/>
                                        </p:tgtEl>
                                        <p:attrNameLst>
                                          <p:attrName>ppt_x</p:attrName>
                                        </p:attrNameLst>
                                      </p:cBhvr>
                                      <p:tavLst>
                                        <p:tav tm="0">
                                          <p:val>
                                            <p:strVal val="ppt_x"/>
                                          </p:val>
                                        </p:tav>
                                        <p:tav tm="100000">
                                          <p:val>
                                            <p:strVal val="ppt_x"/>
                                          </p:val>
                                        </p:tav>
                                      </p:tavLst>
                                    </p:anim>
                                    <p:anim calcmode="lin" valueType="num">
                                      <p:cBhvr>
                                        <p:cTn id="54" dur="1000"/>
                                        <p:tgtEl>
                                          <p:spTgt spid="22"/>
                                        </p:tgtEl>
                                        <p:attrNameLst>
                                          <p:attrName>ppt_y</p:attrName>
                                        </p:attrNameLst>
                                      </p:cBhvr>
                                      <p:tavLst>
                                        <p:tav tm="0">
                                          <p:val>
                                            <p:strVal val="ppt_y"/>
                                          </p:val>
                                        </p:tav>
                                        <p:tav tm="100000">
                                          <p:val>
                                            <p:strVal val="ppt_y+.1"/>
                                          </p:val>
                                        </p:tav>
                                      </p:tavLst>
                                    </p:anim>
                                    <p:set>
                                      <p:cBhvr>
                                        <p:cTn id="55"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9" grpId="0"/>
      <p:bldP spid="21" grpId="0" animBg="1"/>
      <p:bldP spid="21" grpId="1" animBg="1"/>
      <p:bldP spid="22" grpId="0" animBg="1"/>
      <p:bldP spid="22" grpId="1" animBg="1"/>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3" name="Picture 2">
            <a:extLst>
              <a:ext uri="{FF2B5EF4-FFF2-40B4-BE49-F238E27FC236}">
                <a16:creationId xmlns:a16="http://schemas.microsoft.com/office/drawing/2014/main" id="{975BC60E-BDC1-B42C-B987-C736E768C71C}"/>
              </a:ext>
            </a:extLst>
          </p:cNvPr>
          <p:cNvPicPr>
            <a:picLocks noChangeAspect="1"/>
          </p:cNvPicPr>
          <p:nvPr/>
        </p:nvPicPr>
        <p:blipFill>
          <a:blip r:embed="rId6"/>
          <a:stretch>
            <a:fillRect/>
          </a:stretch>
        </p:blipFill>
        <p:spPr>
          <a:xfrm>
            <a:off x="2866651" y="1417763"/>
            <a:ext cx="7529213" cy="3487214"/>
          </a:xfrm>
          <a:prstGeom prst="rect">
            <a:avLst/>
          </a:prstGeom>
        </p:spPr>
      </p:pic>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3082912" y="136384"/>
            <a:ext cx="6377940" cy="969433"/>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400" i="0" u="none" strike="noStrike" kern="1200" normalizeH="0" baseline="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Thời</a:t>
            </a:r>
            <a:r>
              <a:rPr kumimoji="0" lang="en-US" altLang="zh-CN" sz="4400" i="0" u="none" strike="noStrike" kern="1200" normalizeH="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i="0" u="none" strike="noStrike" kern="1200" normalizeH="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khóa</a:t>
            </a:r>
            <a:r>
              <a:rPr kumimoji="0" lang="en-US" altLang="zh-CN" sz="4400" i="0" u="none" strike="noStrike" kern="1200" normalizeH="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i="0" u="none" strike="noStrike" kern="1200" normalizeH="0" noProof="0" dirty="0" err="1">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rPr>
              <a:t>biểu</a:t>
            </a:r>
            <a:endParaRPr kumimoji="0" lang="zh-CN" altLang="en-US" sz="44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1788671" y="1821264"/>
            <a:ext cx="8234104" cy="2554545"/>
          </a:xfrm>
          <a:prstGeom prst="rect">
            <a:avLst/>
          </a:prstGeom>
          <a:noFill/>
        </p:spPr>
        <p:txBody>
          <a:bodyPr wrap="square">
            <a:spAutoFit/>
          </a:bodyPr>
          <a:lstStyle/>
          <a:p>
            <a:pPr lvl="0"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Thời khóa biểu cho biết thời gian học các môn của từng ngày trong tuần. Thời khóa biểu gồm nhiều cột dọc và nhiều hàng ngang. Các bạn học sinh thường đọc thời khóa biểu theo trình tự thứ - buổi - tiết –môn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806311" y="426933"/>
            <a:ext cx="2477474"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Thời</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khóa</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biểu</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345440" y="994699"/>
            <a:ext cx="11653519"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ThƟ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Ƣ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λμϜ</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Ɵ gian hǌ các jŪ của Ǉừng wgày Ǉr</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Ǉuần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Thời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khóa</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978BCA41-89BE-44A6-93BA-1EDEEE596FA3}"/>
              </a:ext>
            </a:extLst>
          </p:cNvPr>
          <p:cNvSpPr txBox="1"/>
          <p:nvPr/>
        </p:nvSpPr>
        <p:spPr>
          <a:xfrm>
            <a:off x="-1" y="1523213"/>
            <a:ext cx="1199896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λμϜu gĵ ηΗϛu cŎ dǌ và ηΗϛu hàng wgang.  Các bạn hǌ ǧ΅ζ κưŊg đǌ</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thời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khóa</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34994699-35C2-4545-8A9C-352A6EE7F242}"/>
              </a:ext>
            </a:extLst>
          </p:cNvPr>
          <p:cNvSpPr txBox="1"/>
          <p:nvPr/>
        </p:nvSpPr>
        <p:spPr>
          <a:xfrm>
            <a:off x="-1" y="2061100"/>
            <a:ext cx="11998960" cy="461665"/>
          </a:xfrm>
          <a:prstGeom prst="rect">
            <a:avLst/>
          </a:prstGeom>
          <a:noFill/>
        </p:spPr>
        <p:txBody>
          <a:bodyPr wrap="square" rtlCol="0">
            <a:spAutoFit/>
          </a:bodyPr>
          <a:lstStyle/>
          <a:p>
            <a:pPr lvl="0" indent="361950" algn="just">
              <a:spcAft>
                <a:spcPts val="500"/>
              </a:spcAft>
            </a:pP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λμϜ</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u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Ό;</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o Ǉrì</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Ǉự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ứ -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Ĕ -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 –</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mŪ</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376005" y="1919298"/>
            <a:ext cx="11047361"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khóa biểu cho biết điều gì?</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90491" y="71418"/>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579312" y="191710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512751" y="2684009"/>
            <a:ext cx="10376513"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khóa biểu cho biết thời gian của từng ngày trong tuần.</a:t>
            </a:r>
          </a:p>
        </p:txBody>
      </p:sp>
      <p:grpSp>
        <p:nvGrpSpPr>
          <p:cNvPr id="3" name="Group 2"/>
          <p:cNvGrpSpPr/>
          <p:nvPr/>
        </p:nvGrpSpPr>
        <p:grpSpPr>
          <a:xfrm>
            <a:off x="3870265" y="711073"/>
            <a:ext cx="4443881" cy="967261"/>
            <a:chOff x="3870265" y="711073"/>
            <a:chExt cx="4443881" cy="967261"/>
          </a:xfrm>
        </p:grpSpPr>
        <p:sp>
          <p:nvSpPr>
            <p:cNvPr id="2" name="Cloud Callout 1"/>
            <p:cNvSpPr/>
            <p:nvPr/>
          </p:nvSpPr>
          <p:spPr>
            <a:xfrm>
              <a:off x="3870265" y="711073"/>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TextBox 50"/>
            <p:cNvSpPr txBox="1"/>
            <p:nvPr/>
          </p:nvSpPr>
          <p:spPr>
            <a:xfrm>
              <a:off x="4421402" y="886958"/>
              <a:ext cx="3892744"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 dung bài viết</a:t>
              </a:r>
            </a:p>
          </p:txBody>
        </p:sp>
      </p:grpSp>
      <p:sp>
        <p:nvSpPr>
          <p:cNvPr id="24" name="TextBox 23"/>
          <p:cNvSpPr txBox="1"/>
          <p:nvPr/>
        </p:nvSpPr>
        <p:spPr>
          <a:xfrm>
            <a:off x="1398138" y="3552313"/>
            <a:ext cx="11025228"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học sinh thường đọc thời khóa biểu theo trình tự nào?</a:t>
            </a:r>
          </a:p>
        </p:txBody>
      </p:sp>
      <p:grpSp>
        <p:nvGrpSpPr>
          <p:cNvPr id="30" name="Group 29"/>
          <p:cNvGrpSpPr/>
          <p:nvPr/>
        </p:nvGrpSpPr>
        <p:grpSpPr>
          <a:xfrm>
            <a:off x="601443" y="3453130"/>
            <a:ext cx="847302" cy="587251"/>
            <a:chOff x="5056546" y="1975436"/>
            <a:chExt cx="1772914" cy="1393004"/>
          </a:xfrm>
        </p:grpSpPr>
        <p:pic>
          <p:nvPicPr>
            <p:cNvPr id="31"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2"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3"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1576402" y="4293353"/>
            <a:ext cx="10376513" cy="1107931"/>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học sinh thường đọc thời khóa biểu theo trình tự thứ -buổi – tiết – môn .</a:t>
            </a:r>
          </a:p>
        </p:txBody>
      </p:sp>
    </p:spTree>
    <p:extLst>
      <p:ext uri="{BB962C8B-B14F-4D97-AF65-F5344CB8AC3E}">
        <p14:creationId xmlns:p14="http://schemas.microsoft.com/office/powerpoint/2010/main" val="301148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24"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98538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LUYỆN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ĐỌC</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TỪ</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KHÓ</a:t>
            </a:r>
            <a:endPar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834413"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trình</a:t>
            </a:r>
            <a:r>
              <a:rPr kumimoji="0" lang="en-US" sz="4000" b="0" i="0" u="none" strike="noStrike" kern="1200" cap="none" spc="0" normalizeH="0" noProof="0" dirty="0">
                <a:ln>
                  <a:noFill/>
                </a:ln>
                <a:solidFill>
                  <a:prstClr val="black"/>
                </a:solidFill>
                <a:effectLst/>
                <a:uLnTx/>
                <a:uFillTx/>
                <a:latin typeface="Calibri"/>
                <a:ea typeface="+mn-ea"/>
                <a:cs typeface="+mn-cs"/>
              </a:rPr>
              <a:t> </a:t>
            </a:r>
            <a:r>
              <a:rPr kumimoji="0" lang="en-US" sz="4000" b="0" i="0" u="none" strike="noStrike" kern="1200" cap="none" spc="0" normalizeH="0" noProof="0" dirty="0" err="1">
                <a:ln>
                  <a:noFill/>
                </a:ln>
                <a:solidFill>
                  <a:prstClr val="black"/>
                </a:solidFill>
                <a:effectLst/>
                <a:uLnTx/>
                <a:uFillTx/>
                <a:latin typeface="Calibri"/>
                <a:ea typeface="+mn-ea"/>
                <a:cs typeface="+mn-cs"/>
              </a:rPr>
              <a:t>tự</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0552" y="1892203"/>
            <a:ext cx="150733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trình</a:t>
            </a:r>
            <a:r>
              <a:rPr kumimoji="0" lang="en-US" sz="3200" b="0" i="0" u="none" strike="noStrike" kern="1200" cap="none" spc="0" normalizeH="0" noProof="0" dirty="0">
                <a:ln>
                  <a:noFill/>
                </a:ln>
                <a:solidFill>
                  <a:srgbClr val="C0504D">
                    <a:lumMod val="50000"/>
                  </a:srgbClr>
                </a:solidFill>
                <a:effectLst/>
                <a:uLnTx/>
                <a:uFillTx/>
                <a:latin typeface="Calibri"/>
                <a:ea typeface="+mn-ea"/>
                <a:cs typeface="+mn-cs"/>
              </a:rPr>
              <a:t> </a:t>
            </a:r>
            <a:r>
              <a:rPr kumimoji="0" lang="en-US" sz="3200" b="0" i="0" u="none" strike="noStrike" kern="1200" cap="none" spc="0" normalizeH="0" noProof="0" dirty="0" err="1">
                <a:ln>
                  <a:noFill/>
                </a:ln>
                <a:solidFill>
                  <a:srgbClr val="C0504D">
                    <a:lumMod val="50000"/>
                  </a:srgbClr>
                </a:solidFill>
                <a:effectLst/>
                <a:uLnTx/>
                <a:uFillTx/>
                <a:latin typeface="Calibri"/>
                <a:ea typeface="+mn-ea"/>
                <a:cs typeface="+mn-cs"/>
              </a:rPr>
              <a:t>tự</a:t>
            </a:r>
            <a:endPar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98538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LUYỆN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ĐỌC</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TỪ</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KHÓ</a:t>
            </a:r>
            <a:endPar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828513" y="2853912"/>
            <a:ext cx="896849" cy="707886"/>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tiết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4" y="1813004"/>
            <a:ext cx="157421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6028467" y="1890036"/>
            <a:ext cx="756361"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tiết</a:t>
            </a:r>
            <a:endPar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endParaRPr>
          </a:p>
        </p:txBody>
      </p:sp>
      <p:sp>
        <p:nvSpPr>
          <p:cNvPr id="17" name="矩形 10">
            <a:extLst>
              <a:ext uri="{FF2B5EF4-FFF2-40B4-BE49-F238E27FC236}">
                <a16:creationId xmlns:a16="http://schemas.microsoft.com/office/drawing/2014/main" id="{5A38C6B4-5570-47C7-AC0B-F1D8E401F0FD}"/>
              </a:ext>
            </a:extLst>
          </p:cNvPr>
          <p:cNvSpPr/>
          <p:nvPr/>
        </p:nvSpPr>
        <p:spPr>
          <a:xfrm>
            <a:off x="5509076" y="1810837"/>
            <a:ext cx="1769492"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6F22331C-F6C4-472D-8012-4D8060BD6D80}"/>
              </a:ext>
            </a:extLst>
          </p:cNvPr>
          <p:cNvSpPr txBox="1"/>
          <p:nvPr/>
        </p:nvSpPr>
        <p:spPr>
          <a:xfrm>
            <a:off x="3233864" y="1892203"/>
            <a:ext cx="1507336"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trình</a:t>
            </a:r>
            <a:r>
              <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rPr>
              <a:t> </a:t>
            </a:r>
            <a:r>
              <a:rPr kumimoji="0" lang="en-US" sz="3200" b="0" i="0" u="none" strike="noStrike" kern="1200" cap="none" spc="0" normalizeH="0" baseline="0" noProof="0" dirty="0" err="1">
                <a:ln>
                  <a:noFill/>
                </a:ln>
                <a:solidFill>
                  <a:srgbClr val="C0504D">
                    <a:lumMod val="50000"/>
                  </a:srgbClr>
                </a:solidFill>
                <a:effectLst/>
                <a:uLnTx/>
                <a:uFillTx/>
                <a:latin typeface="Calibri"/>
                <a:ea typeface="+mn-ea"/>
                <a:cs typeface="+mn-cs"/>
              </a:rPr>
              <a:t>tự</a:t>
            </a:r>
            <a:endParaRPr kumimoji="0" lang="en-US" sz="3200" b="0" i="0" u="none" strike="noStrike" kern="1200" cap="none" spc="0" normalizeH="0" baseline="0" noProof="0" dirty="0">
              <a:ln>
                <a:noFill/>
              </a:ln>
              <a:solidFill>
                <a:srgbClr val="C0504D">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448451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1"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par>
                                <p:cTn id="27" presetID="32" presetClass="emph" presetSubtype="0" fill="hold" grpId="1" nodeType="withEffect">
                                  <p:stCondLst>
                                    <p:cond delay="0"/>
                                  </p:stCondLst>
                                  <p:childTnLst>
                                    <p:animRot by="120000">
                                      <p:cBhvr>
                                        <p:cTn id="28" dur="100" fill="hold">
                                          <p:stCondLst>
                                            <p:cond delay="0"/>
                                          </p:stCondLst>
                                        </p:cTn>
                                        <p:tgtEl>
                                          <p:spTgt spid="37"/>
                                        </p:tgtEl>
                                        <p:attrNameLst>
                                          <p:attrName>r</p:attrName>
                                        </p:attrNameLst>
                                      </p:cBhvr>
                                    </p:animRot>
                                    <p:animRot by="-240000">
                                      <p:cBhvr>
                                        <p:cTn id="29" dur="200" fill="hold">
                                          <p:stCondLst>
                                            <p:cond delay="200"/>
                                          </p:stCondLst>
                                        </p:cTn>
                                        <p:tgtEl>
                                          <p:spTgt spid="37"/>
                                        </p:tgtEl>
                                        <p:attrNameLst>
                                          <p:attrName>r</p:attrName>
                                        </p:attrNameLst>
                                      </p:cBhvr>
                                    </p:animRot>
                                    <p:animRot by="240000">
                                      <p:cBhvr>
                                        <p:cTn id="30" dur="200" fill="hold">
                                          <p:stCondLst>
                                            <p:cond delay="400"/>
                                          </p:stCondLst>
                                        </p:cTn>
                                        <p:tgtEl>
                                          <p:spTgt spid="37"/>
                                        </p:tgtEl>
                                        <p:attrNameLst>
                                          <p:attrName>r</p:attrName>
                                        </p:attrNameLst>
                                      </p:cBhvr>
                                    </p:animRot>
                                    <p:animRot by="-240000">
                                      <p:cBhvr>
                                        <p:cTn id="31" dur="200" fill="hold">
                                          <p:stCondLst>
                                            <p:cond delay="600"/>
                                          </p:stCondLst>
                                        </p:cTn>
                                        <p:tgtEl>
                                          <p:spTgt spid="37"/>
                                        </p:tgtEl>
                                        <p:attrNameLst>
                                          <p:attrName>r</p:attrName>
                                        </p:attrNameLst>
                                      </p:cBhvr>
                                    </p:animRot>
                                    <p:animRot by="120000">
                                      <p:cBhvr>
                                        <p:cTn id="32"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7" grpId="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481975" y="2653153"/>
            <a:ext cx="9613827"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 viết đoạn văn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văn gồm có mấy câu?</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P001 4 hàng" pitchFamily="34" charset="0"/>
                <a:ea typeface="Arial-Rounded" panose="020B0500000000000000" pitchFamily="34" charset="0"/>
                <a:cs typeface="Arial-Rounded" panose="020B0500000000000000" pitchFamily="34" charset="0"/>
              </a:rPr>
              <a:t>khóa biểu, cột dọc, học sinh,...</a:t>
            </a:r>
            <a:endParaRPr kumimoji="0" lang="en-US" sz="3200" b="1" i="0" u="none" strike="noStrike" kern="1200" cap="none" spc="0" normalizeH="0" baseline="0" noProof="0" dirty="0">
              <a:ln>
                <a:noFill/>
              </a:ln>
              <a:solidFill>
                <a:srgbClr val="FF0000"/>
              </a:solidFill>
              <a:effectLst/>
              <a:uLnTx/>
              <a:uFillTx/>
              <a:latin typeface="HP001 4 hàng" pitchFamily="34" charset="0"/>
              <a:ea typeface="Arial-Rounded" panose="020B0500000000000000" pitchFamily="34" charset="0"/>
              <a:cs typeface="Arial-Rounded" panose="020B0500000000000000" pitchFamily="34"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494976"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4327048" y="373839"/>
              <a:ext cx="2708274"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
        <p:nvSpPr>
          <p:cNvPr id="32" name="TextBox 31"/>
          <p:cNvSpPr txBox="1"/>
          <p:nvPr/>
        </p:nvSpPr>
        <p:spPr>
          <a:xfrm>
            <a:off x="1506003" y="1924252"/>
            <a:ext cx="4361398"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văn gồm 3 câu.</a:t>
            </a:r>
          </a:p>
        </p:txBody>
      </p:sp>
      <p:sp>
        <p:nvSpPr>
          <p:cNvPr id="39" name="TextBox 38"/>
          <p:cNvSpPr txBox="1"/>
          <p:nvPr/>
        </p:nvSpPr>
        <p:spPr>
          <a:xfrm>
            <a:off x="1493786" y="3282679"/>
            <a:ext cx="10429913" cy="615489"/>
          </a:xfrm>
          <a:prstGeom prst="rect">
            <a:avLst/>
          </a:prstGeom>
          <a:noFill/>
        </p:spPr>
        <p:txBody>
          <a:bodyPr wrap="square" lIns="121855" tIns="60928" rIns="121855" bIns="609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viết chú ý viết đúng chính tả, các dấu ngắt nghỉ câu.</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432461"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2 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pic>
        <p:nvPicPr>
          <p:cNvPr id="53" name="Picture 52">
            <a:extLst>
              <a:ext uri="{FF2B5EF4-FFF2-40B4-BE49-F238E27FC236}">
                <a16:creationId xmlns:a16="http://schemas.microsoft.com/office/drawing/2014/main" id="{8DB67977-4A9E-4BBD-9110-ADA56E98197A}"/>
              </a:ext>
            </a:extLst>
          </p:cNvPr>
          <p:cNvPicPr>
            <a:picLocks noChangeAspect="1"/>
          </p:cNvPicPr>
          <p:nvPr/>
        </p:nvPicPr>
        <p:blipFill>
          <a:blip r:embed="rId8"/>
          <a:stretch>
            <a:fillRect/>
          </a:stretch>
        </p:blipFill>
        <p:spPr>
          <a:xfrm>
            <a:off x="5454752" y="2914074"/>
            <a:ext cx="396281"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823100" y="2969401"/>
            <a:ext cx="4367478" cy="584775"/>
          </a:xfrm>
          <a:prstGeom prst="rect">
            <a:avLst/>
          </a:prstGeom>
        </p:spPr>
        <p:txBody>
          <a:bodyPr wrap="none">
            <a:spAutoFit/>
          </a:bodyPr>
          <a:lstStyle/>
          <a:p>
            <a:pPr lvl="0" defTabSz="457200">
              <a:defRPr/>
            </a:pP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ThƟ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δ</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Ƣ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λμϜ</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u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ε</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o </a:t>
            </a:r>
            <a:r>
              <a:rPr lang="el-GR" sz="3200" b="1">
                <a:solidFill>
                  <a:srgbClr val="002060"/>
                </a:solidFill>
                <a:latin typeface="HP001 4 hàng" panose="020B0603050302020204" pitchFamily="34" charset="0"/>
                <a:ea typeface="HP001" panose="020B0603050302020204" pitchFamily="34" charset="0"/>
                <a:cs typeface="Calibri" panose="020F0502020204030204" pitchFamily="34" charset="0"/>
              </a:rPr>
              <a:t>λμ</a:t>
            </a:r>
            <a:r>
              <a:rPr lang="en-US" sz="3200" b="1">
                <a:solidFill>
                  <a:srgbClr val="002060"/>
                </a:solidFill>
                <a:latin typeface="HP001 4 hàng" panose="020B0603050302020204" pitchFamily="34" charset="0"/>
                <a:ea typeface="HP001" panose="020B0603050302020204" pitchFamily="34" charset="0"/>
                <a:cs typeface="Calibri" panose="020F0502020204030204" pitchFamily="34" charset="0"/>
              </a:rPr>
              <a:t>Ğt </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ppt_x"/>
                                          </p:val>
                                        </p:tav>
                                        <p:tav tm="100000">
                                          <p:val>
                                            <p:strVal val="#ppt_x"/>
                                          </p:val>
                                        </p:tav>
                                      </p:tavLst>
                                    </p:anim>
                                    <p:anim calcmode="lin" valueType="num">
                                      <p:cBhvr additive="base">
                                        <p:cTn id="2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Khoảng</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cách</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từ</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mắt</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đến</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vở</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25 –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30cm</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1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tay</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cầm</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viết</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1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tay</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giữ</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trang</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vở</a:t>
            </a:r>
            <a:endPar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445</Words>
  <Application>Microsoft Office PowerPoint</Application>
  <PresentationFormat>Widescreen</PresentationFormat>
  <Paragraphs>62</Paragraphs>
  <Slides>14</Slides>
  <Notes>8</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14</vt:i4>
      </vt:variant>
    </vt:vector>
  </HeadingPairs>
  <TitlesOfParts>
    <vt:vector size="36" baseType="lpstr">
      <vt:lpstr>微软雅黑</vt:lpstr>
      <vt:lpstr>宋体</vt:lpstr>
      <vt:lpstr>Arial</vt:lpstr>
      <vt:lpstr>Arial-Rounded</vt:lpstr>
      <vt:lpstr>Calibri</vt:lpstr>
      <vt:lpstr>Calibri Light</vt:lpstr>
      <vt:lpstr>Coiny</vt:lpstr>
      <vt:lpstr>等线</vt:lpstr>
      <vt:lpstr>等线 Light</vt:lpstr>
      <vt:lpstr>HP001</vt:lpstr>
      <vt:lpstr>HP001 4 hàng</vt:lpstr>
      <vt:lpstr>iCiel Cadena</vt:lpstr>
      <vt:lpstr>印品溜溜圆</vt:lpstr>
      <vt:lpstr>字魂70号-灵悦黑体</vt:lpstr>
      <vt:lpstr>思源黑体 CN Bold</vt:lpstr>
      <vt:lpstr>1_Office 主题</vt:lpstr>
      <vt:lpstr>2_Office 主题</vt:lpstr>
      <vt:lpstr>1_Office Theme</vt:lpstr>
      <vt:lpstr>Office 主题​​</vt:lpstr>
      <vt:lpstr>千图网海量PPT模板www.58pic.com​​</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12</cp:revision>
  <dcterms:created xsi:type="dcterms:W3CDTF">2021-07-25T03:01:51Z</dcterms:created>
  <dcterms:modified xsi:type="dcterms:W3CDTF">2025-10-04T12:32:19Z</dcterms:modified>
</cp:coreProperties>
</file>