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4" r:id="rId6"/>
    <p:sldId id="265" r:id="rId7"/>
    <p:sldId id="267" r:id="rId8"/>
    <p:sldId id="268" r:id="rId9"/>
    <p:sldId id="269" r:id="rId10"/>
    <p:sldId id="271" r:id="rId11"/>
    <p:sldId id="275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B9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E651-2212-04B4-BD24-9455450DB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39048-3F07-F24A-D777-DDBB88B61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9A6B8-508C-89D8-D3B5-663F7833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C73FC-16E1-77A5-686F-DE0F5433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83B99-0750-2C8A-4B85-0857D2ED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8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41412-3304-9911-B37E-2C162432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C251A-0A47-8FFC-FED8-4CD0DA3FB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9C323-BB0A-BD26-355D-C8892DC8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BF8E7-2712-0613-CC73-BE87B13F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E5B62-83F0-5163-2564-8CF640A3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5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305B3-0FB6-5718-7FFD-157D9DACF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71E865-48AF-79D1-4416-B23728BB8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D7860-EE7E-54A0-2478-27FAF744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92257-7F9C-608B-A3B7-589A0E93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E603A-34D7-AEFE-6AF5-55C22479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9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189A-3FD9-03FD-E7F2-7CD0CD26D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A806F-E25A-D600-D307-4C02C207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07E71-999C-C29F-28C0-185FF216D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E9FCC-FE6A-8857-C6B7-1B1EDA74D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F3304-1B76-683E-4922-915E996E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2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AE0F-E2A5-D923-CB1A-DDEB8E038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98AD8-2F44-7368-A126-80FF0E314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40C1A-A2F5-BFBE-0FCB-4978678A7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30821-FF87-0CF3-0BF3-6E6CC94EE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9B99-B7A3-DE6C-4CA0-D7A542F9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7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BF765-47D8-99E9-E397-F1805D3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F84B0-63C5-24D3-8D0B-DC1D4CFA0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8D8D3-18CD-90BD-0C45-C44ECDD41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2276E-FFFB-0A85-C4C0-CFDCEA6AB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14BC4-15BD-7178-3E7A-88D6AD18C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3D80A-4D49-26B7-6142-3298FA83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1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FD87-6A27-D799-1C09-B3B8C348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BA208-D9C0-5169-5933-FC5511968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13AB3-1615-2D9B-7E0D-FB14746A7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8A65E0-B31C-4183-AD0F-EBD6E6BE80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A82DD-7C83-5877-77EC-6EF4FE3CE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8AF917-B01C-68A1-2DF9-BFCC44A9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E2F2D-4A88-E064-9210-3E87BDF2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B7427C-3939-E79C-EBAF-F9ED36B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7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2DEE-3A92-90BD-BA49-A5C76A74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6BC3C-B90C-CFA1-64B6-07ABE5E1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626B7-2CC3-D174-AC40-EBD3FD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48B42-8D42-8DD7-E167-7F6D9205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79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F2452B-8BD0-15AA-AD9A-4161B6ED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C70CE-BB0D-D915-490F-78E379FD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9EF7D-4930-53B7-FB62-05BDE819A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1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E2761-5A2D-E801-8F04-32B63C62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B5B60-A5F1-4DBA-F89F-F237387A6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61239-50BF-6753-3849-025F94A34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D23BE-D751-06F4-DD39-65D2D3E5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E102D-3D5A-94D1-B3B7-FB975412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C9605-2023-666A-7E69-CF578A02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4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01719-A780-DE6F-1B3A-1BD0688C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20AB8-46F5-26EC-D4E7-92F75DCF1D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C6568-D9F7-9DBB-A739-57F90A916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858E1-B353-E9B7-5B8D-591B67634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7DBCE-75DD-A490-3AAA-44D33209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DA85F-C61D-E3EA-46D4-254AFC391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1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C4965-AACC-3A14-A9C2-78185063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2052B-7D44-E679-3B93-0B5A64096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5FA02-6F66-7FA8-D87B-E4CFED2E2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F96AF-513A-4A88-ACAE-765007C1843A}" type="datetimeFigureOut">
              <a:rPr lang="en-US" smtClean="0"/>
              <a:t>9/7/2025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0EBF7-F468-F07A-7365-287E8FCA4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7B903-79F4-6748-65E5-F79195F33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DB296-C18B-4878-8546-D81D1266308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D96B90-8755-DA98-42AA-3D145C2EDD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381" y="365125"/>
            <a:ext cx="13236981" cy="82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66444-E3B3-C45D-9543-E94811CD6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4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54843-0102-0C13-4398-5445A06B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FE557-A8F8-81F2-113E-67F29C4A4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6E2DA0-15C7-C0B1-479E-6F592E132F70}"/>
              </a:ext>
            </a:extLst>
          </p:cNvPr>
          <p:cNvSpPr txBox="1"/>
          <p:nvPr/>
        </p:nvSpPr>
        <p:spPr>
          <a:xfrm>
            <a:off x="2020588" y="434130"/>
            <a:ext cx="9901937" cy="828941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vi-VN" sz="4400" b="1" dirty="0">
                <a:solidFill>
                  <a:srgbClr val="295B92"/>
                </a:solidFill>
                <a:latin typeface="UTM Avo" pitchFamily="18" charset="0"/>
              </a:rPr>
              <a:t>Nhận diện tư thế viết đúng</a:t>
            </a:r>
            <a:endParaRPr lang="en-US" sz="4400" b="1" dirty="0">
              <a:solidFill>
                <a:srgbClr val="295B92"/>
              </a:solidFill>
              <a:latin typeface="UTM Avo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83048-CD4C-8858-4239-586117EE5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0" t="6982" r="-910" b="10308"/>
          <a:stretch>
            <a:fillRect/>
          </a:stretch>
        </p:blipFill>
        <p:spPr>
          <a:xfrm>
            <a:off x="1323498" y="1263071"/>
            <a:ext cx="4362753" cy="4028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93D4A-0C1B-CB60-D65D-9CF4D5BD0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8" t="7427" r="46615" b="9430"/>
          <a:stretch>
            <a:fillRect/>
          </a:stretch>
        </p:blipFill>
        <p:spPr>
          <a:xfrm>
            <a:off x="6554578" y="1414945"/>
            <a:ext cx="4801967" cy="4028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4D411D-4477-1A5D-7F1E-50774EC57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7" y="4575826"/>
            <a:ext cx="1680925" cy="1734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D3CD00-B05F-B900-BEFE-4EA47A3E3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818" y="4727700"/>
            <a:ext cx="1784012" cy="173445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1CE43F0-8A76-B15F-2141-2A14CD784920}"/>
              </a:ext>
            </a:extLst>
          </p:cNvPr>
          <p:cNvSpPr/>
          <p:nvPr/>
        </p:nvSpPr>
        <p:spPr>
          <a:xfrm>
            <a:off x="656058" y="1926624"/>
            <a:ext cx="841737" cy="841828"/>
          </a:xfrm>
          <a:prstGeom prst="ellipse">
            <a:avLst/>
          </a:prstGeom>
          <a:solidFill>
            <a:srgbClr val="0070C0"/>
          </a:solidFill>
          <a:ln>
            <a:solidFill>
              <a:srgbClr val="0F0E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white"/>
                </a:solidFill>
                <a:latin typeface="SVN-Cookies" pitchFamily="18" charset="0"/>
              </a:rPr>
              <a:t>1</a:t>
            </a:r>
            <a:endParaRPr lang="en-US" sz="4800" dirty="0">
              <a:solidFill>
                <a:prstClr val="white"/>
              </a:solidFill>
              <a:latin typeface="SVN-Cookies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0558B-D1F9-5CE6-565E-9BA8930D7580}"/>
              </a:ext>
            </a:extLst>
          </p:cNvPr>
          <p:cNvSpPr/>
          <p:nvPr/>
        </p:nvSpPr>
        <p:spPr>
          <a:xfrm>
            <a:off x="6724956" y="1870481"/>
            <a:ext cx="841737" cy="841828"/>
          </a:xfrm>
          <a:prstGeom prst="ellipse">
            <a:avLst/>
          </a:prstGeom>
          <a:solidFill>
            <a:srgbClr val="0070C0"/>
          </a:solidFill>
          <a:ln>
            <a:solidFill>
              <a:srgbClr val="0F0E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white"/>
                </a:solidFill>
                <a:latin typeface="SVN-Cookies" pitchFamily="18" charset="0"/>
              </a:rPr>
              <a:t>2</a:t>
            </a:r>
            <a:endParaRPr lang="en-US" sz="4800" dirty="0">
              <a:solidFill>
                <a:prstClr val="white"/>
              </a:solidFill>
              <a:latin typeface="SVN-Cooki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B4E1F-8108-B467-EE82-25C0A9091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983AC-5218-D0D8-E423-B14372F63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2872" r="1115"/>
          <a:stretch>
            <a:fillRect/>
          </a:stretch>
        </p:blipFill>
        <p:spPr>
          <a:xfrm>
            <a:off x="0" y="-1"/>
            <a:ext cx="12192000" cy="69889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936D1A-15BF-E4EF-A451-C738CA1D2791}"/>
              </a:ext>
            </a:extLst>
          </p:cNvPr>
          <p:cNvGrpSpPr/>
          <p:nvPr/>
        </p:nvGrpSpPr>
        <p:grpSpPr>
          <a:xfrm>
            <a:off x="145364" y="112509"/>
            <a:ext cx="10194388" cy="1403962"/>
            <a:chOff x="187568" y="211017"/>
            <a:chExt cx="10194388" cy="14039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C8DCA46-8A50-3714-FF55-8AFAEC075F7F}"/>
                </a:ext>
              </a:extLst>
            </p:cNvPr>
            <p:cNvSpPr/>
            <p:nvPr/>
          </p:nvSpPr>
          <p:spPr>
            <a:xfrm>
              <a:off x="187568" y="211017"/>
              <a:ext cx="10194388" cy="140396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16E2CC-DE91-CF5F-A5F6-5F06C0773E9D}"/>
                </a:ext>
              </a:extLst>
            </p:cNvPr>
            <p:cNvSpPr txBox="1"/>
            <p:nvPr/>
          </p:nvSpPr>
          <p:spPr>
            <a:xfrm>
              <a:off x="400304" y="320718"/>
              <a:ext cx="9925382" cy="1223921"/>
            </a:xfrm>
            <a:prstGeom prst="rect">
              <a:avLst/>
            </a:prstGeom>
            <a:noFill/>
          </p:spPr>
          <p:txBody>
            <a:bodyPr wrap="square" lIns="91424" tIns="45718" rIns="91424" bIns="45718" rtlCol="0">
              <a:spAutoFit/>
            </a:bodyPr>
            <a:lstStyle/>
            <a:p>
              <a:pPr algn="just">
                <a:lnSpc>
                  <a:spcPct val="121000"/>
                </a:lnSpc>
              </a:pP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Những bạn nào có tư thế đúng trong giờ học? Bạn nào có tư thế chưa đúng?</a:t>
              </a:r>
              <a:endParaRPr lang="en-US" sz="3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0539D5C-7836-517D-2D3F-7CAC89DF9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8615" r="48192" b="46667"/>
          <a:stretch>
            <a:fillRect/>
          </a:stretch>
        </p:blipFill>
        <p:spPr>
          <a:xfrm>
            <a:off x="2335238" y="1516471"/>
            <a:ext cx="592677" cy="587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15AAF-F10E-FFF8-2094-C835083CE7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8615" r="48192" b="46667"/>
          <a:stretch>
            <a:fillRect/>
          </a:stretch>
        </p:blipFill>
        <p:spPr>
          <a:xfrm>
            <a:off x="4649881" y="2841711"/>
            <a:ext cx="592677" cy="587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376A50-8426-781A-695D-D92350A151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8615" r="48192" b="46667"/>
          <a:stretch>
            <a:fillRect/>
          </a:stretch>
        </p:blipFill>
        <p:spPr>
          <a:xfrm>
            <a:off x="7284722" y="2449629"/>
            <a:ext cx="592677" cy="587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DA383D-B07D-30ED-8DB9-431F5E5B53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8615" r="48192" b="46667"/>
          <a:stretch>
            <a:fillRect/>
          </a:stretch>
        </p:blipFill>
        <p:spPr>
          <a:xfrm>
            <a:off x="3049684" y="2907208"/>
            <a:ext cx="592677" cy="58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1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0117 0.0437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00117 0.04375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00118 0.04375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00117 0.04375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BCC9B-1088-0EF7-10BE-8076180FC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5C786-B338-78B2-55E9-47CE93964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2872" r="1115"/>
          <a:stretch>
            <a:fillRect/>
          </a:stretch>
        </p:blipFill>
        <p:spPr>
          <a:xfrm>
            <a:off x="0" y="-1"/>
            <a:ext cx="12192000" cy="69889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03B83C-7DAC-B210-4EAC-22B7C51D718C}"/>
              </a:ext>
            </a:extLst>
          </p:cNvPr>
          <p:cNvGrpSpPr/>
          <p:nvPr/>
        </p:nvGrpSpPr>
        <p:grpSpPr>
          <a:xfrm>
            <a:off x="145364" y="112509"/>
            <a:ext cx="10194388" cy="1403962"/>
            <a:chOff x="187568" y="211017"/>
            <a:chExt cx="10194388" cy="14039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BB3A55D-3B50-8669-640F-1D7ED8A47AEA}"/>
                </a:ext>
              </a:extLst>
            </p:cNvPr>
            <p:cNvSpPr/>
            <p:nvPr/>
          </p:nvSpPr>
          <p:spPr>
            <a:xfrm>
              <a:off x="187568" y="211017"/>
              <a:ext cx="10194388" cy="140396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F34C38-D345-8D5A-FB0D-3F9F063FA21C}"/>
                </a:ext>
              </a:extLst>
            </p:cNvPr>
            <p:cNvSpPr txBox="1"/>
            <p:nvPr/>
          </p:nvSpPr>
          <p:spPr>
            <a:xfrm>
              <a:off x="400304" y="320718"/>
              <a:ext cx="9925382" cy="1223921"/>
            </a:xfrm>
            <a:prstGeom prst="rect">
              <a:avLst/>
            </a:prstGeom>
            <a:noFill/>
          </p:spPr>
          <p:txBody>
            <a:bodyPr wrap="square" lIns="91424" tIns="45718" rIns="91424" bIns="45718" rtlCol="0">
              <a:spAutoFit/>
            </a:bodyPr>
            <a:lstStyle/>
            <a:p>
              <a:pPr algn="just">
                <a:lnSpc>
                  <a:spcPct val="121000"/>
                </a:lnSpc>
              </a:pP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Những bạn nào có tư thế đúng trong giờ học? Bạn nào có tư thế chưa đúng?</a:t>
              </a:r>
              <a:endParaRPr lang="en-US" sz="3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E0290C5-37FB-30AC-1E2D-A2AED70F53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8615" r="48192" b="46667"/>
          <a:stretch>
            <a:fillRect/>
          </a:stretch>
        </p:blipFill>
        <p:spPr>
          <a:xfrm rot="10544329">
            <a:off x="1614909" y="3222058"/>
            <a:ext cx="592677" cy="587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5E4279-90FF-5B34-F56F-38C9A706D3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8615" r="48192" b="46667"/>
          <a:stretch>
            <a:fillRect/>
          </a:stretch>
        </p:blipFill>
        <p:spPr>
          <a:xfrm rot="10800000">
            <a:off x="8676760" y="2449629"/>
            <a:ext cx="592677" cy="58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00117 0.04375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0117 0.04375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F82F0-C35A-992D-0B78-DA3064B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A3FFB-6DEB-1F39-4900-4F305598322E}"/>
              </a:ext>
            </a:extLst>
          </p:cNvPr>
          <p:cNvSpPr txBox="1"/>
          <p:nvPr/>
        </p:nvSpPr>
        <p:spPr>
          <a:xfrm>
            <a:off x="4706504" y="1226509"/>
            <a:ext cx="6592791" cy="83715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r">
              <a:lnSpc>
                <a:spcPct val="121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Quan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sát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nhận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xét</a:t>
            </a:r>
            <a:endParaRPr lang="en-US" sz="40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9C8733-541D-1BDC-85F7-8F6C78A9B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13779" r="53846" b="27357"/>
          <a:stretch>
            <a:fillRect/>
          </a:stretch>
        </p:blipFill>
        <p:spPr>
          <a:xfrm>
            <a:off x="1298057" y="2948639"/>
            <a:ext cx="4248444" cy="3121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EA8E0-BDD6-195A-2102-50B89310B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13474" r="6276" b="27662"/>
          <a:stretch>
            <a:fillRect/>
          </a:stretch>
        </p:blipFill>
        <p:spPr>
          <a:xfrm>
            <a:off x="6645500" y="2948639"/>
            <a:ext cx="4397638" cy="3121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AF771A-85A6-BE26-6B1C-08F00B7BA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4" y="4829955"/>
            <a:ext cx="1680925" cy="1734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90DEBF-A96D-4A2F-B60D-CA47BBABA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937" y="4968450"/>
            <a:ext cx="1784012" cy="1734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C99BC-C0BA-6A4A-8589-6021575DF8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7" t="4513" r="5846" b="23898"/>
          <a:stretch>
            <a:fillRect/>
          </a:stretch>
        </p:blipFill>
        <p:spPr>
          <a:xfrm>
            <a:off x="492369" y="341529"/>
            <a:ext cx="4783016" cy="26198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5B3837-334E-8894-9EFC-4EB4A6160081}"/>
              </a:ext>
            </a:extLst>
          </p:cNvPr>
          <p:cNvSpPr txBox="1"/>
          <p:nvPr/>
        </p:nvSpPr>
        <p:spPr>
          <a:xfrm>
            <a:off x="1085790" y="690021"/>
            <a:ext cx="3543341" cy="181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1000"/>
              </a:lnSpc>
            </a:pP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quen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</a:p>
          <a:p>
            <a:pPr algn="ctr">
              <a:lnSpc>
                <a:spcPct val="121000"/>
              </a:lnSpc>
            </a:pP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tư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nghe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510D58-3FB2-0186-2104-A2F26575EC62}"/>
              </a:ext>
            </a:extLst>
          </p:cNvPr>
          <p:cNvSpPr/>
          <p:nvPr/>
        </p:nvSpPr>
        <p:spPr>
          <a:xfrm>
            <a:off x="892705" y="524071"/>
            <a:ext cx="841737" cy="841828"/>
          </a:xfrm>
          <a:prstGeom prst="ellipse">
            <a:avLst/>
          </a:prstGeom>
          <a:solidFill>
            <a:srgbClr val="FF0000"/>
          </a:solidFill>
          <a:ln>
            <a:solidFill>
              <a:srgbClr val="0F0E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SVN-Cookies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5242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A9C19-F3CA-BE7A-C4E2-4BB423B63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9C69C-B9BA-50CA-BC02-D4D2CDB3A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52B7EF-7D3C-A87B-F204-940F46C629DB}"/>
              </a:ext>
            </a:extLst>
          </p:cNvPr>
          <p:cNvSpPr txBox="1"/>
          <p:nvPr/>
        </p:nvSpPr>
        <p:spPr>
          <a:xfrm>
            <a:off x="2857460" y="625097"/>
            <a:ext cx="6592791" cy="828941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r">
              <a:lnSpc>
                <a:spcPct val="121000"/>
              </a:lnSpc>
            </a:pPr>
            <a:r>
              <a:rPr lang="vi-VN" sz="4400" b="1" dirty="0">
                <a:solidFill>
                  <a:srgbClr val="00B050"/>
                </a:solidFill>
                <a:latin typeface="UTM Avo" pitchFamily="18" charset="0"/>
              </a:rPr>
              <a:t>Tư thế ngồi đọc đúng</a:t>
            </a:r>
            <a:endParaRPr lang="en-US" sz="44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141798-037F-0AAD-B35D-5F56418C8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13779" r="53846" b="27357"/>
          <a:stretch>
            <a:fillRect/>
          </a:stretch>
        </p:blipFill>
        <p:spPr>
          <a:xfrm>
            <a:off x="669554" y="2028334"/>
            <a:ext cx="4248444" cy="3121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E7008-E9C0-745E-D65E-97A098D5E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4" y="4470318"/>
            <a:ext cx="1215517" cy="1254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BCAB7-95DC-1188-2861-664F686614BC}"/>
              </a:ext>
            </a:extLst>
          </p:cNvPr>
          <p:cNvSpPr txBox="1"/>
          <p:nvPr/>
        </p:nvSpPr>
        <p:spPr>
          <a:xfrm>
            <a:off x="4929656" y="1604204"/>
            <a:ext cx="6592790" cy="420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vi-VN" sz="3200" b="1" dirty="0">
                <a:solidFill>
                  <a:prstClr val="black"/>
                </a:solidFill>
                <a:latin typeface="UTM Avo" pitchFamily="18" charset="0"/>
              </a:rPr>
              <a:t>- Lưng thẳng</a:t>
            </a:r>
          </a:p>
          <a:p>
            <a:pPr algn="just">
              <a:lnSpc>
                <a:spcPct val="121000"/>
              </a:lnSpc>
            </a:pPr>
            <a:r>
              <a:rPr lang="vi-VN" sz="3200" b="1" dirty="0">
                <a:solidFill>
                  <a:prstClr val="black"/>
                </a:solidFill>
                <a:latin typeface="UTM Avo" pitchFamily="18" charset="0"/>
              </a:rPr>
              <a:t>- Đầu hơi cúi</a:t>
            </a:r>
          </a:p>
          <a:p>
            <a:pPr algn="just">
              <a:lnSpc>
                <a:spcPct val="121000"/>
              </a:lnSpc>
            </a:pPr>
            <a:r>
              <a:rPr lang="vi-VN" sz="3200" b="1" dirty="0">
                <a:solidFill>
                  <a:prstClr val="black"/>
                </a:solidFill>
                <a:latin typeface="UTM Avo" pitchFamily="18" charset="0"/>
              </a:rPr>
              <a:t>- Sách để ngay ngắn trên mặt bàn.</a:t>
            </a:r>
          </a:p>
          <a:p>
            <a:pPr algn="just">
              <a:lnSpc>
                <a:spcPct val="121000"/>
              </a:lnSpc>
            </a:pPr>
            <a:r>
              <a:rPr lang="vi-VN" sz="3200" b="1" dirty="0">
                <a:solidFill>
                  <a:prstClr val="black"/>
                </a:solidFill>
                <a:latin typeface="UTM Avo" pitchFamily="18" charset="0"/>
              </a:rPr>
              <a:t>- Sách cách mắt 25cm - 30cm.</a:t>
            </a:r>
          </a:p>
          <a:p>
            <a:pPr algn="just">
              <a:lnSpc>
                <a:spcPct val="121000"/>
              </a:lnSpc>
            </a:pPr>
            <a:r>
              <a:rPr lang="vi-VN" sz="3200" b="1" dirty="0">
                <a:solidFill>
                  <a:prstClr val="black"/>
                </a:solidFill>
                <a:latin typeface="UTM Avo" pitchFamily="18" charset="0"/>
              </a:rPr>
              <a:t>- Chọn nơi đọc sách có đủ ánh sáng.</a:t>
            </a:r>
            <a:endParaRPr lang="en-US" sz="3200" b="1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7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5DCF4-49BF-E216-733F-447D9862E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84DC2-1C05-8969-31B1-8C727B890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16E439-EBA8-6C7D-6A51-03A1123A6EEC}"/>
              </a:ext>
            </a:extLst>
          </p:cNvPr>
          <p:cNvSpPr txBox="1"/>
          <p:nvPr/>
        </p:nvSpPr>
        <p:spPr>
          <a:xfrm>
            <a:off x="1492893" y="470749"/>
            <a:ext cx="9901937" cy="828941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vi-VN" sz="4400" b="1" dirty="0">
                <a:solidFill>
                  <a:srgbClr val="FF0000"/>
                </a:solidFill>
                <a:latin typeface="UTM Avo" pitchFamily="18" charset="0"/>
              </a:rPr>
              <a:t>Tác hại của ngồi đọc sai tư thế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79285-2C8C-D80F-F989-2F6D76EC8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18951" r="64693" b="28505"/>
          <a:stretch>
            <a:fillRect/>
          </a:stretch>
        </p:blipFill>
        <p:spPr>
          <a:xfrm>
            <a:off x="1303135" y="1627290"/>
            <a:ext cx="3123028" cy="3603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5565E-61EA-141B-F032-D3C1A859E61F}"/>
              </a:ext>
            </a:extLst>
          </p:cNvPr>
          <p:cNvSpPr txBox="1"/>
          <p:nvPr/>
        </p:nvSpPr>
        <p:spPr>
          <a:xfrm>
            <a:off x="1640133" y="5418463"/>
            <a:ext cx="3587889" cy="694994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vi-VN" sz="3600" b="1" dirty="0">
                <a:latin typeface="UTM Avo" pitchFamily="18" charset="0"/>
              </a:rPr>
              <a:t>Mắt cận thị</a:t>
            </a:r>
            <a:endParaRPr lang="en-US" sz="3600" b="1" dirty="0">
              <a:latin typeface="UTM Avo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32071-B18E-A1FA-8FB2-00A2A1E08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4" t="20644" r="24240" b="20007"/>
          <a:stretch>
            <a:fillRect/>
          </a:stretch>
        </p:blipFill>
        <p:spPr>
          <a:xfrm>
            <a:off x="7428839" y="1393936"/>
            <a:ext cx="3123028" cy="4070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E8CD55-1776-B78A-41B9-DCEC4B56B7B9}"/>
              </a:ext>
            </a:extLst>
          </p:cNvPr>
          <p:cNvSpPr txBox="1"/>
          <p:nvPr/>
        </p:nvSpPr>
        <p:spPr>
          <a:xfrm>
            <a:off x="6798442" y="5418463"/>
            <a:ext cx="4751133" cy="694994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vi-VN" sz="3600" b="1" dirty="0">
                <a:latin typeface="UTM Avo" pitchFamily="18" charset="0"/>
              </a:rPr>
              <a:t>Cong vẹo cột sống</a:t>
            </a:r>
            <a:endParaRPr lang="en-US" sz="36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53435-704E-5E27-259C-040C99DF7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13887-4F4F-372D-5BFE-A34903FCB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61EF88-0766-9643-2610-3C550F4841DD}"/>
              </a:ext>
            </a:extLst>
          </p:cNvPr>
          <p:cNvSpPr txBox="1"/>
          <p:nvPr/>
        </p:nvSpPr>
        <p:spPr>
          <a:xfrm>
            <a:off x="1303135" y="448814"/>
            <a:ext cx="9901937" cy="828941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vi-VN" sz="4400" b="1" dirty="0">
                <a:solidFill>
                  <a:srgbClr val="295B92"/>
                </a:solidFill>
                <a:latin typeface="UTM Avo" pitchFamily="18" charset="0"/>
              </a:rPr>
              <a:t>Nhận diện người đọc đúng tư thế</a:t>
            </a:r>
            <a:endParaRPr lang="en-US" sz="4400" b="1" dirty="0">
              <a:solidFill>
                <a:srgbClr val="295B92"/>
              </a:solidFill>
              <a:latin typeface="UTM Avo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F94F8-4609-B668-8B9F-11E7FCC1E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8" b="50000"/>
          <a:stretch>
            <a:fillRect/>
          </a:stretch>
        </p:blipFill>
        <p:spPr>
          <a:xfrm>
            <a:off x="406232" y="917895"/>
            <a:ext cx="4801966" cy="4433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AECA59-DD15-1F0D-83E4-C12A8A9D8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9810" r="35577" b="47131"/>
          <a:stretch>
            <a:fillRect/>
          </a:stretch>
        </p:blipFill>
        <p:spPr>
          <a:xfrm>
            <a:off x="5097825" y="2514798"/>
            <a:ext cx="6687943" cy="261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382F7F-72E3-E7EF-6548-EF0D26868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66" y="4874835"/>
            <a:ext cx="1680925" cy="1734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0BAEAB-A3C7-B691-6051-9775895E0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706" y="4874836"/>
            <a:ext cx="1784012" cy="173445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702FFA-A6EC-B8D9-D6D3-F28A69FF174A}"/>
              </a:ext>
            </a:extLst>
          </p:cNvPr>
          <p:cNvSpPr/>
          <p:nvPr/>
        </p:nvSpPr>
        <p:spPr>
          <a:xfrm>
            <a:off x="656058" y="1926624"/>
            <a:ext cx="841737" cy="841828"/>
          </a:xfrm>
          <a:prstGeom prst="ellipse">
            <a:avLst/>
          </a:prstGeom>
          <a:solidFill>
            <a:srgbClr val="0070C0"/>
          </a:solidFill>
          <a:ln>
            <a:solidFill>
              <a:srgbClr val="0F0E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white"/>
                </a:solidFill>
                <a:latin typeface="SVN-Cookies" pitchFamily="18" charset="0"/>
              </a:rPr>
              <a:t>1</a:t>
            </a:r>
            <a:endParaRPr lang="en-US" sz="4800" dirty="0">
              <a:solidFill>
                <a:prstClr val="white"/>
              </a:solidFill>
              <a:latin typeface="SVN-Cookies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85401A-817A-9FAA-8885-5EE49740C787}"/>
              </a:ext>
            </a:extLst>
          </p:cNvPr>
          <p:cNvSpPr/>
          <p:nvPr/>
        </p:nvSpPr>
        <p:spPr>
          <a:xfrm>
            <a:off x="7364897" y="1877064"/>
            <a:ext cx="841737" cy="841828"/>
          </a:xfrm>
          <a:prstGeom prst="ellipse">
            <a:avLst/>
          </a:prstGeom>
          <a:solidFill>
            <a:srgbClr val="0070C0"/>
          </a:solidFill>
          <a:ln>
            <a:solidFill>
              <a:srgbClr val="0F0E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white"/>
                </a:solidFill>
                <a:latin typeface="SVN-Cookies" pitchFamily="18" charset="0"/>
              </a:rPr>
              <a:t>2</a:t>
            </a:r>
            <a:endParaRPr lang="en-US" sz="4800" dirty="0">
              <a:solidFill>
                <a:prstClr val="white"/>
              </a:solidFill>
              <a:latin typeface="SVN-Cooki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2822C-E7E9-EA27-F90F-5E98013B4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95210-8DC5-DD24-A40A-A1B74046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815B7-EBCE-476A-26A0-5A694C6769AF}"/>
              </a:ext>
            </a:extLst>
          </p:cNvPr>
          <p:cNvSpPr txBox="1"/>
          <p:nvPr/>
        </p:nvSpPr>
        <p:spPr>
          <a:xfrm>
            <a:off x="4706504" y="1226509"/>
            <a:ext cx="6592791" cy="83715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r">
              <a:lnSpc>
                <a:spcPct val="121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Quan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sát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nhận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xét</a:t>
            </a:r>
            <a:endParaRPr lang="en-US" sz="40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483E7B-1688-8951-8A44-5AA0DCB2B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13489" r="53303" b="18934"/>
          <a:stretch>
            <a:fillRect/>
          </a:stretch>
        </p:blipFill>
        <p:spPr>
          <a:xfrm>
            <a:off x="1546046" y="2961428"/>
            <a:ext cx="4221708" cy="3422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3313BE-F358-C1C0-3EBB-F19D3F30B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7" t="14257" r="-1352" b="22158"/>
          <a:stretch>
            <a:fillRect/>
          </a:stretch>
        </p:blipFill>
        <p:spPr>
          <a:xfrm>
            <a:off x="6603297" y="2948641"/>
            <a:ext cx="4397638" cy="3283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2AB748-551F-636B-9170-45C3462EC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" y="4828273"/>
            <a:ext cx="1680925" cy="1734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4E158-B402-0331-B66C-1D377C34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63" y="5010653"/>
            <a:ext cx="1784012" cy="1734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BD3DEC-F242-8EE4-3E97-0059112F61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7" t="4513" r="5846" b="23898"/>
          <a:stretch>
            <a:fillRect/>
          </a:stretch>
        </p:blipFill>
        <p:spPr>
          <a:xfrm>
            <a:off x="492369" y="341529"/>
            <a:ext cx="4783016" cy="26198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B20652-F857-0A93-156A-8AC121EE8302}"/>
              </a:ext>
            </a:extLst>
          </p:cNvPr>
          <p:cNvSpPr txBox="1"/>
          <p:nvPr/>
        </p:nvSpPr>
        <p:spPr>
          <a:xfrm>
            <a:off x="1085790" y="690021"/>
            <a:ext cx="3543341" cy="181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1000"/>
              </a:lnSpc>
            </a:pP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quen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</a:p>
          <a:p>
            <a:pPr algn="ctr">
              <a:lnSpc>
                <a:spcPct val="121000"/>
              </a:lnSpc>
            </a:pP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tư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nghe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1E14C5-FD4D-5A5F-D189-3D89FE9E04CA}"/>
              </a:ext>
            </a:extLst>
          </p:cNvPr>
          <p:cNvSpPr/>
          <p:nvPr/>
        </p:nvSpPr>
        <p:spPr>
          <a:xfrm>
            <a:off x="892705" y="524071"/>
            <a:ext cx="841737" cy="841828"/>
          </a:xfrm>
          <a:prstGeom prst="ellipse">
            <a:avLst/>
          </a:prstGeom>
          <a:solidFill>
            <a:srgbClr val="FF0000"/>
          </a:solidFill>
          <a:ln>
            <a:solidFill>
              <a:srgbClr val="0F0E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SVN-Cookies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207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44905-A823-ABE3-E1CE-6C5F87D29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5E47F-C64B-4648-7EDC-8726A4847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13202-25C7-F3AD-B6DA-23F1A59116DB}"/>
              </a:ext>
            </a:extLst>
          </p:cNvPr>
          <p:cNvSpPr txBox="1"/>
          <p:nvPr/>
        </p:nvSpPr>
        <p:spPr>
          <a:xfrm>
            <a:off x="4706504" y="1226509"/>
            <a:ext cx="6592791" cy="83715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r">
              <a:lnSpc>
                <a:spcPct val="121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Quan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sát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nhận</a:t>
            </a:r>
            <a:r>
              <a:rPr lang="en-US" sz="4000" b="1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itchFamily="18" charset="0"/>
              </a:rPr>
              <a:t>xét</a:t>
            </a:r>
            <a:endParaRPr lang="en-US" sz="40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58C8C-3C3A-0FF1-1423-97C569E55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17554" r="54243" b="17958"/>
          <a:stretch>
            <a:fillRect/>
          </a:stretch>
        </p:blipFill>
        <p:spPr>
          <a:xfrm>
            <a:off x="1546046" y="2961428"/>
            <a:ext cx="4221708" cy="3422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5B19BA-FA74-76D5-6A1C-6A5585B27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8" t="16452" r="2471" b="18516"/>
          <a:stretch>
            <a:fillRect/>
          </a:stretch>
        </p:blipFill>
        <p:spPr>
          <a:xfrm>
            <a:off x="6603297" y="2809301"/>
            <a:ext cx="4397638" cy="3422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DD52AE-09CC-B541-57DD-F2A64DC3E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" y="4828273"/>
            <a:ext cx="1680925" cy="1734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7E7E3A-8016-FF7B-CD12-D18892B59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63" y="5010653"/>
            <a:ext cx="1784012" cy="1734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D42647-0B57-2CAE-99D6-9E80BCE869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7" t="4513" r="5846" b="23898"/>
          <a:stretch>
            <a:fillRect/>
          </a:stretch>
        </p:blipFill>
        <p:spPr>
          <a:xfrm>
            <a:off x="492369" y="341529"/>
            <a:ext cx="4783016" cy="26198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1021C-F74C-AB4D-42E8-30F540E0E049}"/>
              </a:ext>
            </a:extLst>
          </p:cNvPr>
          <p:cNvSpPr txBox="1"/>
          <p:nvPr/>
        </p:nvSpPr>
        <p:spPr>
          <a:xfrm>
            <a:off x="1085790" y="690021"/>
            <a:ext cx="3543341" cy="181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1000"/>
              </a:lnSpc>
            </a:pP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quen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</a:p>
          <a:p>
            <a:pPr algn="ctr">
              <a:lnSpc>
                <a:spcPct val="121000"/>
              </a:lnSpc>
            </a:pP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tư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UTM Avo" pitchFamily="18" charset="0"/>
              </a:rPr>
              <a:t>nghe</a:t>
            </a:r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77F0AC-05F6-8FC5-072C-3029FCD83986}"/>
              </a:ext>
            </a:extLst>
          </p:cNvPr>
          <p:cNvSpPr/>
          <p:nvPr/>
        </p:nvSpPr>
        <p:spPr>
          <a:xfrm>
            <a:off x="892705" y="524071"/>
            <a:ext cx="841737" cy="841828"/>
          </a:xfrm>
          <a:prstGeom prst="ellipse">
            <a:avLst/>
          </a:prstGeom>
          <a:solidFill>
            <a:srgbClr val="FF0000"/>
          </a:solidFill>
          <a:ln>
            <a:solidFill>
              <a:srgbClr val="0F0E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SVN-Cookies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9082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234B2-3E61-60C0-CC0B-4ACA3507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E63C8-76D0-E500-A951-C71E809AF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61FC83-B52E-4DEC-78E3-0D9B391BB895}"/>
              </a:ext>
            </a:extLst>
          </p:cNvPr>
          <p:cNvSpPr txBox="1"/>
          <p:nvPr/>
        </p:nvSpPr>
        <p:spPr>
          <a:xfrm>
            <a:off x="2857460" y="625097"/>
            <a:ext cx="6592791" cy="828941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r">
              <a:lnSpc>
                <a:spcPct val="121000"/>
              </a:lnSpc>
            </a:pPr>
            <a:r>
              <a:rPr lang="vi-VN" sz="4400" b="1" dirty="0">
                <a:solidFill>
                  <a:srgbClr val="00B050"/>
                </a:solidFill>
                <a:latin typeface="UTM Avo" pitchFamily="18" charset="0"/>
              </a:rPr>
              <a:t>Cách cầm bút đúng</a:t>
            </a:r>
            <a:endParaRPr lang="en-US" sz="44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A8010-027F-4FD0-B40A-4DBDAB311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17554" r="54243" b="17958"/>
          <a:stretch>
            <a:fillRect/>
          </a:stretch>
        </p:blipFill>
        <p:spPr>
          <a:xfrm>
            <a:off x="669554" y="1717654"/>
            <a:ext cx="4221708" cy="3698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9DECF-DE4A-00CE-F26B-8A292EBF4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4" y="4470318"/>
            <a:ext cx="1215517" cy="1254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E9692D-A720-64D6-47B4-C959995CE127}"/>
              </a:ext>
            </a:extLst>
          </p:cNvPr>
          <p:cNvSpPr txBox="1"/>
          <p:nvPr/>
        </p:nvSpPr>
        <p:spPr>
          <a:xfrm>
            <a:off x="4891262" y="1991521"/>
            <a:ext cx="6746529" cy="30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vi-VN" sz="3200" b="1" dirty="0">
                <a:solidFill>
                  <a:prstClr val="black"/>
                </a:solidFill>
                <a:latin typeface="UTM Avo" pitchFamily="18" charset="0"/>
              </a:rPr>
              <a:t>- Cầm bút bằng 3 ngón tay.</a:t>
            </a:r>
          </a:p>
          <a:p>
            <a:pPr algn="just">
              <a:lnSpc>
                <a:spcPct val="121000"/>
              </a:lnSpc>
            </a:pPr>
            <a:r>
              <a:rPr lang="vi-VN" sz="3200" b="1" dirty="0">
                <a:solidFill>
                  <a:prstClr val="black"/>
                </a:solidFill>
                <a:latin typeface="UTM Avo" pitchFamily="18" charset="0"/>
              </a:rPr>
              <a:t>- Lòng bàn tay và cánh tay làm thành một đường thẳng.</a:t>
            </a:r>
          </a:p>
          <a:p>
            <a:pPr algn="just">
              <a:lnSpc>
                <a:spcPct val="121000"/>
              </a:lnSpc>
            </a:pPr>
            <a:r>
              <a:rPr lang="vi-VN" sz="3200" b="1" dirty="0">
                <a:solidFill>
                  <a:prstClr val="black"/>
                </a:solidFill>
                <a:latin typeface="UTM Avo" pitchFamily="18" charset="0"/>
              </a:rPr>
              <a:t>- Khoảng cách giữa các đầu ngón tay và ngòi bút là 2,5cm.</a:t>
            </a:r>
          </a:p>
        </p:txBody>
      </p:sp>
    </p:spTree>
    <p:extLst>
      <p:ext uri="{BB962C8B-B14F-4D97-AF65-F5344CB8AC3E}">
        <p14:creationId xmlns:p14="http://schemas.microsoft.com/office/powerpoint/2010/main" val="194106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607B2-6982-0F59-D716-540E56B90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4DEF5-17F0-6D1D-0F36-98A0C1FB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D0018-E799-D063-A9C2-A36D1FB2C0A3}"/>
              </a:ext>
            </a:extLst>
          </p:cNvPr>
          <p:cNvSpPr txBox="1"/>
          <p:nvPr/>
        </p:nvSpPr>
        <p:spPr>
          <a:xfrm>
            <a:off x="2115701" y="236830"/>
            <a:ext cx="7960596" cy="1648268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lnSpc>
                <a:spcPct val="121000"/>
              </a:lnSpc>
            </a:pPr>
            <a:r>
              <a:rPr lang="vi-VN" sz="4400" b="1" dirty="0">
                <a:solidFill>
                  <a:srgbClr val="FF0000"/>
                </a:solidFill>
                <a:latin typeface="UTM Avo" pitchFamily="18" charset="0"/>
              </a:rPr>
              <a:t>Tác hại của ngồi viết và viết sai tư thế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F7B5C-B7B7-79EC-D058-C82A00848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18951" r="64693" b="28505"/>
          <a:stretch>
            <a:fillRect/>
          </a:stretch>
        </p:blipFill>
        <p:spPr>
          <a:xfrm>
            <a:off x="737012" y="1793775"/>
            <a:ext cx="2458524" cy="283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CC6AD9-B970-2D63-9353-A0268A2B9E97}"/>
              </a:ext>
            </a:extLst>
          </p:cNvPr>
          <p:cNvSpPr txBox="1"/>
          <p:nvPr/>
        </p:nvSpPr>
        <p:spPr>
          <a:xfrm>
            <a:off x="599124" y="4539151"/>
            <a:ext cx="3587889" cy="694994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just">
              <a:lnSpc>
                <a:spcPct val="121000"/>
              </a:lnSpc>
            </a:pPr>
            <a:r>
              <a:rPr lang="vi-VN" sz="3600" b="1" dirty="0">
                <a:latin typeface="UTM Avo" pitchFamily="18" charset="0"/>
              </a:rPr>
              <a:t>Mắt cận thị</a:t>
            </a:r>
            <a:endParaRPr lang="en-US" sz="3600" b="1" dirty="0">
              <a:latin typeface="UTM Avo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832AC-C3D0-66D6-11C7-A724D604D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4" t="20644" r="24240" b="20007"/>
          <a:stretch>
            <a:fillRect/>
          </a:stretch>
        </p:blipFill>
        <p:spPr>
          <a:xfrm>
            <a:off x="3883031" y="1921018"/>
            <a:ext cx="2848322" cy="33131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54437-981F-0BD4-D50F-955F63C26C0F}"/>
              </a:ext>
            </a:extLst>
          </p:cNvPr>
          <p:cNvSpPr txBox="1"/>
          <p:nvPr/>
        </p:nvSpPr>
        <p:spPr>
          <a:xfrm>
            <a:off x="3883031" y="5058943"/>
            <a:ext cx="2900464" cy="136530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lnSpc>
                <a:spcPct val="121000"/>
              </a:lnSpc>
            </a:pPr>
            <a:r>
              <a:rPr lang="vi-VN" sz="3600" b="1" dirty="0">
                <a:latin typeface="UTM Avo" pitchFamily="18" charset="0"/>
              </a:rPr>
              <a:t>Cong vẹo cột sống</a:t>
            </a:r>
            <a:endParaRPr lang="en-US" sz="3600" b="1" dirty="0">
              <a:latin typeface="UTM Avo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CCEBC-F4B6-4E80-CD8A-F4E12ED3E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12051" r="15925" b="12051"/>
          <a:stretch>
            <a:fillRect/>
          </a:stretch>
        </p:blipFill>
        <p:spPr>
          <a:xfrm>
            <a:off x="7357403" y="1989690"/>
            <a:ext cx="4097585" cy="2832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B9F60C-B991-1ABB-BAAD-BD0B38CEE5FF}"/>
              </a:ext>
            </a:extLst>
          </p:cNvPr>
          <p:cNvSpPr txBox="1"/>
          <p:nvPr/>
        </p:nvSpPr>
        <p:spPr>
          <a:xfrm>
            <a:off x="7867374" y="4926438"/>
            <a:ext cx="3471186" cy="136530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lnSpc>
                <a:spcPct val="121000"/>
              </a:lnSpc>
            </a:pPr>
            <a:r>
              <a:rPr lang="vi-VN" sz="3600" b="1" dirty="0">
                <a:latin typeface="UTM Avo" pitchFamily="18" charset="0"/>
              </a:rPr>
              <a:t>Chữ viết xấu, viết chậm</a:t>
            </a:r>
            <a:endParaRPr lang="en-US" sz="3600" b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225</Words>
  <Application>Microsoft Office PowerPoint</Application>
  <PresentationFormat>Widescreen</PresentationFormat>
  <Paragraphs>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SVN-Cookies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pc</cp:lastModifiedBy>
  <cp:revision>9</cp:revision>
  <dcterms:created xsi:type="dcterms:W3CDTF">2025-07-20T09:24:32Z</dcterms:created>
  <dcterms:modified xsi:type="dcterms:W3CDTF">2025-09-07T09:14:28Z</dcterms:modified>
</cp:coreProperties>
</file>