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51" r:id="rId2"/>
  </p:sldMasterIdLst>
  <p:notesMasterIdLst>
    <p:notesMasterId r:id="rId28"/>
  </p:notesMasterIdLst>
  <p:sldIdLst>
    <p:sldId id="300" r:id="rId3"/>
    <p:sldId id="354" r:id="rId4"/>
    <p:sldId id="302" r:id="rId5"/>
    <p:sldId id="292" r:id="rId6"/>
    <p:sldId id="360" r:id="rId7"/>
    <p:sldId id="384" r:id="rId8"/>
    <p:sldId id="334" r:id="rId9"/>
    <p:sldId id="346" r:id="rId10"/>
    <p:sldId id="368" r:id="rId11"/>
    <p:sldId id="369" r:id="rId12"/>
    <p:sldId id="370" r:id="rId13"/>
    <p:sldId id="372" r:id="rId14"/>
    <p:sldId id="374" r:id="rId15"/>
    <p:sldId id="375" r:id="rId16"/>
    <p:sldId id="376" r:id="rId17"/>
    <p:sldId id="404" r:id="rId18"/>
    <p:sldId id="379" r:id="rId19"/>
    <p:sldId id="381" r:id="rId20"/>
    <p:sldId id="382" r:id="rId21"/>
    <p:sldId id="383" r:id="rId22"/>
    <p:sldId id="315" r:id="rId23"/>
    <p:sldId id="331" r:id="rId24"/>
    <p:sldId id="295" r:id="rId25"/>
    <p:sldId id="329" r:id="rId26"/>
    <p:sldId id="339" r:id="rId2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90">
          <p15:clr>
            <a:srgbClr val="A4A3A4"/>
          </p15:clr>
        </p15:guide>
        <p15:guide id="2" pos="3828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Rieu Phan Van" initials="RPV" lastIdx="29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9325"/>
    <p:restoredTop sz="94657"/>
  </p:normalViewPr>
  <p:slideViewPr>
    <p:cSldViewPr snapToGrid="0">
      <p:cViewPr varScale="1">
        <p:scale>
          <a:sx n="85" d="100"/>
          <a:sy n="85" d="100"/>
        </p:scale>
        <p:origin x="854" y="53"/>
      </p:cViewPr>
      <p:guideLst>
        <p:guide orient="horz" pos="2190"/>
        <p:guide pos="3828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presProps" Target="presProps.xml"/><Relationship Id="rId8" Type="http://schemas.openxmlformats.org/officeDocument/2006/relationships/slide" Target="slides/slide6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C64FE50-D189-4693-915D-AE9503F4174D}" type="datetimeFigureOut">
              <a:rPr lang="en-US" smtClean="0"/>
              <a:t>8/9/2023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34EA44A-927D-4D59-858E-589BCB488996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>
    <p:split orient="vert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>
    <p:split orient="vert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7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7" Type="http://schemas.openxmlformats.org/officeDocument/2006/relationships/image" Target="../media/image4.png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-21771" y="0"/>
            <a:ext cx="12213771" cy="6850051"/>
          </a:xfrm>
          <a:prstGeom prst="rect">
            <a:avLst/>
          </a:prstGeom>
        </p:spPr>
      </p:pic>
      <p:pic>
        <p:nvPicPr>
          <p:cNvPr id="8" name="Picture 7">
            <a:hlinkClick r:id="" action="ppaction://hlinkshowjump?jump=firstslide"/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831305" y="6337300"/>
            <a:ext cx="529389" cy="529389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9" name="Picture 8">
            <a:hlinkClick r:id="" action="ppaction://hlinkshowjump?jump=nextslide"/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6371845" y="6598364"/>
            <a:ext cx="126915" cy="191883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10" name="Picture 9">
            <a:hlinkClick r:id="" action="ppaction://hlinkshowjump?jump=previousslide"/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 rot="10800000">
            <a:off x="5693239" y="6598364"/>
            <a:ext cx="126915" cy="191883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sp>
        <p:nvSpPr>
          <p:cNvPr id="13" name="TextBox 9"/>
          <p:cNvSpPr txBox="1"/>
          <p:nvPr userDrawn="1"/>
        </p:nvSpPr>
        <p:spPr>
          <a:xfrm>
            <a:off x="153420" y="-41098"/>
            <a:ext cx="1557020" cy="36830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b="1" dirty="0">
                <a:solidFill>
                  <a:schemeClr val="bg1"/>
                </a:solidFill>
              </a:rPr>
              <a:t>Unit 8</a:t>
            </a:r>
            <a:r>
              <a:rPr lang="vi-VN" altLang="en-US" sz="1800" b="1" dirty="0">
                <a:solidFill>
                  <a:schemeClr val="bg1"/>
                </a:solidFill>
              </a:rPr>
              <a:t>: FOOD</a:t>
            </a:r>
          </a:p>
        </p:txBody>
      </p:sp>
      <p:sp>
        <p:nvSpPr>
          <p:cNvPr id="14" name="TextBox 13"/>
          <p:cNvSpPr txBox="1"/>
          <p:nvPr userDrawn="1"/>
        </p:nvSpPr>
        <p:spPr>
          <a:xfrm>
            <a:off x="24732" y="6510902"/>
            <a:ext cx="2498826" cy="307777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en-US" sz="1400" baseline="0" dirty="0" err="1">
                <a:solidFill>
                  <a:schemeClr val="bg1"/>
                </a:solidFill>
              </a:rPr>
              <a:t>Tiếng</a:t>
            </a:r>
            <a:r>
              <a:rPr lang="en-US" sz="1400" baseline="0" dirty="0">
                <a:solidFill>
                  <a:schemeClr val="bg1"/>
                </a:solidFill>
              </a:rPr>
              <a:t> Anh 3 </a:t>
            </a:r>
            <a:r>
              <a:rPr lang="en-US" sz="1400" baseline="0" dirty="0" err="1">
                <a:solidFill>
                  <a:schemeClr val="bg1"/>
                </a:solidFill>
              </a:rPr>
              <a:t>i</a:t>
            </a:r>
            <a:r>
              <a:rPr lang="en-US" sz="1400" baseline="0" dirty="0">
                <a:solidFill>
                  <a:schemeClr val="bg1"/>
                </a:solidFill>
              </a:rPr>
              <a:t>-Learn Smart Start </a:t>
            </a:r>
            <a:endParaRPr lang="en-US" sz="1400" dirty="0">
              <a:solidFill>
                <a:schemeClr val="bg1"/>
              </a:solidFill>
            </a:endParaRPr>
          </a:p>
        </p:txBody>
      </p:sp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11377246" y="6473297"/>
            <a:ext cx="663380" cy="33819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1" name="TextBox 9"/>
          <p:cNvSpPr txBox="1"/>
          <p:nvPr userDrawn="1"/>
        </p:nvSpPr>
        <p:spPr>
          <a:xfrm>
            <a:off x="9987011" y="-41312"/>
            <a:ext cx="2053590" cy="36830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b="1" dirty="0">
                <a:solidFill>
                  <a:schemeClr val="bg1"/>
                </a:solidFill>
                <a:sym typeface="+mn-ea"/>
              </a:rPr>
              <a:t>Review &amp; Practice 2</a:t>
            </a:r>
            <a:endParaRPr lang="en-US" sz="1800" b="1" dirty="0">
              <a:solidFill>
                <a:schemeClr val="bg1"/>
              </a:solidFill>
              <a:sym typeface="+mn-ea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-21771" y="0"/>
            <a:ext cx="12213771" cy="6850051"/>
          </a:xfrm>
          <a:prstGeom prst="rect">
            <a:avLst/>
          </a:prstGeom>
        </p:spPr>
      </p:pic>
      <p:pic>
        <p:nvPicPr>
          <p:cNvPr id="8" name="Picture 7">
            <a:hlinkClick r:id="" action="ppaction://hlinkshowjump?jump=firstslide"/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831305" y="6337300"/>
            <a:ext cx="529389" cy="529389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9" name="Picture 8">
            <a:hlinkClick r:id="" action="ppaction://hlinkshowjump?jump=nextslide"/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6371845" y="6598364"/>
            <a:ext cx="126915" cy="191883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10" name="Picture 9">
            <a:hlinkClick r:id="" action="ppaction://hlinkshowjump?jump=previousslide"/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 rot="10800000">
            <a:off x="5693239" y="6598364"/>
            <a:ext cx="126915" cy="191883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sp>
        <p:nvSpPr>
          <p:cNvPr id="13" name="TextBox 9"/>
          <p:cNvSpPr txBox="1"/>
          <p:nvPr userDrawn="1"/>
        </p:nvSpPr>
        <p:spPr>
          <a:xfrm>
            <a:off x="153420" y="-41098"/>
            <a:ext cx="1557020" cy="36830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b="1" dirty="0">
                <a:solidFill>
                  <a:schemeClr val="bg1"/>
                </a:solidFill>
              </a:rPr>
              <a:t>Unit 8</a:t>
            </a:r>
            <a:r>
              <a:rPr lang="vi-VN" altLang="en-US" sz="1800" b="1" dirty="0">
                <a:solidFill>
                  <a:schemeClr val="bg1"/>
                </a:solidFill>
              </a:rPr>
              <a:t>: FOOD</a:t>
            </a:r>
          </a:p>
        </p:txBody>
      </p:sp>
      <p:sp>
        <p:nvSpPr>
          <p:cNvPr id="14" name="TextBox 13"/>
          <p:cNvSpPr txBox="1"/>
          <p:nvPr userDrawn="1"/>
        </p:nvSpPr>
        <p:spPr>
          <a:xfrm>
            <a:off x="24732" y="6510902"/>
            <a:ext cx="2498826" cy="307777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en-US" sz="1400" baseline="0" dirty="0" err="1">
                <a:solidFill>
                  <a:schemeClr val="bg1"/>
                </a:solidFill>
              </a:rPr>
              <a:t>Tiếng</a:t>
            </a:r>
            <a:r>
              <a:rPr lang="en-US" sz="1400" baseline="0" dirty="0">
                <a:solidFill>
                  <a:schemeClr val="bg1"/>
                </a:solidFill>
              </a:rPr>
              <a:t> Anh 3 </a:t>
            </a:r>
            <a:r>
              <a:rPr lang="en-US" sz="1400" baseline="0" dirty="0" err="1">
                <a:solidFill>
                  <a:schemeClr val="bg1"/>
                </a:solidFill>
              </a:rPr>
              <a:t>i</a:t>
            </a:r>
            <a:r>
              <a:rPr lang="en-US" sz="1400" baseline="0" dirty="0">
                <a:solidFill>
                  <a:schemeClr val="bg1"/>
                </a:solidFill>
              </a:rPr>
              <a:t>-Learn Smart Start </a:t>
            </a:r>
            <a:endParaRPr lang="en-US" sz="1400" dirty="0">
              <a:solidFill>
                <a:schemeClr val="bg1"/>
              </a:solidFill>
            </a:endParaRPr>
          </a:p>
        </p:txBody>
      </p:sp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11377246" y="6473297"/>
            <a:ext cx="663380" cy="33819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1" name="TextBox 9"/>
          <p:cNvSpPr txBox="1"/>
          <p:nvPr userDrawn="1"/>
        </p:nvSpPr>
        <p:spPr>
          <a:xfrm>
            <a:off x="9987011" y="-41312"/>
            <a:ext cx="2053590" cy="36830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b="1" dirty="0">
                <a:solidFill>
                  <a:schemeClr val="bg1"/>
                </a:solidFill>
                <a:sym typeface="+mn-ea"/>
              </a:rPr>
              <a:t>Review &amp; Practice 2</a:t>
            </a:r>
            <a:endParaRPr lang="en-US" sz="1800" b="1" dirty="0">
              <a:solidFill>
                <a:schemeClr val="bg1"/>
              </a:solidFill>
              <a:sym typeface="+mn-ea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53" r:id="rId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microsoft.com/office/2007/relationships/media" Target="../media/media1.mp3"/><Relationship Id="rId1" Type="http://schemas.openxmlformats.org/officeDocument/2006/relationships/audio" Target="NULL" TargetMode="Externa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6.png"/><Relationship Id="rId2" Type="http://schemas.microsoft.com/office/2007/relationships/media" Target="../media/media1.mp3"/><Relationship Id="rId1" Type="http://schemas.openxmlformats.org/officeDocument/2006/relationships/audio" Target="NULL" TargetMode="Externa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4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hyperlink" Target="http://www.eduhome.com.vn/" TargetMode="External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7465" y="319405"/>
            <a:ext cx="12229465" cy="609854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5862918" y="2323650"/>
            <a:ext cx="5195943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solidFill>
                  <a:srgbClr val="FF0000"/>
                </a:solidFill>
              </a:rPr>
              <a:t>Unit 8: Food</a:t>
            </a:r>
          </a:p>
          <a:p>
            <a:pPr algn="ctr"/>
            <a:r>
              <a:rPr lang="en-US" sz="4800" b="1" dirty="0">
                <a:solidFill>
                  <a:srgbClr val="00B050"/>
                </a:solidFill>
              </a:rPr>
              <a:t>Review &amp; Practice 2</a:t>
            </a:r>
          </a:p>
          <a:p>
            <a:pPr algn="ctr"/>
            <a:r>
              <a:rPr lang="en-US" sz="4800" b="1" dirty="0">
                <a:solidFill>
                  <a:srgbClr val="0070C0"/>
                </a:solidFill>
              </a:rPr>
              <a:t>Page 123</a:t>
            </a:r>
          </a:p>
        </p:txBody>
      </p:sp>
    </p:spTree>
  </p:cSld>
  <p:clrMapOvr>
    <a:masterClrMapping/>
  </p:clrMapOvr>
  <p:transition spd="med">
    <p:split orient="vert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67194" y="597518"/>
            <a:ext cx="2441510" cy="523220"/>
          </a:xfrm>
          <a:prstGeom prst="rect">
            <a:avLst/>
          </a:prstGeom>
          <a:solidFill>
            <a:srgbClr val="00B050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chemeClr val="bg1"/>
                </a:solidFill>
              </a:rPr>
              <a:t>PRE-SPEAKING</a:t>
            </a:r>
          </a:p>
        </p:txBody>
      </p:sp>
      <p:sp>
        <p:nvSpPr>
          <p:cNvPr id="4" name="Rectangle 3"/>
          <p:cNvSpPr/>
          <p:nvPr/>
        </p:nvSpPr>
        <p:spPr>
          <a:xfrm>
            <a:off x="3912433" y="3826480"/>
            <a:ext cx="531344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</a:rPr>
              <a:t>Would you like some pizza?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177915" y="1738859"/>
            <a:ext cx="71503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00B0F0"/>
                </a:solidFill>
              </a:rPr>
              <a:t>like     some    Would   pizza?     you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908704" y="896447"/>
            <a:ext cx="84544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i="1" dirty="0">
                <a:solidFill>
                  <a:srgbClr val="00B0F0"/>
                </a:solidFill>
              </a:rPr>
              <a:t>Rearrange these words to make a sentence.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67194" y="597518"/>
            <a:ext cx="2441510" cy="523220"/>
          </a:xfrm>
          <a:prstGeom prst="rect">
            <a:avLst/>
          </a:prstGeom>
          <a:solidFill>
            <a:srgbClr val="00B050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chemeClr val="bg1"/>
                </a:solidFill>
              </a:rPr>
              <a:t>PRE-SPEAKING</a:t>
            </a:r>
          </a:p>
        </p:txBody>
      </p:sp>
      <p:sp>
        <p:nvSpPr>
          <p:cNvPr id="4" name="Rectangle 3"/>
          <p:cNvSpPr/>
          <p:nvPr/>
        </p:nvSpPr>
        <p:spPr>
          <a:xfrm>
            <a:off x="2908704" y="4278655"/>
            <a:ext cx="537628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</a:rPr>
              <a:t>Yes, there are some carrots.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908704" y="896447"/>
            <a:ext cx="84544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i="1" dirty="0">
                <a:solidFill>
                  <a:srgbClr val="00B0F0"/>
                </a:solidFill>
              </a:rPr>
              <a:t>Rearrange these words to make a sentence.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443395" y="2210482"/>
            <a:ext cx="785484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00B0F0"/>
                </a:solidFill>
              </a:rPr>
              <a:t>carrots.      are      some      Yes,        there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67194" y="597518"/>
            <a:ext cx="2441510" cy="523220"/>
          </a:xfrm>
          <a:prstGeom prst="rect">
            <a:avLst/>
          </a:prstGeom>
          <a:solidFill>
            <a:srgbClr val="00B050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chemeClr val="bg1"/>
                </a:solidFill>
              </a:rPr>
              <a:t>PRE-SPEAKING</a:t>
            </a:r>
          </a:p>
        </p:txBody>
      </p:sp>
      <p:sp>
        <p:nvSpPr>
          <p:cNvPr id="4" name="Rectangle 3"/>
          <p:cNvSpPr/>
          <p:nvPr/>
        </p:nvSpPr>
        <p:spPr>
          <a:xfrm>
            <a:off x="3880466" y="3932701"/>
            <a:ext cx="521072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</a:rPr>
              <a:t>No, there are three apples.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013635" y="859128"/>
            <a:ext cx="84544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i="1" dirty="0">
                <a:solidFill>
                  <a:srgbClr val="00B0F0"/>
                </a:solidFill>
              </a:rPr>
              <a:t>Rearrange these words to make a sentence.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908704" y="2203554"/>
            <a:ext cx="855938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00B0F0"/>
                </a:solidFill>
              </a:rPr>
              <a:t>there      No,         apples.        are       three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67194" y="597518"/>
            <a:ext cx="2441510" cy="523220"/>
          </a:xfrm>
          <a:prstGeom prst="rect">
            <a:avLst/>
          </a:prstGeom>
          <a:solidFill>
            <a:srgbClr val="00B050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chemeClr val="bg1"/>
                </a:solidFill>
              </a:rPr>
              <a:t>PRE-SPEAKING</a:t>
            </a:r>
          </a:p>
        </p:txBody>
      </p:sp>
      <p:sp>
        <p:nvSpPr>
          <p:cNvPr id="4" name="Rectangle 3"/>
          <p:cNvSpPr/>
          <p:nvPr/>
        </p:nvSpPr>
        <p:spPr>
          <a:xfrm>
            <a:off x="4225240" y="3798970"/>
            <a:ext cx="348236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</a:rPr>
              <a:t>Is there a potato?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013636" y="797572"/>
            <a:ext cx="84544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i="1" dirty="0">
                <a:solidFill>
                  <a:srgbClr val="00B0F0"/>
                </a:solidFill>
              </a:rPr>
              <a:t>Rearrange these words to make a sentence.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013636" y="2298271"/>
            <a:ext cx="695277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00B0F0"/>
                </a:solidFill>
              </a:rPr>
              <a:t>a     there       potato?      Is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0186" y="352269"/>
            <a:ext cx="6521115" cy="59436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19900" y="886996"/>
            <a:ext cx="5372100" cy="208597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53851" y="3328847"/>
            <a:ext cx="5305425" cy="104775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8285194" y="398675"/>
            <a:ext cx="3656619" cy="523220"/>
          </a:xfrm>
          <a:prstGeom prst="rect">
            <a:avLst/>
          </a:prstGeom>
          <a:solidFill>
            <a:srgbClr val="00B050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chemeClr val="bg1"/>
                </a:solidFill>
              </a:rPr>
              <a:t>WHILE-SPEAKING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156580" y="5419926"/>
            <a:ext cx="4680301" cy="9792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i="1" dirty="0">
                <a:solidFill>
                  <a:srgbClr val="00B0F0"/>
                </a:solidFill>
              </a:rPr>
              <a:t>See the next slide to know how to play the game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1600" y="1400175"/>
            <a:ext cx="9448800" cy="405765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67194" y="597518"/>
            <a:ext cx="2441510" cy="521970"/>
          </a:xfrm>
          <a:prstGeom prst="rect">
            <a:avLst/>
          </a:prstGeom>
          <a:solidFill>
            <a:srgbClr val="00B050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chemeClr val="bg1"/>
                </a:solidFill>
              </a:rPr>
              <a:t>HOW TO PLAY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0186" y="352269"/>
            <a:ext cx="6521115" cy="59436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19900" y="886996"/>
            <a:ext cx="5372100" cy="208597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53851" y="3328847"/>
            <a:ext cx="5305425" cy="104775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8285194" y="398675"/>
            <a:ext cx="3656619" cy="523220"/>
          </a:xfrm>
          <a:prstGeom prst="rect">
            <a:avLst/>
          </a:prstGeom>
          <a:solidFill>
            <a:srgbClr val="00B050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chemeClr val="bg1"/>
                </a:solidFill>
              </a:rPr>
              <a:t>WHILE-SPEAKING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TRACK 46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end="24569.8125"/>
                </p14:media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9430278" y="669864"/>
            <a:ext cx="609600" cy="6096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254833" y="456323"/>
            <a:ext cx="370257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00B0F0"/>
                </a:solidFill>
              </a:rPr>
              <a:t>Workbook, p.87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05319" y="1493004"/>
            <a:ext cx="10611656" cy="3723573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691921" y="3739652"/>
            <a:ext cx="190375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</a:rPr>
              <a:t>eggs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381469" y="4316532"/>
            <a:ext cx="205115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</a:rPr>
              <a:t>eggs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844197" y="486689"/>
            <a:ext cx="1557510" cy="1066579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5056803" y="398675"/>
            <a:ext cx="3656619" cy="523220"/>
          </a:xfrm>
          <a:prstGeom prst="rect">
            <a:avLst/>
          </a:prstGeom>
          <a:solidFill>
            <a:srgbClr val="00B050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chemeClr val="bg1"/>
                </a:solidFill>
              </a:rPr>
              <a:t>POST-SPEAKING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0" dur="18715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TRACK 46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18669"/>
                </p14:media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9722886" y="726057"/>
            <a:ext cx="609600" cy="6096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254833" y="456323"/>
            <a:ext cx="370257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00B0F0"/>
                </a:solidFill>
              </a:rPr>
              <a:t>Workbook, p.87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4833" y="2200431"/>
            <a:ext cx="11284696" cy="316604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06030" y="1102654"/>
            <a:ext cx="7010445" cy="891788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912171" y="3907749"/>
            <a:ext cx="196121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</a:rPr>
              <a:t>fries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311515" y="2213981"/>
            <a:ext cx="225851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</a:rPr>
              <a:t>cake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248931" y="497568"/>
            <a:ext cx="1557510" cy="106657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0" dur="24615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4833" y="456323"/>
            <a:ext cx="370257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00B0F0"/>
                </a:solidFill>
              </a:rPr>
              <a:t>Workbook, p.87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4474" y="1495424"/>
            <a:ext cx="10753178" cy="426763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5216577" y="4167269"/>
            <a:ext cx="34927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</a:rPr>
              <a:t>Is there a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021705" y="4813600"/>
            <a:ext cx="563630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</a:rPr>
              <a:t>Yes, there is a donut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1278297" y="1614196"/>
            <a:ext cx="3256378" cy="662474"/>
          </a:xfrm>
          <a:prstGeom prst="roundRect">
            <a:avLst/>
          </a:prstGeom>
          <a:solidFill>
            <a:srgbClr val="00B05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Warm-up</a:t>
            </a:r>
            <a:endParaRPr lang="en-US" b="1" dirty="0"/>
          </a:p>
        </p:txBody>
      </p:sp>
      <p:sp>
        <p:nvSpPr>
          <p:cNvPr id="8" name="Rounded Rectangle 7"/>
          <p:cNvSpPr/>
          <p:nvPr/>
        </p:nvSpPr>
        <p:spPr>
          <a:xfrm>
            <a:off x="1281405" y="2979579"/>
            <a:ext cx="3256378" cy="662474"/>
          </a:xfrm>
          <a:prstGeom prst="roundRect">
            <a:avLst/>
          </a:prstGeom>
          <a:solidFill>
            <a:srgbClr val="7030A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Speaking</a:t>
            </a:r>
            <a:endParaRPr lang="en-US" b="1" dirty="0"/>
          </a:p>
        </p:txBody>
      </p:sp>
      <p:sp>
        <p:nvSpPr>
          <p:cNvPr id="9" name="Rounded Rectangle 8"/>
          <p:cNvSpPr/>
          <p:nvPr/>
        </p:nvSpPr>
        <p:spPr>
          <a:xfrm>
            <a:off x="1284514" y="4288977"/>
            <a:ext cx="3256378" cy="662474"/>
          </a:xfrm>
          <a:prstGeom prst="roundRect">
            <a:avLst/>
          </a:prstGeom>
          <a:solidFill>
            <a:srgbClr val="FFC00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Consolidation</a:t>
            </a:r>
            <a:endParaRPr lang="en-US" b="1" dirty="0"/>
          </a:p>
        </p:txBody>
      </p:sp>
      <p:sp>
        <p:nvSpPr>
          <p:cNvPr id="10" name="Rounded Rectangle 9"/>
          <p:cNvSpPr/>
          <p:nvPr/>
        </p:nvSpPr>
        <p:spPr>
          <a:xfrm>
            <a:off x="1296957" y="5598378"/>
            <a:ext cx="3256378" cy="662474"/>
          </a:xfrm>
          <a:prstGeom prst="round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Wrap-up</a:t>
            </a:r>
            <a:endParaRPr lang="en-US" b="1" dirty="0"/>
          </a:p>
        </p:txBody>
      </p:sp>
      <p:sp>
        <p:nvSpPr>
          <p:cNvPr id="13" name="Rounded Rectangle 12"/>
          <p:cNvSpPr/>
          <p:nvPr/>
        </p:nvSpPr>
        <p:spPr>
          <a:xfrm>
            <a:off x="1300067" y="497631"/>
            <a:ext cx="3256378" cy="662474"/>
          </a:xfrm>
          <a:prstGeom prst="roundRect">
            <a:avLst/>
          </a:prstGeom>
          <a:solidFill>
            <a:srgbClr val="C0000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Lesson Outline</a:t>
            </a:r>
            <a:endParaRPr lang="en-US" b="1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66602" y="481487"/>
            <a:ext cx="4201181" cy="5876365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4833" y="456323"/>
            <a:ext cx="370257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00B0F0"/>
                </a:solidFill>
              </a:rPr>
              <a:t>Workbook, p.87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1571" y="2125636"/>
            <a:ext cx="11330789" cy="3315793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0193" y="1113897"/>
            <a:ext cx="3371850" cy="63817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786203" y="2458391"/>
            <a:ext cx="34927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</a:rPr>
              <a:t>is an apple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201586" y="3925339"/>
            <a:ext cx="34927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</a:rPr>
              <a:t>Are there any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201586" y="4421770"/>
            <a:ext cx="34927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</a:rPr>
              <a:t>No, there aren’t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05052"/>
            <a:ext cx="9229273" cy="6152307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6989335" y="880873"/>
            <a:ext cx="5155039" cy="75001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b="1" dirty="0">
                <a:solidFill>
                  <a:schemeClr val="accent6">
                    <a:lumMod val="75000"/>
                  </a:schemeClr>
                </a:solidFill>
              </a:rPr>
              <a:t>CONSOLIDATION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94005"/>
            <a:ext cx="9046845" cy="616839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6989335" y="880873"/>
            <a:ext cx="5155039" cy="75001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b="1" dirty="0">
                <a:solidFill>
                  <a:schemeClr val="accent6">
                    <a:lumMod val="75000"/>
                  </a:schemeClr>
                </a:solidFill>
              </a:rPr>
              <a:t>WRAP-UP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9"/>
          <p:cNvSpPr txBox="1"/>
          <p:nvPr/>
        </p:nvSpPr>
        <p:spPr>
          <a:xfrm>
            <a:off x="11117236" y="-40756"/>
            <a:ext cx="997389" cy="369332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b="1" dirty="0">
                <a:solidFill>
                  <a:schemeClr val="bg1"/>
                </a:solidFill>
              </a:rPr>
              <a:t>Lesson 3</a:t>
            </a:r>
          </a:p>
        </p:txBody>
      </p:sp>
      <p:sp>
        <p:nvSpPr>
          <p:cNvPr id="4" name="Rectangle 3"/>
          <p:cNvSpPr/>
          <p:nvPr/>
        </p:nvSpPr>
        <p:spPr>
          <a:xfrm>
            <a:off x="333052" y="693071"/>
            <a:ext cx="4276107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5400" b="1" dirty="0">
                <a:solidFill>
                  <a:srgbClr val="FF0000"/>
                </a:solidFill>
              </a:rPr>
              <a:t>Today’s lesson</a:t>
            </a:r>
          </a:p>
        </p:txBody>
      </p:sp>
      <p:sp>
        <p:nvSpPr>
          <p:cNvPr id="5" name="Rectangle 4"/>
          <p:cNvSpPr/>
          <p:nvPr/>
        </p:nvSpPr>
        <p:spPr>
          <a:xfrm>
            <a:off x="875109" y="1818408"/>
            <a:ext cx="4345781" cy="175432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/>
            <a:r>
              <a:rPr lang="en-US" sz="3600" i="1" dirty="0">
                <a:solidFill>
                  <a:srgbClr val="FF0000"/>
                </a:solidFill>
              </a:rPr>
              <a:t>Vocabulary</a:t>
            </a:r>
          </a:p>
          <a:p>
            <a:pPr algn="ctr"/>
            <a:r>
              <a:rPr lang="en-US" sz="3600" i="1" dirty="0">
                <a:solidFill>
                  <a:srgbClr val="0070C0"/>
                </a:solidFill>
              </a:rPr>
              <a:t>Review all vocabulary learned in Unit 8</a:t>
            </a:r>
            <a:endParaRPr lang="en-US" sz="3600" dirty="0">
              <a:solidFill>
                <a:srgbClr val="0070C0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780318" y="1818408"/>
            <a:ext cx="5892278" cy="230832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/>
            <a:r>
              <a:rPr lang="en-US" sz="3600" i="1" dirty="0">
                <a:solidFill>
                  <a:srgbClr val="FF0000"/>
                </a:solidFill>
              </a:rPr>
              <a:t>Speaking</a:t>
            </a:r>
          </a:p>
          <a:p>
            <a:pPr algn="ctr"/>
            <a:r>
              <a:rPr lang="en-US" sz="3600" i="1" dirty="0">
                <a:solidFill>
                  <a:srgbClr val="0070C0"/>
                </a:solidFill>
              </a:rPr>
              <a:t>Practice asking and answering questions by playing a board game</a:t>
            </a:r>
          </a:p>
        </p:txBody>
      </p:sp>
    </p:spTree>
  </p:cSld>
  <p:clrMapOvr>
    <a:masterClrMapping/>
  </p:clrMapOvr>
  <p:transition spd="med">
    <p:split orient="vert"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9"/>
          <p:cNvSpPr txBox="1"/>
          <p:nvPr/>
        </p:nvSpPr>
        <p:spPr>
          <a:xfrm>
            <a:off x="11117236" y="-40756"/>
            <a:ext cx="989965" cy="36830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b="1" dirty="0">
                <a:solidFill>
                  <a:schemeClr val="bg1"/>
                </a:solidFill>
                <a:latin typeface="Calibri" panose="020F0502020204030204" charset="0"/>
                <a:cs typeface="Calibri" panose="020F0502020204030204" charset="0"/>
              </a:rPr>
              <a:t>Lesson 3</a:t>
            </a:r>
          </a:p>
        </p:txBody>
      </p:sp>
      <p:sp>
        <p:nvSpPr>
          <p:cNvPr id="4" name="Rectangle 3"/>
          <p:cNvSpPr/>
          <p:nvPr/>
        </p:nvSpPr>
        <p:spPr>
          <a:xfrm>
            <a:off x="333052" y="469135"/>
            <a:ext cx="3362267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5400" b="1" dirty="0">
                <a:solidFill>
                  <a:srgbClr val="FF0000"/>
                </a:solidFill>
                <a:latin typeface="Calibri" panose="020F0502020204030204" charset="0"/>
                <a:cs typeface="Calibri" panose="020F0502020204030204" charset="0"/>
              </a:rPr>
              <a:t>Homework</a:t>
            </a:r>
          </a:p>
        </p:txBody>
      </p:sp>
      <p:sp>
        <p:nvSpPr>
          <p:cNvPr id="5" name="Rectangle 4"/>
          <p:cNvSpPr/>
          <p:nvPr/>
        </p:nvSpPr>
        <p:spPr>
          <a:xfrm>
            <a:off x="242595" y="1273530"/>
            <a:ext cx="11872029" cy="507746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marL="571500" indent="-571500">
              <a:buFontTx/>
              <a:buChar char="-"/>
            </a:pPr>
            <a:r>
              <a:rPr lang="en-US" sz="3600" i="1" dirty="0">
                <a:solidFill>
                  <a:srgbClr val="0070C0"/>
                </a:solidFill>
                <a:latin typeface="Calibri" panose="020F0502020204030204" charset="0"/>
                <a:cs typeface="Calibri" panose="020F0502020204030204" charset="0"/>
              </a:rPr>
              <a:t>Review the vocabularies</a:t>
            </a:r>
            <a:r>
              <a:rPr lang="vi-VN" altLang="en-US" sz="3600" i="1" dirty="0">
                <a:solidFill>
                  <a:srgbClr val="0070C0"/>
                </a:solidFill>
                <a:latin typeface="Calibri" panose="020F0502020204030204" charset="0"/>
                <a:cs typeface="Calibri" panose="020F0502020204030204" charset="0"/>
              </a:rPr>
              <a:t>, </a:t>
            </a:r>
            <a:r>
              <a:rPr lang="en-US" sz="3600" i="1" dirty="0">
                <a:solidFill>
                  <a:srgbClr val="0070C0"/>
                </a:solidFill>
                <a:latin typeface="Calibri" panose="020F0502020204030204" charset="0"/>
                <a:cs typeface="Calibri" panose="020F0502020204030204" charset="0"/>
              </a:rPr>
              <a:t>structure</a:t>
            </a:r>
            <a:r>
              <a:rPr lang="vi-VN" altLang="en-US" sz="3600" i="1" dirty="0">
                <a:solidFill>
                  <a:srgbClr val="0070C0"/>
                </a:solidFill>
                <a:latin typeface="Calibri" panose="020F0502020204030204" charset="0"/>
                <a:cs typeface="Calibri" panose="020F0502020204030204" charset="0"/>
              </a:rPr>
              <a:t>s,</a:t>
            </a:r>
            <a:r>
              <a:rPr lang="en-US" sz="3600" i="1" dirty="0">
                <a:solidFill>
                  <a:srgbClr val="0070C0"/>
                </a:solidFill>
                <a:latin typeface="Calibri" panose="020F0502020204030204" charset="0"/>
                <a:cs typeface="Calibri" panose="020F0502020204030204" charset="0"/>
              </a:rPr>
              <a:t> and make sentences using them.</a:t>
            </a:r>
          </a:p>
          <a:p>
            <a:pPr marL="571500" indent="-571500">
              <a:buFontTx/>
              <a:buChar char="-"/>
            </a:pPr>
            <a:r>
              <a:rPr lang="en-US" sz="3600" i="1" dirty="0">
                <a:solidFill>
                  <a:srgbClr val="0070C0"/>
                </a:solidFill>
                <a:latin typeface="Calibri" panose="020F0502020204030204" charset="0"/>
                <a:cs typeface="Calibri" panose="020F0502020204030204" charset="0"/>
              </a:rPr>
              <a:t>Do the exercises in </a:t>
            </a:r>
            <a:r>
              <a:rPr lang="en-US" sz="3600" b="1" i="1" dirty="0" err="1">
                <a:solidFill>
                  <a:srgbClr val="0070C0"/>
                </a:solidFill>
                <a:latin typeface="Calibri" panose="020F0502020204030204" charset="0"/>
                <a:cs typeface="Calibri" panose="020F0502020204030204" charset="0"/>
              </a:rPr>
              <a:t>Tiếng</a:t>
            </a:r>
            <a:r>
              <a:rPr lang="en-US" sz="3600" b="1" i="1" dirty="0">
                <a:solidFill>
                  <a:srgbClr val="0070C0"/>
                </a:solidFill>
                <a:latin typeface="Calibri" panose="020F0502020204030204" charset="0"/>
                <a:cs typeface="Calibri" panose="020F0502020204030204" charset="0"/>
              </a:rPr>
              <a:t> Anh 3 </a:t>
            </a:r>
            <a:r>
              <a:rPr lang="en-US" sz="3600" b="1" i="1" dirty="0" err="1">
                <a:solidFill>
                  <a:srgbClr val="0070C0"/>
                </a:solidFill>
                <a:latin typeface="Calibri" panose="020F0502020204030204" charset="0"/>
                <a:cs typeface="Calibri" panose="020F0502020204030204" charset="0"/>
              </a:rPr>
              <a:t>i</a:t>
            </a:r>
            <a:r>
              <a:rPr lang="en-US" sz="3600" b="1" i="1" dirty="0">
                <a:solidFill>
                  <a:srgbClr val="0070C0"/>
                </a:solidFill>
                <a:latin typeface="Calibri" panose="020F0502020204030204" charset="0"/>
                <a:cs typeface="Calibri" panose="020F0502020204030204" charset="0"/>
              </a:rPr>
              <a:t>-Learn Smart Start WB </a:t>
            </a:r>
            <a:r>
              <a:rPr lang="en-US" sz="3600" i="1" dirty="0">
                <a:solidFill>
                  <a:srgbClr val="0070C0"/>
                </a:solidFill>
                <a:latin typeface="Calibri" panose="020F0502020204030204" charset="0"/>
                <a:cs typeface="Calibri" panose="020F0502020204030204" charset="0"/>
              </a:rPr>
              <a:t>(page 87). </a:t>
            </a:r>
          </a:p>
          <a:p>
            <a:pPr marL="571500" indent="-571500">
              <a:buFontTx/>
              <a:buChar char="-"/>
            </a:pPr>
            <a:r>
              <a:rPr lang="en-US" sz="3600" i="1" dirty="0">
                <a:solidFill>
                  <a:srgbClr val="0070C0"/>
                </a:solidFill>
                <a:latin typeface="Calibri" panose="020F0502020204030204" charset="0"/>
                <a:cs typeface="Calibri" panose="020F0502020204030204" charset="0"/>
              </a:rPr>
              <a:t>Do the exercises in </a:t>
            </a:r>
            <a:r>
              <a:rPr lang="en-US" sz="3600" b="1" i="1" dirty="0" err="1">
                <a:solidFill>
                  <a:srgbClr val="0070C0"/>
                </a:solidFill>
                <a:latin typeface="Calibri" panose="020F0502020204030204" charset="0"/>
                <a:cs typeface="Calibri" panose="020F0502020204030204" charset="0"/>
              </a:rPr>
              <a:t>Tiếng</a:t>
            </a:r>
            <a:r>
              <a:rPr lang="en-US" sz="3600" b="1" i="1" dirty="0">
                <a:solidFill>
                  <a:srgbClr val="0070C0"/>
                </a:solidFill>
                <a:latin typeface="Calibri" panose="020F0502020204030204" charset="0"/>
                <a:cs typeface="Calibri" panose="020F0502020204030204" charset="0"/>
              </a:rPr>
              <a:t> Anh 3 </a:t>
            </a:r>
            <a:r>
              <a:rPr lang="en-US" sz="3600" b="1" i="1" dirty="0" err="1">
                <a:solidFill>
                  <a:srgbClr val="0070C0"/>
                </a:solidFill>
                <a:latin typeface="Calibri" panose="020F0502020204030204" charset="0"/>
                <a:cs typeface="Calibri" panose="020F0502020204030204" charset="0"/>
              </a:rPr>
              <a:t>i</a:t>
            </a:r>
            <a:r>
              <a:rPr lang="en-US" sz="3600" b="1" i="1" dirty="0">
                <a:solidFill>
                  <a:srgbClr val="0070C0"/>
                </a:solidFill>
                <a:latin typeface="Calibri" panose="020F0502020204030204" charset="0"/>
                <a:cs typeface="Calibri" panose="020F0502020204030204" charset="0"/>
              </a:rPr>
              <a:t>-Learn Smart Start Notebook</a:t>
            </a:r>
            <a:r>
              <a:rPr lang="en-US" sz="3600" i="1" dirty="0">
                <a:solidFill>
                  <a:srgbClr val="0070C0"/>
                </a:solidFill>
                <a:latin typeface="Calibri" panose="020F0502020204030204" charset="0"/>
                <a:cs typeface="Calibri" panose="020F0502020204030204" charset="0"/>
              </a:rPr>
              <a:t> (page 57).</a:t>
            </a:r>
            <a:endParaRPr lang="en-US" sz="3600" i="1" dirty="0">
              <a:solidFill>
                <a:srgbClr val="FF0000"/>
              </a:solidFill>
              <a:latin typeface="Calibri" panose="020F0502020204030204" charset="0"/>
              <a:cs typeface="Calibri" panose="020F0502020204030204" charset="0"/>
            </a:endParaRPr>
          </a:p>
          <a:p>
            <a:pPr marL="571500" indent="-571500">
              <a:buFontTx/>
              <a:buChar char="-"/>
            </a:pPr>
            <a:r>
              <a:rPr lang="en-US" sz="3600" i="1" dirty="0">
                <a:solidFill>
                  <a:srgbClr val="0070C0"/>
                </a:solidFill>
                <a:latin typeface="Calibri" panose="020F0502020204030204" charset="0"/>
                <a:cs typeface="Calibri" panose="020F0502020204030204" charset="0"/>
              </a:rPr>
              <a:t>Prepare the next lesson (page 124 </a:t>
            </a:r>
            <a:r>
              <a:rPr lang="en-US" sz="3600" i="1">
                <a:solidFill>
                  <a:srgbClr val="0070C0"/>
                </a:solidFill>
                <a:latin typeface="Calibri" panose="020F0502020204030204" charset="0"/>
                <a:cs typeface="Calibri" panose="020F0502020204030204" charset="0"/>
              </a:rPr>
              <a:t>SB). </a:t>
            </a:r>
            <a:endParaRPr lang="en-US" sz="3600" i="1" dirty="0">
              <a:solidFill>
                <a:srgbClr val="FF0000"/>
              </a:solidFill>
              <a:latin typeface="Calibri" panose="020F0502020204030204" charset="0"/>
              <a:cs typeface="Calibri" panose="020F0502020204030204" charset="0"/>
            </a:endParaRPr>
          </a:p>
          <a:p>
            <a:pPr marL="571500" indent="-571500">
              <a:buFontTx/>
              <a:buChar char="-"/>
            </a:pPr>
            <a:r>
              <a:rPr lang="en-US" sz="3600" i="1" dirty="0">
                <a:solidFill>
                  <a:srgbClr val="0070C0"/>
                </a:solidFill>
                <a:latin typeface="Calibri" panose="020F0502020204030204" charset="0"/>
                <a:cs typeface="Calibri" panose="020F0502020204030204" charset="0"/>
              </a:rPr>
              <a:t>Play games in </a:t>
            </a:r>
            <a:r>
              <a:rPr lang="en-US" sz="3600" b="1" i="1" dirty="0" err="1">
                <a:solidFill>
                  <a:srgbClr val="0070C0"/>
                </a:solidFill>
                <a:latin typeface="Calibri" panose="020F0502020204030204" charset="0"/>
                <a:cs typeface="Calibri" panose="020F0502020204030204" charset="0"/>
              </a:rPr>
              <a:t>Tiếng</a:t>
            </a:r>
            <a:r>
              <a:rPr lang="en-US" sz="3600" b="1" i="1" dirty="0">
                <a:solidFill>
                  <a:srgbClr val="0070C0"/>
                </a:solidFill>
                <a:latin typeface="Calibri" panose="020F0502020204030204" charset="0"/>
                <a:cs typeface="Calibri" panose="020F0502020204030204" charset="0"/>
              </a:rPr>
              <a:t> Anh 3 </a:t>
            </a:r>
            <a:r>
              <a:rPr lang="en-US" sz="3600" b="1" i="1" dirty="0" err="1">
                <a:solidFill>
                  <a:srgbClr val="0070C0"/>
                </a:solidFill>
                <a:latin typeface="Calibri" panose="020F0502020204030204" charset="0"/>
                <a:cs typeface="Calibri" panose="020F0502020204030204" charset="0"/>
              </a:rPr>
              <a:t>i</a:t>
            </a:r>
            <a:r>
              <a:rPr lang="en-US" sz="3600" b="1" i="1" dirty="0">
                <a:solidFill>
                  <a:srgbClr val="0070C0"/>
                </a:solidFill>
                <a:latin typeface="Calibri" panose="020F0502020204030204" charset="0"/>
                <a:cs typeface="Calibri" panose="020F0502020204030204" charset="0"/>
              </a:rPr>
              <a:t>-Learn Smart Start DHA App </a:t>
            </a:r>
            <a:r>
              <a:rPr lang="en-US" sz="3600" i="1" dirty="0">
                <a:solidFill>
                  <a:srgbClr val="0070C0"/>
                </a:solidFill>
                <a:latin typeface="Calibri" panose="020F0502020204030204" charset="0"/>
                <a:cs typeface="Calibri" panose="020F0502020204030204" charset="0"/>
              </a:rPr>
              <a:t>on</a:t>
            </a:r>
            <a:r>
              <a:rPr lang="en-US" sz="3600" b="1" i="1" dirty="0">
                <a:solidFill>
                  <a:srgbClr val="0070C0"/>
                </a:solidFill>
                <a:latin typeface="Calibri" panose="020F0502020204030204" charset="0"/>
                <a:cs typeface="Calibri" panose="020F0502020204030204" charset="0"/>
              </a:rPr>
              <a:t> </a:t>
            </a:r>
            <a:r>
              <a:rPr lang="en-US" sz="3600" b="1" i="1" dirty="0">
                <a:solidFill>
                  <a:srgbClr val="0070C0"/>
                </a:solidFill>
                <a:latin typeface="Calibri" panose="020F0502020204030204" charset="0"/>
                <a:cs typeface="Calibri" panose="020F0502020204030204" charset="0"/>
                <a:hlinkClick r:id="rId2"/>
              </a:rPr>
              <a:t>www.eduhome.com.vn</a:t>
            </a:r>
            <a:r>
              <a:rPr lang="en-US" sz="3600" b="1" i="1" dirty="0">
                <a:solidFill>
                  <a:srgbClr val="0070C0"/>
                </a:solidFill>
                <a:latin typeface="Calibri" panose="020F0502020204030204" charset="0"/>
                <a:cs typeface="Calibri" panose="020F0502020204030204" charset="0"/>
              </a:rPr>
              <a:t> </a:t>
            </a:r>
            <a:endParaRPr lang="en-US" sz="3600" i="1" dirty="0">
              <a:solidFill>
                <a:srgbClr val="0070C0"/>
              </a:solidFill>
              <a:latin typeface="Calibri" panose="020F0502020204030204" charset="0"/>
              <a:cs typeface="Calibri" panose="020F0502020204030204" charset="0"/>
            </a:endParaRPr>
          </a:p>
        </p:txBody>
      </p:sp>
    </p:spTree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0" t="24278" r="-230" b="-674"/>
          <a:stretch>
            <a:fillRect/>
          </a:stretch>
        </p:blipFill>
        <p:spPr>
          <a:xfrm>
            <a:off x="0" y="0"/>
            <a:ext cx="12192000" cy="697929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735025" y="5659275"/>
            <a:ext cx="354122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0070C0"/>
                </a:solidFill>
              </a:rPr>
              <a:t>Have a nice day!</a:t>
            </a:r>
            <a:endParaRPr lang="en-US" dirty="0">
              <a:solidFill>
                <a:srgbClr val="0070C0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413383" y="410547"/>
            <a:ext cx="3181739" cy="662473"/>
          </a:xfrm>
          <a:prstGeom prst="rect">
            <a:avLst/>
          </a:prstGeom>
          <a:solidFill>
            <a:srgbClr val="00B05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/>
              <a:t>Objectives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819518" y="1426443"/>
            <a:ext cx="10832836" cy="3124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rgbClr val="FF0000"/>
                </a:solidFill>
                <a:latin typeface="Calibri" panose="020F0502020204030204" charset="0"/>
                <a:ea typeface="Times New Roman" panose="02020603050405020304" pitchFamily="18" charset="0"/>
                <a:cs typeface="Calibri" panose="020F0502020204030204" charset="0"/>
              </a:rPr>
              <a:t>By the end of this lesson, students will be able to…</a:t>
            </a:r>
          </a:p>
          <a:p>
            <a:endParaRPr lang="en-US" sz="5400" baseline="-25000" dirty="0">
              <a:solidFill>
                <a:srgbClr val="FF0000"/>
              </a:solidFill>
              <a:latin typeface="Calibri" panose="020F0502020204030204" charset="0"/>
              <a:ea typeface="Times New Roman" panose="02020603050405020304" pitchFamily="18" charset="0"/>
              <a:cs typeface="Calibri" panose="020F0502020204030204" charset="0"/>
            </a:endParaRPr>
          </a:p>
          <a:p>
            <a:r>
              <a:rPr lang="en-US" sz="3600" b="1" dirty="0">
                <a:solidFill>
                  <a:srgbClr val="0070C0"/>
                </a:solidFill>
                <a:latin typeface="Calibri" panose="020F0502020204030204" charset="0"/>
                <a:cs typeface="Calibri" panose="020F0502020204030204" charset="0"/>
              </a:rPr>
              <a:t>Vocabulary</a:t>
            </a:r>
            <a:r>
              <a:rPr lang="en-US" sz="3600" dirty="0">
                <a:solidFill>
                  <a:srgbClr val="0070C0"/>
                </a:solidFill>
                <a:latin typeface="Calibri" panose="020F0502020204030204" charset="0"/>
                <a:cs typeface="Calibri" panose="020F0502020204030204" charset="0"/>
              </a:rPr>
              <a:t>: </a:t>
            </a:r>
            <a:r>
              <a:rPr lang="en-US" sz="3600" i="1" dirty="0">
                <a:solidFill>
                  <a:srgbClr val="0070C0"/>
                </a:solidFill>
                <a:latin typeface="Calibri" panose="020F0502020204030204" charset="0"/>
                <a:cs typeface="Calibri" panose="020F0502020204030204" charset="0"/>
              </a:rPr>
              <a:t>review all vocabulary learned in Unit 8.</a:t>
            </a:r>
            <a:endParaRPr lang="en-US" sz="3600" dirty="0">
              <a:solidFill>
                <a:srgbClr val="0070C0"/>
              </a:solidFill>
              <a:latin typeface="Calibri" panose="020F0502020204030204" charset="0"/>
              <a:cs typeface="Calibri" panose="020F0502020204030204" charset="0"/>
            </a:endParaRPr>
          </a:p>
          <a:p>
            <a:r>
              <a:rPr lang="en-US" sz="3600" b="1" dirty="0">
                <a:solidFill>
                  <a:srgbClr val="0070C0"/>
                </a:solidFill>
                <a:latin typeface="Calibri" panose="020F0502020204030204" charset="0"/>
                <a:cs typeface="Calibri" panose="020F0502020204030204" charset="0"/>
              </a:rPr>
              <a:t>Speaking</a:t>
            </a:r>
            <a:r>
              <a:rPr lang="en-US" sz="3600" dirty="0">
                <a:solidFill>
                  <a:srgbClr val="0070C0"/>
                </a:solidFill>
                <a:latin typeface="Calibri" panose="020F0502020204030204" charset="0"/>
                <a:cs typeface="Calibri" panose="020F0502020204030204" charset="0"/>
              </a:rPr>
              <a:t>: </a:t>
            </a:r>
            <a:r>
              <a:rPr lang="vi-VN" altLang="en-US" sz="3600" dirty="0">
                <a:solidFill>
                  <a:srgbClr val="0070C0"/>
                </a:solidFill>
                <a:latin typeface="Calibri" panose="020F0502020204030204" charset="0"/>
                <a:cs typeface="Calibri" panose="020F0502020204030204" charset="0"/>
              </a:rPr>
              <a:t>p</a:t>
            </a:r>
            <a:r>
              <a:rPr lang="en-US" sz="3600" i="1" dirty="0">
                <a:solidFill>
                  <a:srgbClr val="0070C0"/>
                </a:solidFill>
                <a:latin typeface="Calibri" panose="020F0502020204030204" charset="0"/>
                <a:cs typeface="Calibri" panose="020F0502020204030204" charset="0"/>
              </a:rPr>
              <a:t>ractice asking and answering questions, playing a board game.</a:t>
            </a:r>
            <a:endParaRPr lang="en-US" sz="3600" dirty="0">
              <a:solidFill>
                <a:srgbClr val="0070C0"/>
              </a:solidFill>
              <a:latin typeface="Calibri" panose="020F0502020204030204" charset="0"/>
              <a:cs typeface="Calibri" panose="020F0502020204030204" charset="0"/>
            </a:endParaRPr>
          </a:p>
          <a:p>
            <a:endParaRPr lang="en-US" dirty="0">
              <a:solidFill>
                <a:srgbClr val="FF0000"/>
              </a:solidFill>
              <a:latin typeface="Calibri" panose="020F0502020204030204" charset="0"/>
              <a:ea typeface="Times New Roman" panose="02020603050405020304" pitchFamily="18" charset="0"/>
              <a:cs typeface="Calibri" panose="020F0502020204030204" charset="0"/>
            </a:endParaRPr>
          </a:p>
        </p:txBody>
      </p:sp>
    </p:spTree>
  </p:cSld>
  <p:clrMapOvr>
    <a:masterClrMapping/>
  </p:clrMapOvr>
  <p:transition spd="med">
    <p:split orient="vert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19405"/>
            <a:ext cx="8943975" cy="6097905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8143487" y="552140"/>
            <a:ext cx="4026834" cy="75001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b="1" dirty="0">
                <a:solidFill>
                  <a:schemeClr val="accent6">
                    <a:lumMod val="75000"/>
                  </a:schemeClr>
                </a:solidFill>
              </a:rPr>
              <a:t>WARM UP</a:t>
            </a:r>
          </a:p>
        </p:txBody>
      </p:sp>
    </p:spTree>
  </p:cSld>
  <p:clrMapOvr>
    <a:masterClrMapping/>
  </p:clrMapOvr>
  <p:transition spd="med">
    <p:split orient="vert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4872" y="429931"/>
            <a:ext cx="320789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00B0F0"/>
                </a:solidFill>
              </a:rPr>
              <a:t>WHAT’S NEXT?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52071" y="3056042"/>
            <a:ext cx="32678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</a:rPr>
              <a:t>Ba__ __ __ __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30835" y="4965563"/>
            <a:ext cx="33103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</a:rPr>
              <a:t>Do__ __ __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52071" y="2115426"/>
            <a:ext cx="432216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</a:rPr>
              <a:t>Cu__ __ __ __ __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577120" y="3996385"/>
            <a:ext cx="32678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</a:rPr>
              <a:t>Ca__ __ __ __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652071" y="1308608"/>
            <a:ext cx="45869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</a:rPr>
              <a:t>No__ __ __ __ __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4586990" y="1308608"/>
            <a:ext cx="2713220" cy="646331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chemeClr val="bg1"/>
                </a:solidFill>
              </a:rPr>
              <a:t>Noodles 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4586990" y="2327573"/>
            <a:ext cx="2713220" cy="646331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chemeClr val="bg1"/>
                </a:solidFill>
              </a:rPr>
              <a:t>Cupcake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4586990" y="3217328"/>
            <a:ext cx="2713220" cy="646331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chemeClr val="bg1"/>
                </a:solidFill>
              </a:rPr>
              <a:t>Banana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4586990" y="4096244"/>
            <a:ext cx="2713220" cy="646331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chemeClr val="bg1"/>
                </a:solidFill>
              </a:rPr>
              <a:t>Carrot 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4586990" y="4965563"/>
            <a:ext cx="2713220" cy="646331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chemeClr val="bg1"/>
                </a:solidFill>
              </a:rPr>
              <a:t>Donut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9" grpId="0"/>
      <p:bldP spid="12" grpId="0"/>
      <p:bldP spid="15" grpId="0"/>
      <p:bldP spid="17" grpId="0" animBg="1"/>
      <p:bldP spid="18" grpId="0" animBg="1"/>
      <p:bldP spid="19" grpId="0" animBg="1"/>
      <p:bldP spid="20" grpId="0" animBg="1"/>
      <p:bldP spid="2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848787" y="1182998"/>
            <a:ext cx="32678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</a:rPr>
              <a:t>Pi__ __ __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848787" y="3830551"/>
            <a:ext cx="32678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</a:rPr>
              <a:t>Ap__ __ __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848787" y="5457885"/>
            <a:ext cx="32678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</a:rPr>
              <a:t>To__ __ __ __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848787" y="4644218"/>
            <a:ext cx="32678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</a:rPr>
              <a:t>On__ __ __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848787" y="3044753"/>
            <a:ext cx="32678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</a:rPr>
              <a:t>Ca__ __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848787" y="2087384"/>
            <a:ext cx="445207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</a:rPr>
              <a:t>Ch__ __ __ __ __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94872" y="429931"/>
            <a:ext cx="320789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00B0F0"/>
                </a:solidFill>
              </a:rPr>
              <a:t>WHAT’S NEXT?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366478" y="1076262"/>
            <a:ext cx="2713220" cy="646331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chemeClr val="bg1"/>
                </a:solidFill>
              </a:rPr>
              <a:t>Pizza 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366478" y="2025495"/>
            <a:ext cx="2713220" cy="646331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chemeClr val="bg1"/>
                </a:solidFill>
              </a:rPr>
              <a:t>Chicken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5366478" y="2934217"/>
            <a:ext cx="2713220" cy="646331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chemeClr val="bg1"/>
                </a:solidFill>
              </a:rPr>
              <a:t>Cake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5396460" y="3781050"/>
            <a:ext cx="2713220" cy="646331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chemeClr val="bg1"/>
                </a:solidFill>
              </a:rPr>
              <a:t>Apple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5396460" y="4644218"/>
            <a:ext cx="2713220" cy="646331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chemeClr val="bg1"/>
                </a:solidFill>
              </a:rPr>
              <a:t>Onion 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5366478" y="5536605"/>
            <a:ext cx="2713220" cy="646331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chemeClr val="bg1"/>
                </a:solidFill>
              </a:rPr>
              <a:t>Tomato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  <p:bldP spid="6" grpId="0"/>
      <p:bldP spid="7" grpId="0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b="2901"/>
          <a:stretch>
            <a:fillRect/>
          </a:stretch>
        </p:blipFill>
        <p:spPr>
          <a:xfrm>
            <a:off x="1560806" y="1265574"/>
            <a:ext cx="8706315" cy="4989580"/>
          </a:xfrm>
          <a:prstGeom prst="rect">
            <a:avLst/>
          </a:prstGeom>
        </p:spPr>
      </p:pic>
      <p:sp>
        <p:nvSpPr>
          <p:cNvPr id="3" name="Speech Bubble: Rectangle with Corners Rounded 8"/>
          <p:cNvSpPr/>
          <p:nvPr/>
        </p:nvSpPr>
        <p:spPr>
          <a:xfrm>
            <a:off x="5304056" y="725399"/>
            <a:ext cx="3755968" cy="739507"/>
          </a:xfrm>
          <a:prstGeom prst="wedgeRoundRectCallout">
            <a:avLst>
              <a:gd name="adj1" fmla="val -53511"/>
              <a:gd name="adj2" fmla="val 104106"/>
              <a:gd name="adj3" fmla="val 16667"/>
            </a:avLst>
          </a:prstGeom>
          <a:solidFill>
            <a:schemeClr val="bg1"/>
          </a:solidFill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00B050"/>
                </a:solidFill>
              </a:rPr>
              <a:t>It’s time to learn …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1220" y="358140"/>
            <a:ext cx="7909560" cy="60198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563110" y="3741420"/>
            <a:ext cx="2774315" cy="922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>
                <a:solidFill>
                  <a:schemeClr val="bg1"/>
                </a:solidFill>
              </a:rPr>
              <a:t>Speaking</a:t>
            </a:r>
            <a:endParaRPr lang="en-US" sz="2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67194" y="597518"/>
            <a:ext cx="2441510" cy="523220"/>
          </a:xfrm>
          <a:prstGeom prst="rect">
            <a:avLst/>
          </a:prstGeom>
          <a:solidFill>
            <a:srgbClr val="00B050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chemeClr val="bg1"/>
                </a:solidFill>
              </a:rPr>
              <a:t>PRE-SPEAKING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908704" y="1325655"/>
            <a:ext cx="84544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i="1" dirty="0">
                <a:solidFill>
                  <a:srgbClr val="00B0F0"/>
                </a:solidFill>
              </a:rPr>
              <a:t>Rearrange these words to make a sentence.</a:t>
            </a:r>
          </a:p>
        </p:txBody>
      </p:sp>
      <p:sp>
        <p:nvSpPr>
          <p:cNvPr id="4" name="Rectangle 3"/>
          <p:cNvSpPr/>
          <p:nvPr/>
        </p:nvSpPr>
        <p:spPr>
          <a:xfrm>
            <a:off x="3880466" y="3970740"/>
            <a:ext cx="487761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</a:rPr>
              <a:t>There are three bananas.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073596" y="2240930"/>
            <a:ext cx="734518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00B0F0"/>
                </a:solidFill>
              </a:rPr>
              <a:t>bananas.      are       three         There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</TotalTime>
  <Words>400</Words>
  <Application>Microsoft Office PowerPoint</Application>
  <PresentationFormat>Widescreen</PresentationFormat>
  <Paragraphs>94</Paragraphs>
  <Slides>25</Slides>
  <Notes>0</Notes>
  <HiddenSlides>0</HiddenSlides>
  <MMClips>2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25</vt:i4>
      </vt:variant>
    </vt:vector>
  </HeadingPairs>
  <TitlesOfParts>
    <vt:vector size="29" baseType="lpstr">
      <vt:lpstr>Arial</vt:lpstr>
      <vt:lpstr>Calibri</vt:lpstr>
      <vt:lpstr>Office Theme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vaxalin@outlook.com.vn</cp:lastModifiedBy>
  <cp:revision>134</cp:revision>
  <dcterms:created xsi:type="dcterms:W3CDTF">2020-12-08T03:17:00Z</dcterms:created>
  <dcterms:modified xsi:type="dcterms:W3CDTF">2023-08-09T07:15:42Z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1488D9C1AFB74A71A4788F7FF7FC1A13</vt:lpwstr>
  </property>
  <property fmtid="{D5CDD505-2E9C-101B-9397-08002B2CF9AE}" pid="3" name="KSOProductBuildVer">
    <vt:lpwstr>1033-11.2.0.11486</vt:lpwstr>
  </property>
</Properties>
</file>