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00" r:id="rId2"/>
    <p:sldId id="352" r:id="rId3"/>
    <p:sldId id="302" r:id="rId4"/>
    <p:sldId id="292" r:id="rId5"/>
    <p:sldId id="360" r:id="rId6"/>
    <p:sldId id="368" r:id="rId7"/>
    <p:sldId id="369" r:id="rId8"/>
    <p:sldId id="370" r:id="rId9"/>
    <p:sldId id="334" r:id="rId10"/>
    <p:sldId id="346" r:id="rId11"/>
    <p:sldId id="366" r:id="rId12"/>
    <p:sldId id="371" r:id="rId13"/>
    <p:sldId id="372" r:id="rId14"/>
    <p:sldId id="373" r:id="rId15"/>
    <p:sldId id="374" r:id="rId16"/>
    <p:sldId id="379" r:id="rId17"/>
    <p:sldId id="380" r:id="rId18"/>
    <p:sldId id="386" r:id="rId19"/>
    <p:sldId id="381" r:id="rId20"/>
    <p:sldId id="382" r:id="rId21"/>
    <p:sldId id="385" r:id="rId22"/>
    <p:sldId id="383" r:id="rId23"/>
    <p:sldId id="384" r:id="rId24"/>
    <p:sldId id="347" r:id="rId25"/>
    <p:sldId id="378" r:id="rId26"/>
    <p:sldId id="375" r:id="rId27"/>
    <p:sldId id="376" r:id="rId28"/>
    <p:sldId id="377" r:id="rId29"/>
    <p:sldId id="315" r:id="rId30"/>
    <p:sldId id="387" r:id="rId31"/>
    <p:sldId id="331" r:id="rId32"/>
    <p:sldId id="295" r:id="rId33"/>
    <p:sldId id="329" r:id="rId34"/>
    <p:sldId id="34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25"/>
    <p:restoredTop sz="84987" autoAdjust="0"/>
  </p:normalViewPr>
  <p:slideViewPr>
    <p:cSldViewPr snapToGrid="0">
      <p:cViewPr varScale="1">
        <p:scale>
          <a:sx n="85" d="100"/>
          <a:sy n="85" d="100"/>
        </p:scale>
        <p:origin x="854" y="53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True 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53420" y="-41098"/>
            <a:ext cx="1557020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  <a:r>
              <a:rPr lang="vi-VN" altLang="en-US" sz="1800" b="1" dirty="0">
                <a:solidFill>
                  <a:schemeClr val="bg1"/>
                </a:solidFill>
              </a:rPr>
              <a:t>: FOOD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/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0.xml"/><Relationship Id="rId7" Type="http://schemas.openxmlformats.org/officeDocument/2006/relationships/slide" Target="slide21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10" Type="http://schemas.openxmlformats.org/officeDocument/2006/relationships/slide" Target="slide24.xml"/><Relationship Id="rId4" Type="http://schemas.openxmlformats.org/officeDocument/2006/relationships/slide" Target="slide19.xml"/><Relationship Id="rId9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duhome.com.vn/DHALesson?idGrade=3&amp;idSubject=1&amp;idSeries=119&amp;idTheme=1068&amp;IdLevel=2&amp;idThemeServer=7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309245"/>
            <a:ext cx="12229465" cy="61188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121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70" y="331470"/>
            <a:ext cx="7973060" cy="6067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4050" y="3736975"/>
            <a:ext cx="2865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55" y="1550623"/>
            <a:ext cx="11549489" cy="4416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55" y="388343"/>
            <a:ext cx="982027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92" y="429479"/>
            <a:ext cx="7581432" cy="4747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224" y="1076011"/>
            <a:ext cx="3962400" cy="62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311" y="2134541"/>
            <a:ext cx="1886107" cy="6686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984171" y="1076011"/>
            <a:ext cx="28924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510" y="1418365"/>
            <a:ext cx="7581432" cy="4747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0937" y="494676"/>
            <a:ext cx="978857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You have 5 minutes to read and remember the text.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hild, child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26" y="397655"/>
            <a:ext cx="8664315" cy="5776210"/>
          </a:xfrm>
          <a:prstGeom prst="rect">
            <a:avLst/>
          </a:prstGeom>
        </p:spPr>
      </p:pic>
      <p:sp>
        <p:nvSpPr>
          <p:cNvPr id="4" name="Hexagon 3"/>
          <p:cNvSpPr/>
          <p:nvPr/>
        </p:nvSpPr>
        <p:spPr>
          <a:xfrm>
            <a:off x="179882" y="1394084"/>
            <a:ext cx="2803160" cy="2818151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Let’s play a game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7915" y="3685188"/>
            <a:ext cx="4985987" cy="22453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§"/>
            </a:pPr>
            <a:r>
              <a:rPr lang="en-US" sz="2000" dirty="0"/>
              <a:t>The class is divided into 2 groups.</a:t>
            </a:r>
          </a:p>
          <a:p>
            <a:pPr marL="342900" indent="-342900">
              <a:buFont typeface="Wingdings" panose="05000000000000000000" charset="0"/>
              <a:buChar char="§"/>
            </a:pPr>
            <a:r>
              <a:rPr lang="en-US" sz="2000" dirty="0"/>
              <a:t>Each group takes turn to choose the star.</a:t>
            </a:r>
          </a:p>
          <a:p>
            <a:pPr marL="342900" indent="-342900">
              <a:buFont typeface="Wingdings" panose="05000000000000000000" charset="0"/>
              <a:buChar char="§"/>
            </a:pPr>
            <a:r>
              <a:rPr lang="en-US" sz="2000" dirty="0"/>
              <a:t>Teacher click on each star chosen by students. Students answer the questions. If they have the correct answer, they earn the points for each question.</a:t>
            </a:r>
          </a:p>
          <a:p>
            <a:pPr marL="342900" indent="-342900">
              <a:buFont typeface="Wingdings" panose="05000000000000000000" charset="0"/>
              <a:buChar char="§"/>
            </a:pPr>
            <a:r>
              <a:rPr lang="en-US" sz="2000" dirty="0"/>
              <a:t>There is one lucky and one unlucky star</a:t>
            </a:r>
            <a:r>
              <a:rPr lang="vi-VN" altLang="en-US" sz="2000" dirty="0"/>
              <a:t>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sp>
        <p:nvSpPr>
          <p:cNvPr id="5" name="5-Point Star 54"/>
          <p:cNvSpPr/>
          <p:nvPr/>
        </p:nvSpPr>
        <p:spPr>
          <a:xfrm>
            <a:off x="956340" y="1241726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4"/>
          <p:cNvSpPr/>
          <p:nvPr/>
        </p:nvSpPr>
        <p:spPr>
          <a:xfrm>
            <a:off x="3492506" y="1082128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54"/>
          <p:cNvSpPr/>
          <p:nvPr/>
        </p:nvSpPr>
        <p:spPr>
          <a:xfrm>
            <a:off x="5930358" y="464729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54"/>
          <p:cNvSpPr/>
          <p:nvPr/>
        </p:nvSpPr>
        <p:spPr>
          <a:xfrm>
            <a:off x="1565192" y="3103608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54"/>
          <p:cNvSpPr/>
          <p:nvPr/>
        </p:nvSpPr>
        <p:spPr>
          <a:xfrm>
            <a:off x="4700315" y="3115582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54"/>
          <p:cNvSpPr/>
          <p:nvPr/>
        </p:nvSpPr>
        <p:spPr>
          <a:xfrm>
            <a:off x="6627629" y="1974996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54"/>
          <p:cNvSpPr/>
          <p:nvPr/>
        </p:nvSpPr>
        <p:spPr>
          <a:xfrm>
            <a:off x="8811461" y="354935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54"/>
          <p:cNvSpPr/>
          <p:nvPr/>
        </p:nvSpPr>
        <p:spPr>
          <a:xfrm>
            <a:off x="9419265" y="1887493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0142" y="155275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2" action="ppaction://hlinksldjump"/>
              </a:rPr>
              <a:t>1</a:t>
            </a:r>
            <a:endParaRPr lang="en-US" sz="3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47370" y="1388867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3" action="ppaction://hlinksldjump"/>
              </a:rPr>
              <a:t>2</a:t>
            </a:r>
            <a:endParaRPr lang="en-US" sz="3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85222" y="805690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4" action="ppaction://hlinksldjump"/>
              </a:rPr>
              <a:t>3</a:t>
            </a:r>
            <a:endParaRPr lang="en-US" sz="3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419265" y="73616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5" action="ppaction://hlinksldjump"/>
              </a:rPr>
              <a:t>4</a:t>
            </a:r>
            <a:endParaRPr lang="en-US" sz="3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20056" y="3433645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6" action="ppaction://hlinksldjump"/>
              </a:rPr>
              <a:t>5</a:t>
            </a:r>
            <a:endParaRPr lang="en-US" sz="35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55179" y="343621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7" action="ppaction://hlinksldjump"/>
              </a:rPr>
              <a:t>6</a:t>
            </a:r>
            <a:endParaRPr lang="en-US" sz="3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82493" y="2311069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8" action="ppaction://hlinksldjump"/>
              </a:rPr>
              <a:t>7</a:t>
            </a:r>
            <a:endParaRPr lang="en-US" sz="3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931848" y="225291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9" action="ppaction://hlinksldjump"/>
              </a:rPr>
              <a:t>8</a:t>
            </a:r>
            <a:endParaRPr lang="en-US" sz="3500" b="1" dirty="0"/>
          </a:p>
        </p:txBody>
      </p:sp>
      <p:sp>
        <p:nvSpPr>
          <p:cNvPr id="20" name="Rectangle: Rounded Corners 19"/>
          <p:cNvSpPr/>
          <p:nvPr/>
        </p:nvSpPr>
        <p:spPr>
          <a:xfrm>
            <a:off x="115703" y="388546"/>
            <a:ext cx="3037531" cy="5211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hlinkClick r:id="rId10" action="ppaction://hlinksldjump"/>
              </a:rPr>
              <a:t>Continue the lesson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1" animBg="1"/>
      <p:bldP spid="5" grpId="2" animBg="1"/>
      <p:bldP spid="6" grpId="1" animBg="1"/>
      <p:bldP spid="6" grpId="2" animBg="1"/>
      <p:bldP spid="7" grpId="1" animBg="1"/>
      <p:bldP spid="7" grpId="2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12" grpId="1" animBg="1"/>
      <p:bldP spid="12" grpId="2" animBg="1"/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1797" y="2278024"/>
            <a:ext cx="5348377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They often eat steak.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6136" y="3752163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Star: 10 Points 4"/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10 POINT</a:t>
            </a:r>
          </a:p>
        </p:txBody>
      </p:sp>
      <p:sp>
        <p:nvSpPr>
          <p:cNvPr id="6" name="Arrow: Curved Up 5">
            <a:hlinkClick r:id="rId3" action="ppaction://hlinksldjump"/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0348" y="2295277"/>
            <a:ext cx="5883214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They don’t eat noodles.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2287" y="3752165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Star: 10 Points 4"/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15 POINT</a:t>
            </a:r>
          </a:p>
        </p:txBody>
      </p:sp>
      <p:sp>
        <p:nvSpPr>
          <p:cNvPr id="6" name="Arrow: Curved Up 5">
            <a:hlinkClick r:id="rId3" action="ppaction://hlinksldjump"/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673" y="1393166"/>
            <a:ext cx="3788165" cy="3631052"/>
          </a:xfrm>
          <a:prstGeom prst="rect">
            <a:avLst/>
          </a:prstGeom>
        </p:spPr>
      </p:pic>
      <p:sp>
        <p:nvSpPr>
          <p:cNvPr id="3" name="Star: 10 Points 2"/>
          <p:cNvSpPr/>
          <p:nvPr/>
        </p:nvSpPr>
        <p:spPr>
          <a:xfrm>
            <a:off x="759122" y="1172858"/>
            <a:ext cx="4848048" cy="4071667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CONGRATULATION. YOU EARN 30 POINTS</a:t>
            </a:r>
          </a:p>
        </p:txBody>
      </p:sp>
      <p:sp>
        <p:nvSpPr>
          <p:cNvPr id="4" name="Arrow: Curved Up 3">
            <a:hlinkClick r:id="rId4" action="ppaction://hlinksldjump"/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3265" y="2295277"/>
            <a:ext cx="5193101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His favorite food is </a:t>
            </a:r>
            <a:r>
              <a:rPr lang="en-US" sz="3600" dirty="0" err="1">
                <a:solidFill>
                  <a:srgbClr val="00B0F0"/>
                </a:solidFill>
              </a:rPr>
              <a:t>phở</a:t>
            </a:r>
            <a:r>
              <a:rPr lang="en-US" sz="3600" dirty="0">
                <a:solidFill>
                  <a:srgbClr val="00B0F0"/>
                </a:solidFill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5793" y="3769417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5808" y="3769416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Star: 10 Points 4"/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10 POINT</a:t>
            </a:r>
          </a:p>
        </p:txBody>
      </p:sp>
      <p:sp>
        <p:nvSpPr>
          <p:cNvPr id="6" name="Arrow: Curved Up 5">
            <a:hlinkClick r:id="rId3" action="ppaction://hlinksldjump"/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833" y="481487"/>
            <a:ext cx="4201181" cy="58763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0348" y="2295277"/>
            <a:ext cx="4886531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They eat with chopsticks.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6012" y="3752164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432" y="3751187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Star: 10 Points 4"/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15 POINT</a:t>
            </a:r>
          </a:p>
        </p:txBody>
      </p:sp>
      <p:sp>
        <p:nvSpPr>
          <p:cNvPr id="6" name="Arrow: Curved Up 5">
            <a:hlinkClick r:id="rId3" action="ppaction://hlinksldjump"/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0 Points 1"/>
          <p:cNvSpPr/>
          <p:nvPr/>
        </p:nvSpPr>
        <p:spPr>
          <a:xfrm>
            <a:off x="759122" y="1172858"/>
            <a:ext cx="4848048" cy="4071667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OH, NO.</a:t>
            </a:r>
            <a:r>
              <a:rPr lang="vi-VN" altLang="en-US" sz="3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YOU LOSE 20 POINTS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82434"/>
            <a:ext cx="4123424" cy="3976159"/>
          </a:xfrm>
          <a:prstGeom prst="rect">
            <a:avLst/>
          </a:prstGeom>
        </p:spPr>
      </p:pic>
      <p:sp>
        <p:nvSpPr>
          <p:cNvPr id="4" name="Arrow: Curved Up 3">
            <a:hlinkClick r:id="rId4" action="ppaction://hlinksldjump"/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0348" y="2295277"/>
            <a:ext cx="4642874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They don’t use a spoon.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2287" y="3752165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Star: 10 Points 4"/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10 POINT</a:t>
            </a:r>
          </a:p>
        </p:txBody>
      </p:sp>
      <p:sp>
        <p:nvSpPr>
          <p:cNvPr id="6" name="Arrow: Curved Up 5">
            <a:hlinkClick r:id="rId3" action="ppaction://hlinksldjump"/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0348" y="2295277"/>
            <a:ext cx="3305713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They use a knife.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2287" y="3752165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Star: 10 Points 4"/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15 POINT</a:t>
            </a:r>
          </a:p>
        </p:txBody>
      </p:sp>
      <p:sp>
        <p:nvSpPr>
          <p:cNvPr id="6" name="Arrow: Curved Up 5">
            <a:hlinkClick r:id="rId3" action="ppaction://hlinksldjump"/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>
            <a:fillRect/>
          </a:stretch>
        </p:blipFill>
        <p:spPr>
          <a:xfrm>
            <a:off x="1576070" y="678815"/>
            <a:ext cx="10053955" cy="5716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5200" y="4166235"/>
            <a:ext cx="26409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1049" y="346316"/>
            <a:ext cx="5614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Matching – click on each box on the left to see the answer.</a:t>
            </a:r>
          </a:p>
          <a:p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574" y="1760764"/>
            <a:ext cx="4899803" cy="645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My favorite food is</a:t>
            </a:r>
            <a:r>
              <a:rPr lang="vi-VN" altLang="en-US" sz="3600" dirty="0"/>
              <a:t> </a:t>
            </a:r>
            <a:r>
              <a:rPr lang="en-US" sz="3600" dirty="0"/>
              <a:t>____</a:t>
            </a:r>
            <a:r>
              <a:rPr lang="vi-VN" altLang="en-US" sz="36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5928" y="2793203"/>
            <a:ext cx="4899803" cy="645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I don’t use a</a:t>
            </a:r>
            <a:r>
              <a:rPr lang="vi-VN" altLang="en-US" sz="3600" dirty="0"/>
              <a:t> </a:t>
            </a:r>
            <a:r>
              <a:rPr lang="en-US" sz="3600" dirty="0"/>
              <a:t>____</a:t>
            </a:r>
            <a:r>
              <a:rPr lang="vi-VN" altLang="en-US" sz="36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5928" y="3976819"/>
            <a:ext cx="4899803" cy="645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I eat fish with</a:t>
            </a:r>
            <a:r>
              <a:rPr lang="vi-VN" altLang="en-US" sz="3600" dirty="0"/>
              <a:t> </a:t>
            </a:r>
            <a:r>
              <a:rPr lang="en-US" sz="3600" dirty="0"/>
              <a:t>____</a:t>
            </a:r>
            <a:r>
              <a:rPr lang="vi-VN" altLang="en-US" sz="3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4575" y="5009258"/>
            <a:ext cx="4899803" cy="645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I often _____</a:t>
            </a:r>
            <a:r>
              <a:rPr lang="vi-VN" altLang="en-US" sz="36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8732" y="1761739"/>
            <a:ext cx="2579343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eat pizza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8729" y="2793203"/>
            <a:ext cx="2579343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chopsticks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48730" y="3973156"/>
            <a:ext cx="2579343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fork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48731" y="4979254"/>
            <a:ext cx="2579343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noodles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1054" y="539130"/>
            <a:ext cx="3503786" cy="7644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/>
              <a:t>Pre-Writing</a:t>
            </a:r>
          </a:p>
        </p:txBody>
      </p:sp>
      <p:cxnSp>
        <p:nvCxnSpPr>
          <p:cNvPr id="15" name="Straight Arrow Connector 14"/>
          <p:cNvCxnSpPr>
            <a:stCxn id="3" idx="3"/>
          </p:cNvCxnSpPr>
          <p:nvPr/>
        </p:nvCxnSpPr>
        <p:spPr>
          <a:xfrm>
            <a:off x="5834377" y="2083295"/>
            <a:ext cx="2714352" cy="30919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05619" y="3079022"/>
            <a:ext cx="2646847" cy="10233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10" idx="1"/>
          </p:cNvCxnSpPr>
          <p:nvPr/>
        </p:nvCxnSpPr>
        <p:spPr>
          <a:xfrm flipV="1">
            <a:off x="5855096" y="3116345"/>
            <a:ext cx="2693670" cy="11830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</p:cNvCxnSpPr>
          <p:nvPr/>
        </p:nvCxnSpPr>
        <p:spPr>
          <a:xfrm flipV="1">
            <a:off x="5834378" y="2121483"/>
            <a:ext cx="2646847" cy="32103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14" y="1868774"/>
            <a:ext cx="9182100" cy="3810000"/>
          </a:xfrm>
          <a:prstGeom prst="rect">
            <a:avLst/>
          </a:prstGeom>
          <a:ln w="57150">
            <a:solidFill>
              <a:srgbClr val="FF0000"/>
            </a:solidFill>
            <a:prstDash val="sysDash"/>
          </a:ln>
        </p:spPr>
      </p:pic>
      <p:sp>
        <p:nvSpPr>
          <p:cNvPr id="3" name="Rectangle 2"/>
          <p:cNvSpPr/>
          <p:nvPr/>
        </p:nvSpPr>
        <p:spPr>
          <a:xfrm>
            <a:off x="2086131" y="524656"/>
            <a:ext cx="8739266" cy="7644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/>
              <a:t>Answer the questions about you.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19" y="480166"/>
            <a:ext cx="1339590" cy="78674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9" y="528640"/>
            <a:ext cx="9028759" cy="1120045"/>
          </a:xfrm>
          <a:prstGeom prst="rect">
            <a:avLst/>
          </a:prstGeom>
        </p:spPr>
      </p:pic>
      <p:sp>
        <p:nvSpPr>
          <p:cNvPr id="3" name="Rectangle: Diagonal Corners Rounded 2"/>
          <p:cNvSpPr/>
          <p:nvPr/>
        </p:nvSpPr>
        <p:spPr>
          <a:xfrm>
            <a:off x="254695" y="1904065"/>
            <a:ext cx="9953469" cy="4317167"/>
          </a:xfrm>
          <a:prstGeom prst="round2Diag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1618" y="2538958"/>
            <a:ext cx="8469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6707" y="3198598"/>
            <a:ext cx="8469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96707" y="4002688"/>
            <a:ext cx="8469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96779" y="4761875"/>
            <a:ext cx="8469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71728" y="5526061"/>
            <a:ext cx="8469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543" y="1926083"/>
            <a:ext cx="800100" cy="64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98" y="5565965"/>
            <a:ext cx="800100" cy="647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136" y="459261"/>
            <a:ext cx="1807526" cy="11801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6959" y="2249933"/>
            <a:ext cx="1426485" cy="12595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7330" y="3917923"/>
            <a:ext cx="1426485" cy="119854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9" y="404968"/>
            <a:ext cx="7419975" cy="771525"/>
          </a:xfrm>
          <a:prstGeom prst="rect">
            <a:avLst/>
          </a:prstGeom>
        </p:spPr>
      </p:pic>
      <p:sp>
        <p:nvSpPr>
          <p:cNvPr id="4" name="Speech Bubble: Rectangle with Corners Rounded 8"/>
          <p:cNvSpPr/>
          <p:nvPr/>
        </p:nvSpPr>
        <p:spPr>
          <a:xfrm>
            <a:off x="2500630" y="1769110"/>
            <a:ext cx="8332470" cy="3007360"/>
          </a:xfrm>
          <a:prstGeom prst="wedgeRoundRectCallout">
            <a:avLst>
              <a:gd name="adj1" fmla="val -44217"/>
              <a:gd name="adj2" fmla="val 89632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Hello, my name is……..</a:t>
            </a:r>
            <a:r>
              <a:rPr lang="vi-VN" altLang="en-US" sz="32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I’m fr</a:t>
            </a:r>
            <a:r>
              <a:rPr lang="vi-VN" altLang="en-US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3200" dirty="0">
                <a:solidFill>
                  <a:srgbClr val="00B050"/>
                </a:solidFill>
              </a:rPr>
              <a:t>m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Reading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Read information about eating in Vietnam.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Writing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Write about eating in students’ house.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261" y="1950720"/>
            <a:ext cx="9272051" cy="40502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590"/>
            <a:ext cx="9053830" cy="61734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48583" y="3039573"/>
            <a:ext cx="4345781" cy="1198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Reading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</a:rPr>
              <a:t>Eating in Vietnam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2233" y="3042748"/>
            <a:ext cx="5892278" cy="1198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Writing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</a:rPr>
              <a:t>Students’ eating at home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7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Practice the vocabularies</a:t>
            </a:r>
            <a:r>
              <a:rPr lang="vi-VN" alt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,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structure</a:t>
            </a:r>
            <a:r>
              <a:rPr lang="vi-VN" alt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s,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and make sentences using them.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(page 85).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(page 55).</a:t>
            </a:r>
            <a:endParaRPr lang="en-US" sz="3600" i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Prepare the next lesson (page 122 </a:t>
            </a:r>
            <a:r>
              <a:rPr lang="en-US" sz="3600" i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SB).</a:t>
            </a:r>
            <a:endParaRPr lang="en-US" sz="3600" i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on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sz="3600" i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>
            <a:fillRect/>
          </a:stretch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70"/>
            <a:ext cx="9429750" cy="6107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29" y="465655"/>
            <a:ext cx="810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What food is behind these boxes?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861" y="1515621"/>
            <a:ext cx="1798819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Phở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20" y="3236820"/>
            <a:ext cx="3594964" cy="2324974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4287477" y="2669296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250193" y="2669296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283927" y="4328410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250194" y="4330316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34" y="2669297"/>
            <a:ext cx="3932533" cy="33891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199" y="674557"/>
            <a:ext cx="813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What food is behind these boxes?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4287477" y="2669296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250193" y="2669296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83927" y="4328410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250194" y="4330316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861" y="1515621"/>
            <a:ext cx="1798819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27" y="2669296"/>
            <a:ext cx="3923241" cy="33714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674557"/>
            <a:ext cx="730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What is behind these boxes?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4287477" y="2669296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250193" y="2669296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83927" y="4328410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250194" y="4330316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6160" y="1515621"/>
            <a:ext cx="3189483" cy="6451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 dirty="0">
                <a:latin typeface="Calibri" panose="020F0502020204030204" charset="0"/>
                <a:cs typeface="Calibri" panose="020F0502020204030204" charset="0"/>
              </a:rPr>
              <a:t>C</a:t>
            </a:r>
            <a:r>
              <a:rPr lang="en-US" sz="3600" dirty="0">
                <a:latin typeface="Calibri" panose="020F0502020204030204" charset="0"/>
                <a:cs typeface="Calibri" panose="020F0502020204030204" charset="0"/>
              </a:rPr>
              <a:t>hopsticks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74557"/>
            <a:ext cx="730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Which country is behind these boxes?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6160" y="1515621"/>
            <a:ext cx="3189483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Vietnam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160" y="3277053"/>
            <a:ext cx="3615163" cy="2371352"/>
          </a:xfrm>
          <a:prstGeom prst="rect">
            <a:avLst/>
          </a:prstGeom>
        </p:spPr>
      </p:pic>
      <p:sp>
        <p:nvSpPr>
          <p:cNvPr id="14" name="Flowchart: Process 13"/>
          <p:cNvSpPr/>
          <p:nvPr/>
        </p:nvSpPr>
        <p:spPr>
          <a:xfrm>
            <a:off x="4384748" y="2435989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341722" y="4165999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4384746" y="4165999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6341723" y="2435988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901"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427</Words>
  <Application>Microsoft Office PowerPoint</Application>
  <PresentationFormat>Widescreen</PresentationFormat>
  <Paragraphs>104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vaxalin@outlook.com.vn</cp:lastModifiedBy>
  <cp:revision>141</cp:revision>
  <dcterms:created xsi:type="dcterms:W3CDTF">2020-12-08T03:17:00Z</dcterms:created>
  <dcterms:modified xsi:type="dcterms:W3CDTF">2023-08-09T07:06:24Z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CCEBA18007B042CDBC496C00EB85EEE2</vt:lpwstr>
  </property>
  <property fmtid="{D5CDD505-2E9C-101B-9397-08002B2CF9AE}" pid="3" name="KSOProductBuildVer">
    <vt:lpwstr>1033-11.2.0.11486</vt:lpwstr>
  </property>
</Properties>
</file>