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300" r:id="rId2"/>
    <p:sldId id="349" r:id="rId3"/>
    <p:sldId id="302" r:id="rId4"/>
    <p:sldId id="292" r:id="rId5"/>
    <p:sldId id="289" r:id="rId6"/>
    <p:sldId id="293" r:id="rId7"/>
    <p:sldId id="294" r:id="rId8"/>
    <p:sldId id="434" r:id="rId9"/>
    <p:sldId id="435" r:id="rId10"/>
    <p:sldId id="296" r:id="rId11"/>
    <p:sldId id="334" r:id="rId12"/>
    <p:sldId id="356" r:id="rId13"/>
    <p:sldId id="436" r:id="rId14"/>
    <p:sldId id="437" r:id="rId15"/>
    <p:sldId id="432" r:id="rId16"/>
    <p:sldId id="336" r:id="rId17"/>
    <p:sldId id="374" r:id="rId18"/>
    <p:sldId id="288" r:id="rId19"/>
    <p:sldId id="439" r:id="rId20"/>
    <p:sldId id="438" r:id="rId21"/>
    <p:sldId id="440" r:id="rId22"/>
    <p:sldId id="441" r:id="rId23"/>
    <p:sldId id="442" r:id="rId24"/>
    <p:sldId id="443" r:id="rId25"/>
    <p:sldId id="444" r:id="rId26"/>
    <p:sldId id="445" r:id="rId27"/>
    <p:sldId id="366" r:id="rId28"/>
    <p:sldId id="428" r:id="rId29"/>
    <p:sldId id="380" r:id="rId30"/>
    <p:sldId id="392" r:id="rId31"/>
    <p:sldId id="335" r:id="rId32"/>
    <p:sldId id="446" r:id="rId33"/>
    <p:sldId id="337" r:id="rId34"/>
    <p:sldId id="338" r:id="rId35"/>
    <p:sldId id="353" r:id="rId36"/>
    <p:sldId id="339" r:id="rId37"/>
    <p:sldId id="331" r:id="rId38"/>
    <p:sldId id="295" r:id="rId39"/>
    <p:sldId id="329" r:id="rId40"/>
    <p:sldId id="34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>
          <p15:clr>
            <a:srgbClr val="A4A3A4"/>
          </p15:clr>
        </p15:guide>
        <p15:guide id="2" pos="37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89425" autoAdjust="0"/>
  </p:normalViewPr>
  <p:slideViewPr>
    <p:cSldViewPr snapToGrid="0">
      <p:cViewPr varScale="1">
        <p:scale>
          <a:sx n="85" d="100"/>
          <a:sy n="85" d="100"/>
        </p:scale>
        <p:origin x="374" y="53"/>
      </p:cViewPr>
      <p:guideLst>
        <p:guide orient="horz" pos="2132"/>
        <p:guide pos="37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C9FEB39-492F-40F3-8B62-CF8EC55C4CE3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31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C3279D8-0391-4FD1-8812-23B9B56BFCE1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32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BAD2824-4DDC-425F-8190-A6AAF0E59FA9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33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0BD15EA-062A-48D8-BD4D-F15A649B76A9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34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EA16C05-63BF-46AE-B1B2-B590BFCC87C5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9316151-AC24-4205-B8F5-0761F1294D8F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36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/>
          <a:lstStyle/>
          <a:p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AB83F0-5DE1-457D-B4AD-FFEE69A3A5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8C6DC2-FF8C-490B-82F4-F9666910D9D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3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/>
          <p:cNvSpPr txBox="1"/>
          <p:nvPr userDrawn="1"/>
        </p:nvSpPr>
        <p:spPr>
          <a:xfrm>
            <a:off x="153420" y="-41098"/>
            <a:ext cx="1514475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7</a:t>
            </a:r>
            <a:r>
              <a:rPr lang="vi-VN" altLang="en-US" sz="1800" b="1">
                <a:solidFill>
                  <a:schemeClr val="bg1"/>
                </a:solidFill>
              </a:rPr>
              <a:t>: TOYS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/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7.pn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8.pn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9.pn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40.pn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1.pn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42.pn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3.pn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44.pn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5.pn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46.pn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7.pn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48.pn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9.pn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50.pn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1.pn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52.pn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75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audio" Target="../media/audio5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audio" Target="../media/audio5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audio" Target="../media/audio5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audio" Target="../media/audio5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audio" Target="../media/audio5.wav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4" y="326571"/>
            <a:ext cx="12229324" cy="59871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Unit 7: Toys</a:t>
            </a:r>
            <a:endParaRPr lang="en-US" sz="48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2.3</a:t>
            </a: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Page 101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m And Jerry Shows — Not What You Think | by Bridget Delaney | 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981" y="3730134"/>
            <a:ext cx="2033587" cy="17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om And Jerry Png - Cinebriq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9" y="3019425"/>
            <a:ext cx="609432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om And Jerry Cartoon Logo PNG Image - PurePNG | Free transparent CC0 PNG  Image Libr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420" y="390524"/>
            <a:ext cx="470916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hlinkClick r:id="" action="ppaction://hlinkshowjump?jump=nextslide"/>
          </p:cNvPr>
          <p:cNvSpPr/>
          <p:nvPr/>
        </p:nvSpPr>
        <p:spPr>
          <a:xfrm>
            <a:off x="3969331" y="3333749"/>
            <a:ext cx="4253339" cy="504826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Goodbye!!!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901"/>
          <a:stretch>
            <a:fillRect/>
          </a:stretch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/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1807" y="1443917"/>
            <a:ext cx="1087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50"/>
                </a:solidFill>
              </a:rPr>
              <a:t>______  _______ _______ do you have?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06" y="348214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7662" y="335225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Look and write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1986" y="1443916"/>
            <a:ext cx="5619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How    many    marbles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36" y="2696369"/>
            <a:ext cx="1433345" cy="14652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701" y="3243824"/>
            <a:ext cx="1433345" cy="14652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303" y="2811785"/>
            <a:ext cx="1433345" cy="14652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905" y="3243824"/>
            <a:ext cx="1433345" cy="14652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507" y="2811785"/>
            <a:ext cx="1433345" cy="14652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80" y="3243824"/>
            <a:ext cx="1433345" cy="14652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682" y="2811785"/>
            <a:ext cx="1433345" cy="146526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52546" y="5202340"/>
            <a:ext cx="856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50"/>
                </a:solidFill>
              </a:rPr>
              <a:t>I have _____ ________.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96729" y="5202339"/>
            <a:ext cx="5619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seven marbles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1807" y="1443917"/>
            <a:ext cx="1087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50"/>
                </a:solidFill>
              </a:rPr>
              <a:t>______  _______ _______ do you have?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06" y="348214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7662" y="335225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Look and write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1986" y="1443916"/>
            <a:ext cx="5619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How    many    dice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52546" y="5202340"/>
            <a:ext cx="856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50"/>
                </a:solidFill>
              </a:rPr>
              <a:t>I have _____ ________.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96729" y="5202339"/>
            <a:ext cx="5619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five dice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807" y="2389376"/>
            <a:ext cx="2052653" cy="1948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955" y="2875089"/>
            <a:ext cx="2052653" cy="19486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8578" y="2996228"/>
            <a:ext cx="2052653" cy="19486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6419" y="2996228"/>
            <a:ext cx="2052653" cy="19486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276" y="2279410"/>
            <a:ext cx="2052653" cy="1948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2286" y="1443917"/>
            <a:ext cx="10137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50"/>
                </a:solidFill>
              </a:rPr>
              <a:t>_____  _____ _____ _____ ____ _____?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06" y="348214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7662" y="335225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Look and write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8809" y="1480810"/>
            <a:ext cx="9578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How    many    dice       do   you	have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53162" y="5306103"/>
            <a:ext cx="856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50"/>
                </a:solidFill>
              </a:rPr>
              <a:t>_ ____ ___ _______.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2546" y="5306103"/>
            <a:ext cx="5619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I  have  five	dice	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807" y="2389376"/>
            <a:ext cx="2052653" cy="1948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955" y="2875089"/>
            <a:ext cx="2052653" cy="19486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8578" y="2996228"/>
            <a:ext cx="2052653" cy="19486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6419" y="2996228"/>
            <a:ext cx="2052653" cy="19486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276" y="2279410"/>
            <a:ext cx="2052653" cy="1948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1565" y="358439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1634490" y="461010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</a:t>
            </a: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marbles</a:t>
            </a: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you have?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I have five </a:t>
            </a: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marbles</a:t>
            </a: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10" y="383540"/>
            <a:ext cx="9003665" cy="6002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4910" y="3724910"/>
            <a:ext cx="25812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85" y="1149352"/>
            <a:ext cx="7684101" cy="5113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9144"/>
            <a:ext cx="4528457" cy="550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50" y="360680"/>
            <a:ext cx="7610475" cy="788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5" r="-5426"/>
          <a:stretch>
            <a:fillRect/>
          </a:stretch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96320" y="1410642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1</a:t>
              </a: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91" t="16353" r="5029" b="3631"/>
            <a:stretch>
              <a:fillRect/>
            </a:stretch>
          </p:blipFill>
          <p:spPr bwMode="auto">
            <a:xfrm>
              <a:off x="4839580" y="2176142"/>
              <a:ext cx="2572458" cy="252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800" y="4128181"/>
            <a:ext cx="4267200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8039876" y="1320800"/>
            <a:ext cx="3987528" cy="1233713"/>
          </a:xfrm>
          <a:prstGeom prst="wedgeEllipseCallout">
            <a:avLst>
              <a:gd name="adj1" fmla="val 6283"/>
              <a:gd name="adj2" fmla="val 152371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3" y="4375393"/>
            <a:ext cx="4146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cards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04473" y="1557425"/>
            <a:ext cx="3987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</a:t>
            </a:r>
            <a:r>
              <a:rPr lang="en-US" sz="4000" noProof="0" dirty="0">
                <a:solidFill>
                  <a:prstClr val="black"/>
                </a:solidFill>
              </a:rPr>
              <a:t>nine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cards.</a:t>
            </a: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83" t="-3443" r="-1881" b="3443"/>
          <a:stretch>
            <a:fillRect/>
          </a:stretch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" y="325732"/>
            <a:ext cx="1565463" cy="3967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5" r="-5426"/>
          <a:stretch>
            <a:fillRect/>
          </a:stretch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895716" y="1430150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2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70" t="27655" r="12102" b="15139"/>
            <a:stretch>
              <a:fillRect/>
            </a:stretch>
          </p:blipFill>
          <p:spPr bwMode="auto">
            <a:xfrm>
              <a:off x="4734424" y="2267974"/>
              <a:ext cx="2860741" cy="2419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8039876" y="1320800"/>
            <a:ext cx="3987528" cy="1233713"/>
          </a:xfrm>
          <a:prstGeom prst="wedgeEllipseCallout">
            <a:avLst>
              <a:gd name="adj1" fmla="val 6283"/>
              <a:gd name="adj2" fmla="val 152371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marbles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64922" y="1557425"/>
            <a:ext cx="4127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one marble.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83" t="-3443" r="-1881" b="3443"/>
          <a:stretch>
            <a:fillRect/>
          </a:stretch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86" y="325732"/>
            <a:ext cx="1530174" cy="3967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470" y="429274"/>
            <a:ext cx="4201181" cy="5876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5" r="-5426"/>
          <a:stretch>
            <a:fillRect/>
          </a:stretch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32670" y="1354208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3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67" t="13474" b="7595"/>
            <a:stretch>
              <a:fillRect/>
            </a:stretch>
          </p:blipFill>
          <p:spPr bwMode="auto">
            <a:xfrm>
              <a:off x="4892805" y="2163429"/>
              <a:ext cx="2565506" cy="2605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8039876" y="1320800"/>
            <a:ext cx="3987528" cy="1233713"/>
          </a:xfrm>
          <a:prstGeom prst="wedgeEllipseCallout">
            <a:avLst>
              <a:gd name="adj1" fmla="val 6283"/>
              <a:gd name="adj2" fmla="val 152371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dolls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64922" y="1557425"/>
            <a:ext cx="4127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three dolls.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83" t="-3443" r="-1881" b="3443"/>
          <a:stretch>
            <a:fillRect/>
          </a:stretch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68" y="325732"/>
            <a:ext cx="1550611" cy="3967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5" r="-5426"/>
          <a:stretch>
            <a:fillRect/>
          </a:stretch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32670" y="1354208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4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71" t="11753" r="533"/>
            <a:stretch>
              <a:fillRect/>
            </a:stretch>
          </p:blipFill>
          <p:spPr bwMode="auto">
            <a:xfrm>
              <a:off x="5096051" y="2211365"/>
              <a:ext cx="2362260" cy="2557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7871552" y="1320800"/>
            <a:ext cx="4155852" cy="1233713"/>
          </a:xfrm>
          <a:prstGeom prst="wedgeEllipseCallout">
            <a:avLst>
              <a:gd name="adj1" fmla="val 9560"/>
              <a:gd name="adj2" fmla="val 10939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robots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40274" y="1557425"/>
            <a:ext cx="425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eight robots.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83" t="-3443" r="-1881" b="3443"/>
          <a:stretch>
            <a:fillRect/>
          </a:stretch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88" y="325732"/>
            <a:ext cx="1536171" cy="3967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5" r="-5426"/>
          <a:stretch>
            <a:fillRect/>
          </a:stretch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32670" y="1354208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>
                  <a:solidFill>
                    <a:prstClr val="white"/>
                  </a:solidFill>
                  <a:latin typeface=".VnVogue" panose="020B7200000000000000" pitchFamily="34" charset="0"/>
                </a:rPr>
                <a:t>5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4" t="19371" r="1220" b="4303"/>
            <a:stretch>
              <a:fillRect/>
            </a:stretch>
          </p:blipFill>
          <p:spPr bwMode="auto">
            <a:xfrm>
              <a:off x="4928411" y="2262848"/>
              <a:ext cx="2540393" cy="239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7871552" y="1320800"/>
            <a:ext cx="4155852" cy="1233713"/>
          </a:xfrm>
          <a:prstGeom prst="wedgeEllipseCallout">
            <a:avLst>
              <a:gd name="adj1" fmla="val 9560"/>
              <a:gd name="adj2" fmla="val 10939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blocks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78470" y="1572895"/>
            <a:ext cx="37414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ten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blocks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83" t="-3443" r="-1881" b="3443"/>
          <a:stretch>
            <a:fillRect/>
          </a:stretch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35" y="325732"/>
            <a:ext cx="1528677" cy="3967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5" r="-5426"/>
          <a:stretch>
            <a:fillRect/>
          </a:stretch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32670" y="1354208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6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5" t="28729" b="2600"/>
            <a:stretch>
              <a:fillRect/>
            </a:stretch>
          </p:blipFill>
          <p:spPr bwMode="auto">
            <a:xfrm>
              <a:off x="4793686" y="2457272"/>
              <a:ext cx="2830218" cy="2188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7871552" y="1320800"/>
            <a:ext cx="4155852" cy="1233713"/>
          </a:xfrm>
          <a:prstGeom prst="wedgeEllipseCallout">
            <a:avLst>
              <a:gd name="adj1" fmla="val 9560"/>
              <a:gd name="adj2" fmla="val 10939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books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73085" y="1572895"/>
            <a:ext cx="35528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six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books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83" t="-3443" r="-1881" b="3443"/>
          <a:stretch>
            <a:fillRect/>
          </a:stretch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35" y="387511"/>
            <a:ext cx="1528677" cy="3843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5" r="-5426"/>
          <a:stretch>
            <a:fillRect/>
          </a:stretch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32670" y="1354208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7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1" t="15191" b="9898"/>
            <a:stretch>
              <a:fillRect/>
            </a:stretch>
          </p:blipFill>
          <p:spPr bwMode="auto">
            <a:xfrm>
              <a:off x="4825249" y="2210684"/>
              <a:ext cx="2798656" cy="2529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7871552" y="1320800"/>
            <a:ext cx="4155852" cy="1233713"/>
          </a:xfrm>
          <a:prstGeom prst="wedgeEllipseCallout">
            <a:avLst>
              <a:gd name="adj1" fmla="val 9560"/>
              <a:gd name="adj2" fmla="val 10939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balls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13959" y="1572665"/>
            <a:ext cx="425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two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balls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83" t="-3443" r="-1881" b="3443"/>
          <a:stretch>
            <a:fillRect/>
          </a:stretch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02" y="387511"/>
            <a:ext cx="1500943" cy="3843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5" r="-5426"/>
          <a:stretch>
            <a:fillRect/>
          </a:stretch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32670" y="1354208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8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05" t="19233" b="5976"/>
            <a:stretch>
              <a:fillRect/>
            </a:stretch>
          </p:blipFill>
          <p:spPr bwMode="auto">
            <a:xfrm>
              <a:off x="4812353" y="2194580"/>
              <a:ext cx="2811551" cy="254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7871552" y="1320800"/>
            <a:ext cx="4155852" cy="1233713"/>
          </a:xfrm>
          <a:prstGeom prst="wedgeEllipseCallout">
            <a:avLst>
              <a:gd name="adj1" fmla="val 9560"/>
              <a:gd name="adj2" fmla="val 10939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dice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14924" y="1583460"/>
            <a:ext cx="425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four dice.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83" t="-3443" r="-1881" b="3443"/>
          <a:stretch>
            <a:fillRect/>
          </a:stretch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02" y="396414"/>
            <a:ext cx="1500943" cy="3825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5" r="-5426"/>
          <a:stretch>
            <a:fillRect/>
          </a:stretch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32670" y="1354208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9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9" t="25408" r="6892" b="4701"/>
            <a:stretch>
              <a:fillRect/>
            </a:stretch>
          </p:blipFill>
          <p:spPr bwMode="auto">
            <a:xfrm>
              <a:off x="4799457" y="2292795"/>
              <a:ext cx="2653178" cy="2342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7871552" y="1320800"/>
            <a:ext cx="4155852" cy="1233713"/>
          </a:xfrm>
          <a:prstGeom prst="wedgeEllipseCallout">
            <a:avLst>
              <a:gd name="adj1" fmla="val 9560"/>
              <a:gd name="adj2" fmla="val 10939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cars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36844" y="1583460"/>
            <a:ext cx="425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five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cars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83" t="-3443" r="-1881" b="3443"/>
          <a:stretch>
            <a:fillRect/>
          </a:stretch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59" y="396414"/>
            <a:ext cx="1489628" cy="3825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4" y="397032"/>
            <a:ext cx="3332637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Post speaking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4191" y="567559"/>
            <a:ext cx="701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00B0F0"/>
                </a:solidFill>
              </a:rPr>
              <a:t>Guess the toys by </a:t>
            </a:r>
            <a:r>
              <a:rPr lang="en-US" sz="3600" i="1" dirty="0">
                <a:solidFill>
                  <a:srgbClr val="00B0F0"/>
                </a:solidFill>
              </a:rPr>
              <a:t>asking questions.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070" y="1331966"/>
            <a:ext cx="10109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/>
              <a:t>One student will stand in front of the class. The teacher gives the student a picture of toys. The other students will ask the questions to guess the toys in the picture.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8" y="3019702"/>
            <a:ext cx="1659343" cy="1737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86" y="4305506"/>
            <a:ext cx="1264602" cy="1538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58" y="4946773"/>
            <a:ext cx="1677761" cy="11585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844" y="4956046"/>
            <a:ext cx="1683344" cy="11557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14" y="3573344"/>
            <a:ext cx="1432099" cy="13595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983" y="5081471"/>
            <a:ext cx="1182636" cy="1208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/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/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17"/>
          <a:stretch/>
        </p:blipFill>
        <p:spPr>
          <a:xfrm>
            <a:off x="3057525" y="1181125"/>
            <a:ext cx="8769615" cy="5148828"/>
          </a:xfrm>
          <a:prstGeom prst="roundRect">
            <a:avLst>
              <a:gd name="adj" fmla="val 2713"/>
            </a:avLst>
          </a:prstGeom>
        </p:spPr>
      </p:pic>
      <p:sp>
        <p:nvSpPr>
          <p:cNvPr id="6" name="Rectangle: Rounded Corners 5">
            <a:hlinkClick r:id="rId3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here to play the games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/>
          <p:cNvSpPr/>
          <p:nvPr/>
        </p:nvSpPr>
        <p:spPr>
          <a:xfrm>
            <a:off x="4413383" y="410547"/>
            <a:ext cx="3181739" cy="662473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8000" y="1452245"/>
            <a:ext cx="111766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Practice vocabulary learned earlier in the lesson.</a:t>
            </a:r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Practice structures: </a:t>
            </a:r>
          </a:p>
          <a:p>
            <a:pPr indent="2025015"/>
            <a:r>
              <a:rPr lang="en-US" sz="3600" i="1" dirty="0">
                <a:solidFill>
                  <a:srgbClr val="00B050"/>
                </a:solidFill>
              </a:rPr>
              <a:t>How many ...... do you have?</a:t>
            </a:r>
          </a:p>
          <a:p>
            <a:pPr indent="2025015"/>
            <a:r>
              <a:rPr lang="en-US" sz="3600" i="1" dirty="0">
                <a:solidFill>
                  <a:srgbClr val="00B050"/>
                </a:solidFill>
              </a:rPr>
              <a:t>I have 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586" y="1190625"/>
            <a:ext cx="10452037" cy="5010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560"/>
            <a:ext cx="5382764" cy="700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45716" y="879707"/>
            <a:ext cx="4978444" cy="4215664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9136063" y="5516563"/>
            <a:ext cx="992187" cy="7921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PLAY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2708" name="10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221163"/>
            <a:ext cx="72517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605213" y="5373688"/>
            <a:ext cx="39306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VOCABULARY REVIEW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/>
          <p:cNvSpPr txBox="1"/>
          <p:nvPr/>
        </p:nvSpPr>
        <p:spPr>
          <a:xfrm>
            <a:off x="2711450" y="4005263"/>
            <a:ext cx="13271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Why</a:t>
            </a:r>
            <a:r>
              <a:rPr kumimoji="0" lang="es-ES_tradnl" sz="32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s-ES" sz="32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5" name="54 Grupo"/>
          <p:cNvGrpSpPr/>
          <p:nvPr/>
        </p:nvGrpSpPr>
        <p:grpSpPr bwMode="auto">
          <a:xfrm>
            <a:off x="1558925" y="-1611313"/>
            <a:ext cx="4071938" cy="6362701"/>
            <a:chOff x="5435899" y="-1490662"/>
            <a:chExt cx="4071937" cy="6362700"/>
          </a:xfrm>
        </p:grpSpPr>
        <p:grpSp>
          <p:nvGrpSpPr>
            <p:cNvPr id="74771" name="34 Grupo"/>
            <p:cNvGrpSpPr/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74773" name="Picture 7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pic>
          <p:sp>
            <p:nvSpPr>
              <p:cNvPr id="74774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74772" name="Picture 63" descr="Mosc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/>
          <p:nvPr/>
        </p:nvGrpSpPr>
        <p:grpSpPr bwMode="auto">
          <a:xfrm>
            <a:off x="1558925" y="-1611313"/>
            <a:ext cx="4071938" cy="6362701"/>
            <a:chOff x="221097" y="81756"/>
            <a:chExt cx="4071938" cy="6362700"/>
          </a:xfrm>
        </p:grpSpPr>
        <p:pic>
          <p:nvPicPr>
            <p:cNvPr id="74769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sp>
          <p:nvSpPr>
            <p:cNvPr id="74770" name="Line 8"/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3" name="62 Grupo"/>
          <p:cNvGrpSpPr/>
          <p:nvPr/>
        </p:nvGrpSpPr>
        <p:grpSpPr bwMode="auto">
          <a:xfrm>
            <a:off x="2205038" y="3452813"/>
            <a:ext cx="2238375" cy="1320800"/>
            <a:chOff x="571490" y="5099485"/>
            <a:chExt cx="2237995" cy="1320800"/>
          </a:xfrm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20676" y="5099485"/>
              <a:ext cx="1441205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5" name="64 CuadroTexto"/>
            <p:cNvSpPr txBox="1"/>
            <p:nvPr/>
          </p:nvSpPr>
          <p:spPr>
            <a:xfrm>
              <a:off x="571490" y="5528489"/>
              <a:ext cx="223799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_tradnl" sz="4800" b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 panose="020F0502020204030204"/>
                </a:rPr>
                <a:t>car</a:t>
              </a:r>
              <a:endParaRPr kumimoji="0" lang="es-ES" sz="48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65 Grupo"/>
          <p:cNvGrpSpPr/>
          <p:nvPr/>
        </p:nvGrpSpPr>
        <p:grpSpPr bwMode="auto">
          <a:xfrm>
            <a:off x="5646738" y="3286125"/>
            <a:ext cx="1679575" cy="1320800"/>
            <a:chOff x="3203848" y="5100656"/>
            <a:chExt cx="1679987" cy="1320800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3848" y="5100656"/>
              <a:ext cx="1440215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8" name="67 CuadroTexto"/>
            <p:cNvSpPr txBox="1"/>
            <p:nvPr/>
          </p:nvSpPr>
          <p:spPr>
            <a:xfrm>
              <a:off x="3271919" y="5507999"/>
              <a:ext cx="1611916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listen 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72 Grupo"/>
          <p:cNvGrpSpPr/>
          <p:nvPr/>
        </p:nvGrpSpPr>
        <p:grpSpPr bwMode="auto">
          <a:xfrm>
            <a:off x="7685088" y="2505075"/>
            <a:ext cx="2344737" cy="1354138"/>
            <a:chOff x="2751276" y="5100656"/>
            <a:chExt cx="2345007" cy="1353989"/>
          </a:xfrm>
        </p:grpSpPr>
        <p:pic>
          <p:nvPicPr>
            <p:cNvPr id="74" name="Picture 63" descr="Mosc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3765" y="5100656"/>
              <a:ext cx="1440029" cy="132065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74 CuadroTexto"/>
            <p:cNvSpPr txBox="1"/>
            <p:nvPr/>
          </p:nvSpPr>
          <p:spPr>
            <a:xfrm>
              <a:off x="2751276" y="5685204"/>
              <a:ext cx="2345007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_tradnl" sz="4400" b="1" i="0" u="none" strike="noStrike" kern="1200" cap="none" spc="0" normalizeH="0" baseline="0" noProof="0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sit</a:t>
              </a:r>
              <a:r>
                <a:rPr kumimoji="0" lang="es-ES_tradnl" sz="4400" b="1" i="0" u="none" strike="noStrike" kern="120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s-ES_tradnl" sz="4400" b="1" i="0" u="none" strike="noStrike" kern="1200" cap="none" spc="0" normalizeH="0" baseline="0" noProof="0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down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2205038" y="5575300"/>
            <a:ext cx="71469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Because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kind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_tradnl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toy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9136063" y="5516563"/>
            <a:ext cx="992187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9048750" y="5516563"/>
            <a:ext cx="1079500" cy="65563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CHECK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/>
          <p:cNvSpPr txBox="1"/>
          <p:nvPr/>
        </p:nvSpPr>
        <p:spPr>
          <a:xfrm>
            <a:off x="4295775" y="4005263"/>
            <a:ext cx="13271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Why</a:t>
            </a:r>
            <a:r>
              <a:rPr kumimoji="0" lang="es-ES_tradnl" sz="32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s-ES" sz="32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5" name="54 Grupo"/>
          <p:cNvGrpSpPr/>
          <p:nvPr/>
        </p:nvGrpSpPr>
        <p:grpSpPr bwMode="auto">
          <a:xfrm>
            <a:off x="3143250" y="-1611313"/>
            <a:ext cx="4071938" cy="6362701"/>
            <a:chOff x="5435899" y="-1490662"/>
            <a:chExt cx="4071937" cy="6362700"/>
          </a:xfrm>
        </p:grpSpPr>
        <p:grpSp>
          <p:nvGrpSpPr>
            <p:cNvPr id="76819" name="34 Grupo"/>
            <p:cNvGrpSpPr/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76821" name="Picture 7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pic>
          <p:sp>
            <p:nvSpPr>
              <p:cNvPr id="76822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76820" name="Picture 63" descr="Mosc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/>
          <p:nvPr/>
        </p:nvGrpSpPr>
        <p:grpSpPr bwMode="auto">
          <a:xfrm>
            <a:off x="3143250" y="-1611313"/>
            <a:ext cx="4071938" cy="6362701"/>
            <a:chOff x="221097" y="81756"/>
            <a:chExt cx="4071938" cy="6362700"/>
          </a:xfrm>
        </p:grpSpPr>
        <p:pic>
          <p:nvPicPr>
            <p:cNvPr id="76817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sp>
          <p:nvSpPr>
            <p:cNvPr id="76818" name="Line 8"/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3" name="62 Grupo"/>
          <p:cNvGrpSpPr/>
          <p:nvPr/>
        </p:nvGrpSpPr>
        <p:grpSpPr bwMode="auto">
          <a:xfrm>
            <a:off x="3914775" y="3429000"/>
            <a:ext cx="2087563" cy="1320800"/>
            <a:chOff x="791615" y="5122863"/>
            <a:chExt cx="2087863" cy="1320800"/>
          </a:xfrm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5512" y="5122863"/>
              <a:ext cx="1440070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5" name="64 CuadroTexto"/>
            <p:cNvSpPr txBox="1"/>
            <p:nvPr/>
          </p:nvSpPr>
          <p:spPr>
            <a:xfrm>
              <a:off x="791615" y="5575816"/>
              <a:ext cx="2087863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_tradnl" sz="48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father</a:t>
              </a:r>
              <a:endParaRPr kumimoji="0" lang="es-ES" sz="48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0" name="69 Grupo"/>
          <p:cNvGrpSpPr/>
          <p:nvPr/>
        </p:nvGrpSpPr>
        <p:grpSpPr bwMode="auto">
          <a:xfrm>
            <a:off x="6532563" y="2768600"/>
            <a:ext cx="1579562" cy="1320800"/>
            <a:chOff x="3203848" y="5100656"/>
            <a:chExt cx="1580364" cy="1320800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3848" y="5100656"/>
              <a:ext cx="144059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2" name="71 CuadroTexto"/>
            <p:cNvSpPr txBox="1"/>
            <p:nvPr/>
          </p:nvSpPr>
          <p:spPr>
            <a:xfrm>
              <a:off x="3228616" y="5555493"/>
              <a:ext cx="1555596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_tradnl" sz="44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doll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72 Grupo"/>
          <p:cNvGrpSpPr/>
          <p:nvPr/>
        </p:nvGrpSpPr>
        <p:grpSpPr bwMode="auto">
          <a:xfrm>
            <a:off x="827088" y="2971800"/>
            <a:ext cx="2654300" cy="1320800"/>
            <a:chOff x="2650893" y="5100656"/>
            <a:chExt cx="2654475" cy="1320800"/>
          </a:xfrm>
        </p:grpSpPr>
        <p:pic>
          <p:nvPicPr>
            <p:cNvPr id="74" name="Picture 63" descr="Mosc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3379" y="5100656"/>
              <a:ext cx="1439957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74 CuadroTexto"/>
            <p:cNvSpPr txBox="1"/>
            <p:nvPr/>
          </p:nvSpPr>
          <p:spPr>
            <a:xfrm>
              <a:off x="2650893" y="5558499"/>
              <a:ext cx="2654475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_tradnl" sz="44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robot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2378075" y="5653088"/>
            <a:ext cx="64897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Because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 toy.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9136063" y="5516563"/>
            <a:ext cx="992187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9048750" y="5516563"/>
            <a:ext cx="1079500" cy="65563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CHECK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/>
          <p:cNvSpPr txBox="1"/>
          <p:nvPr/>
        </p:nvSpPr>
        <p:spPr>
          <a:xfrm>
            <a:off x="6024563" y="4005263"/>
            <a:ext cx="13255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Why</a:t>
            </a:r>
            <a:r>
              <a:rPr kumimoji="0" lang="es-ES_tradnl" sz="32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s-ES" sz="32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5" name="54 Grupo"/>
          <p:cNvGrpSpPr/>
          <p:nvPr/>
        </p:nvGrpSpPr>
        <p:grpSpPr bwMode="auto">
          <a:xfrm>
            <a:off x="4903788" y="-1611313"/>
            <a:ext cx="4071937" cy="6362701"/>
            <a:chOff x="5435899" y="-1490662"/>
            <a:chExt cx="4071937" cy="6362700"/>
          </a:xfrm>
        </p:grpSpPr>
        <p:grpSp>
          <p:nvGrpSpPr>
            <p:cNvPr id="78867" name="34 Grupo"/>
            <p:cNvGrpSpPr/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78869" name="Picture 7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pic>
          <p:sp>
            <p:nvSpPr>
              <p:cNvPr id="78870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78868" name="Picture 63" descr="Mosc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/>
          <p:nvPr/>
        </p:nvGrpSpPr>
        <p:grpSpPr bwMode="auto">
          <a:xfrm>
            <a:off x="4903788" y="-1611313"/>
            <a:ext cx="4071937" cy="6362701"/>
            <a:chOff x="221097" y="81756"/>
            <a:chExt cx="4071938" cy="6362700"/>
          </a:xfrm>
        </p:grpSpPr>
        <p:pic>
          <p:nvPicPr>
            <p:cNvPr id="78865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sp>
          <p:nvSpPr>
            <p:cNvPr id="78866" name="Line 8"/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3" name="62 Grupo"/>
          <p:cNvGrpSpPr/>
          <p:nvPr/>
        </p:nvGrpSpPr>
        <p:grpSpPr bwMode="auto">
          <a:xfrm>
            <a:off x="5951538" y="3429000"/>
            <a:ext cx="1820862" cy="1320800"/>
            <a:chOff x="1101379" y="5122863"/>
            <a:chExt cx="1820353" cy="1320800"/>
          </a:xfrm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5662" y="5122863"/>
              <a:ext cx="1439461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5" name="64 CuadroTexto"/>
            <p:cNvSpPr txBox="1"/>
            <p:nvPr/>
          </p:nvSpPr>
          <p:spPr>
            <a:xfrm>
              <a:off x="1101379" y="5554911"/>
              <a:ext cx="1820353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_tradnl" sz="48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dice</a:t>
              </a:r>
              <a:endParaRPr kumimoji="0" lang="es-ES" sz="48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65 Grupo"/>
          <p:cNvGrpSpPr/>
          <p:nvPr/>
        </p:nvGrpSpPr>
        <p:grpSpPr bwMode="auto">
          <a:xfrm>
            <a:off x="1662113" y="3354388"/>
            <a:ext cx="2074862" cy="1320800"/>
            <a:chOff x="2828942" y="5100656"/>
            <a:chExt cx="2074136" cy="1320800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3461" y="5100656"/>
              <a:ext cx="1440946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8" name="67 CuadroTexto"/>
            <p:cNvSpPr txBox="1"/>
            <p:nvPr/>
          </p:nvSpPr>
          <p:spPr>
            <a:xfrm>
              <a:off x="2828942" y="5607464"/>
              <a:ext cx="2074136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_tradnl" sz="4400" b="1" i="0" u="none" strike="noStrike" kern="1200" cap="none" spc="0" normalizeH="0" baseline="0" noProof="0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mother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0" name="69 Grupo"/>
          <p:cNvGrpSpPr/>
          <p:nvPr/>
        </p:nvGrpSpPr>
        <p:grpSpPr bwMode="auto">
          <a:xfrm>
            <a:off x="3903663" y="2913063"/>
            <a:ext cx="1647825" cy="1320800"/>
            <a:chOff x="3139811" y="5100656"/>
            <a:chExt cx="1647916" cy="1320800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3315" y="5100656"/>
              <a:ext cx="1439942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2" name="71 CuadroTexto"/>
            <p:cNvSpPr txBox="1"/>
            <p:nvPr/>
          </p:nvSpPr>
          <p:spPr>
            <a:xfrm>
              <a:off x="3139811" y="5507999"/>
              <a:ext cx="1647916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_tradnl" sz="4400" b="1" i="0" u="none" strike="noStrike" kern="1200" cap="none" spc="0" normalizeH="0" baseline="0" noProof="0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father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2482850" y="5821363"/>
            <a:ext cx="69373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Because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family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member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9136063" y="5516563"/>
            <a:ext cx="992187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9048750" y="5516563"/>
            <a:ext cx="1079500" cy="65563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CHECK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/>
          <p:cNvSpPr txBox="1"/>
          <p:nvPr/>
        </p:nvSpPr>
        <p:spPr>
          <a:xfrm>
            <a:off x="4295775" y="4005263"/>
            <a:ext cx="13271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Why</a:t>
            </a:r>
            <a:r>
              <a:rPr kumimoji="0" lang="es-ES_tradnl" sz="32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s-ES" sz="32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5" name="54 Grupo"/>
          <p:cNvGrpSpPr/>
          <p:nvPr/>
        </p:nvGrpSpPr>
        <p:grpSpPr bwMode="auto">
          <a:xfrm>
            <a:off x="3143250" y="-1611313"/>
            <a:ext cx="4071938" cy="6362701"/>
            <a:chOff x="5435899" y="-1490662"/>
            <a:chExt cx="4071937" cy="6362700"/>
          </a:xfrm>
        </p:grpSpPr>
        <p:grpSp>
          <p:nvGrpSpPr>
            <p:cNvPr id="80915" name="34 Grupo"/>
            <p:cNvGrpSpPr/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80917" name="Picture 7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pic>
          <p:sp>
            <p:nvSpPr>
              <p:cNvPr id="80918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80916" name="Picture 63" descr="Mosc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/>
          <p:nvPr/>
        </p:nvGrpSpPr>
        <p:grpSpPr bwMode="auto">
          <a:xfrm>
            <a:off x="3143250" y="-1611313"/>
            <a:ext cx="4071938" cy="6362701"/>
            <a:chOff x="221097" y="81756"/>
            <a:chExt cx="4071938" cy="6362700"/>
          </a:xfrm>
        </p:grpSpPr>
        <p:pic>
          <p:nvPicPr>
            <p:cNvPr id="80913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sp>
          <p:nvSpPr>
            <p:cNvPr id="80914" name="Line 8"/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3" name="62 Grupo"/>
          <p:cNvGrpSpPr/>
          <p:nvPr/>
        </p:nvGrpSpPr>
        <p:grpSpPr bwMode="auto">
          <a:xfrm>
            <a:off x="3816350" y="3429000"/>
            <a:ext cx="2301875" cy="1320800"/>
            <a:chOff x="693425" y="5122863"/>
            <a:chExt cx="2302726" cy="1320800"/>
          </a:xfrm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5856" y="5122863"/>
              <a:ext cx="1440395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5" name="64 CuadroTexto"/>
            <p:cNvSpPr txBox="1"/>
            <p:nvPr/>
          </p:nvSpPr>
          <p:spPr>
            <a:xfrm>
              <a:off x="693425" y="5669891"/>
              <a:ext cx="2302726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_tradnl" sz="4400" b="1" i="0" u="none" strike="noStrike" kern="1200" cap="none" spc="0" normalizeH="0" baseline="0" noProof="0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goodbye</a:t>
              </a:r>
              <a:endParaRPr kumimoji="0" lang="es-ES" sz="48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65 Grupo"/>
          <p:cNvGrpSpPr/>
          <p:nvPr/>
        </p:nvGrpSpPr>
        <p:grpSpPr bwMode="auto">
          <a:xfrm>
            <a:off x="1857375" y="3357563"/>
            <a:ext cx="2101850" cy="1320800"/>
            <a:chOff x="2924934" y="5100656"/>
            <a:chExt cx="2102470" cy="1320800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4416" y="5100656"/>
              <a:ext cx="1438699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8" name="67 CuadroTexto"/>
            <p:cNvSpPr txBox="1"/>
            <p:nvPr/>
          </p:nvSpPr>
          <p:spPr>
            <a:xfrm>
              <a:off x="2924934" y="5573933"/>
              <a:ext cx="210247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_tradnl" sz="4800" b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 panose="020F0502020204030204"/>
                </a:rPr>
                <a:t>card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0" name="69 Grupo"/>
          <p:cNvGrpSpPr/>
          <p:nvPr/>
        </p:nvGrpSpPr>
        <p:grpSpPr bwMode="auto">
          <a:xfrm>
            <a:off x="7612063" y="2763838"/>
            <a:ext cx="2019300" cy="1370012"/>
            <a:chOff x="3035878" y="5100656"/>
            <a:chExt cx="2019863" cy="1369702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4200" y="5100656"/>
              <a:ext cx="1440263" cy="13205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2" name="71 CuadroTexto"/>
            <p:cNvSpPr txBox="1"/>
            <p:nvPr/>
          </p:nvSpPr>
          <p:spPr>
            <a:xfrm>
              <a:off x="3035878" y="5700917"/>
              <a:ext cx="2019863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_tradnl" sz="44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block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2378075" y="5675313"/>
            <a:ext cx="6489700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Because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 toy</a:t>
            </a:r>
            <a:r>
              <a:rPr kumimoji="0" lang="en-US" altLang="es-ES_tradnl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alt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9136063" y="5516563"/>
            <a:ext cx="992187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9048750" y="5516563"/>
            <a:ext cx="1079500" cy="65563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CHECK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/>
          <p:cNvSpPr txBox="1"/>
          <p:nvPr/>
        </p:nvSpPr>
        <p:spPr>
          <a:xfrm>
            <a:off x="2711450" y="4005263"/>
            <a:ext cx="13271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Why</a:t>
            </a:r>
            <a:r>
              <a:rPr kumimoji="0" lang="es-ES_tradnl" sz="32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s-ES" sz="32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5" name="54 Grupo"/>
          <p:cNvGrpSpPr/>
          <p:nvPr/>
        </p:nvGrpSpPr>
        <p:grpSpPr bwMode="auto">
          <a:xfrm>
            <a:off x="1558925" y="-1611313"/>
            <a:ext cx="4071938" cy="6362701"/>
            <a:chOff x="5435899" y="-1490662"/>
            <a:chExt cx="4071937" cy="6362700"/>
          </a:xfrm>
        </p:grpSpPr>
        <p:grpSp>
          <p:nvGrpSpPr>
            <p:cNvPr id="82963" name="34 Grupo"/>
            <p:cNvGrpSpPr/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82965" name="Picture 7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pic>
          <p:sp>
            <p:nvSpPr>
              <p:cNvPr id="82966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82964" name="Picture 63" descr="Mosc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/>
          <p:nvPr/>
        </p:nvGrpSpPr>
        <p:grpSpPr bwMode="auto">
          <a:xfrm>
            <a:off x="1558925" y="-1611313"/>
            <a:ext cx="4071938" cy="6362701"/>
            <a:chOff x="221097" y="81756"/>
            <a:chExt cx="4071938" cy="6362700"/>
          </a:xfrm>
        </p:grpSpPr>
        <p:pic>
          <p:nvPicPr>
            <p:cNvPr id="82961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sp>
          <p:nvSpPr>
            <p:cNvPr id="82962" name="Line 8"/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3" name="62 Grupo"/>
          <p:cNvGrpSpPr/>
          <p:nvPr/>
        </p:nvGrpSpPr>
        <p:grpSpPr bwMode="auto">
          <a:xfrm>
            <a:off x="2501900" y="3429001"/>
            <a:ext cx="1865313" cy="1320800"/>
            <a:chOff x="963777" y="5122863"/>
            <a:chExt cx="1865733" cy="1320583"/>
          </a:xfrm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6211" y="5122863"/>
              <a:ext cx="1438599" cy="132058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5" name="64 CuadroTexto"/>
            <p:cNvSpPr txBox="1"/>
            <p:nvPr/>
          </p:nvSpPr>
          <p:spPr>
            <a:xfrm>
              <a:off x="963777" y="5554911"/>
              <a:ext cx="1865733" cy="7077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_tradnl" sz="40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sister</a:t>
              </a:r>
              <a:endParaRPr kumimoji="0" lang="es-ES" sz="48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65 Grupo"/>
          <p:cNvGrpSpPr/>
          <p:nvPr/>
        </p:nvGrpSpPr>
        <p:grpSpPr bwMode="auto">
          <a:xfrm>
            <a:off x="5426075" y="3429000"/>
            <a:ext cx="1841500" cy="1320800"/>
            <a:chOff x="3124857" y="5100656"/>
            <a:chExt cx="1841513" cy="1320800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4233" y="5100656"/>
              <a:ext cx="143987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8" name="67 CuadroTexto"/>
            <p:cNvSpPr txBox="1"/>
            <p:nvPr/>
          </p:nvSpPr>
          <p:spPr>
            <a:xfrm>
              <a:off x="3124857" y="5496853"/>
              <a:ext cx="1841513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_tradnl" sz="44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marble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0" name="69 Grupo"/>
          <p:cNvGrpSpPr/>
          <p:nvPr/>
        </p:nvGrpSpPr>
        <p:grpSpPr bwMode="auto">
          <a:xfrm>
            <a:off x="7920038" y="2540000"/>
            <a:ext cx="1916112" cy="1320800"/>
            <a:chOff x="3130863" y="5100656"/>
            <a:chExt cx="1916482" cy="1320800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3902" y="5100656"/>
              <a:ext cx="1440140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2" name="71 CuadroTexto"/>
            <p:cNvSpPr txBox="1"/>
            <p:nvPr/>
          </p:nvSpPr>
          <p:spPr>
            <a:xfrm>
              <a:off x="3130863" y="5575377"/>
              <a:ext cx="1916482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_tradnl" sz="44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car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2330450" y="5703888"/>
            <a:ext cx="71469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Because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es-ES_tradnl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family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member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9136063" y="5516563"/>
            <a:ext cx="992187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9048750" y="5516563"/>
            <a:ext cx="1079500" cy="65563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CHECK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"/>
            <a:ext cx="9641205" cy="6051550"/>
          </a:xfrm>
          <a:prstGeom prst="rect">
            <a:avLst/>
          </a:prstGeom>
        </p:spPr>
      </p:pic>
      <p:sp>
        <p:nvSpPr>
          <p:cNvPr id="5" name="Rectangle: Diagonal Corners Rounded 4"/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5324475" y="2302201"/>
            <a:ext cx="6719363" cy="2460447"/>
          </a:xfrm>
          <a:prstGeom prst="plaque">
            <a:avLst/>
          </a:prstGeom>
          <a:solidFill>
            <a:schemeClr val="bg1"/>
          </a:solidFill>
          <a:ln>
            <a:solidFill>
              <a:srgbClr val="0099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algn="ctr"/>
            <a:r>
              <a:rPr lang="en-US" sz="3600" dirty="0">
                <a:solidFill>
                  <a:srgbClr val="009900"/>
                </a:solidFill>
                <a:ea typeface="Times New Roman" panose="02020603050405020304" pitchFamily="18" charset="0"/>
              </a:rPr>
              <a:t>How many ...... do you have?</a:t>
            </a:r>
          </a:p>
          <a:p>
            <a:pPr algn="ctr"/>
            <a:r>
              <a:rPr lang="en-US" sz="3600" dirty="0">
                <a:solidFill>
                  <a:srgbClr val="009900"/>
                </a:solidFill>
                <a:ea typeface="Times New Roman" panose="02020603050405020304" pitchFamily="18" charset="0"/>
              </a:rPr>
              <a:t>I have ........</a:t>
            </a:r>
          </a:p>
        </p:txBody>
      </p:sp>
      <p:sp>
        <p:nvSpPr>
          <p:cNvPr id="6" name="Plaque 5"/>
          <p:cNvSpPr/>
          <p:nvPr/>
        </p:nvSpPr>
        <p:spPr>
          <a:xfrm>
            <a:off x="148162" y="2035501"/>
            <a:ext cx="4991423" cy="3000375"/>
          </a:xfrm>
          <a:prstGeom prst="plaque">
            <a:avLst/>
          </a:prstGeom>
          <a:solidFill>
            <a:schemeClr val="bg1"/>
          </a:solidFill>
          <a:ln>
            <a:solidFill>
              <a:srgbClr val="0099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Vocabulary: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Review: </a:t>
            </a:r>
            <a:r>
              <a:rPr lang="en-US" sz="3600" dirty="0">
                <a:solidFill>
                  <a:srgbClr val="009900"/>
                </a:solidFill>
                <a:ea typeface="Times New Roman" panose="02020603050405020304" pitchFamily="18" charset="0"/>
              </a:rPr>
              <a:t>robot, car, doll, marble, dice, block, card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7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</a:t>
            </a:r>
            <a:r>
              <a:rPr lang="vi-VN" sz="3600" i="1" dirty="0">
                <a:solidFill>
                  <a:srgbClr val="0070C0"/>
                </a:solidFill>
              </a:rPr>
              <a:t>vocabulary</a:t>
            </a:r>
            <a:r>
              <a:rPr lang="vi-VN" altLang="en-US" sz="3600" i="1" dirty="0">
                <a:solidFill>
                  <a:srgbClr val="0070C0"/>
                </a:solidFill>
              </a:rPr>
              <a:t>,</a:t>
            </a:r>
            <a:r>
              <a:rPr lang="en-US" sz="3600" i="1" dirty="0">
                <a:solidFill>
                  <a:srgbClr val="0070C0"/>
                </a:solidFill>
              </a:rPr>
              <a:t> structure</a:t>
            </a:r>
            <a:r>
              <a:rPr lang="vi-VN" altLang="en-US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s,</a:t>
            </a:r>
            <a:r>
              <a:rPr lang="en-US" sz="3600" i="1" dirty="0">
                <a:solidFill>
                  <a:srgbClr val="0070C0"/>
                </a:solidFill>
              </a:rPr>
              <a:t> and make sentences using them.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72).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47).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102 </a:t>
            </a:r>
            <a:r>
              <a:rPr lang="en-US" sz="3600" i="1">
                <a:solidFill>
                  <a:srgbClr val="0070C0"/>
                </a:solidFill>
              </a:rPr>
              <a:t>SB). 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485"/>
            <a:ext cx="9723120" cy="61074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>
            <a:fillRect/>
          </a:stretch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m And Jerry Shows — Not What You Think | by Bridget Delaney | 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981" y="3730134"/>
            <a:ext cx="2033587" cy="17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om And Jerry Png - Cinebriq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9" y="3019425"/>
            <a:ext cx="609432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hlinkClick r:id="" action="ppaction://hlinkshowjump?jump=nextslide"/>
          </p:cNvPr>
          <p:cNvSpPr/>
          <p:nvPr/>
        </p:nvSpPr>
        <p:spPr>
          <a:xfrm>
            <a:off x="5448300" y="3333749"/>
            <a:ext cx="1459249" cy="504826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Start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8538" y="4060549"/>
            <a:ext cx="7792279" cy="27212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Divide class into 2 teams: TOM and JERRY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 has to choose the right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Tom’s answer is correct, the BOMB WILL MOVE TO JERRY AND EXPLODE.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Tom’s answer is incorrect, THE BOMB WILL MOVE TO TOM AND EXPLODE.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7065" y="764075"/>
            <a:ext cx="54312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JERRY’S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QUESTIONS</a:t>
            </a:r>
            <a:endParaRPr kumimoji="0" lang="ru-RU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" descr="Tom And Jerry Shows — Not What You Think | by Bridget Delaney | Medi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981" y="3730134"/>
            <a:ext cx="2033587" cy="17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m" descr="Tom And Jerry Png - Cinebriq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21" y="2669054"/>
            <a:ext cx="870101" cy="11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ext">
            <a:hlinkClick r:id="" action="ppaction://hlinkshowjump?jump=nextslide"/>
          </p:cNvPr>
          <p:cNvSpPr/>
          <p:nvPr/>
        </p:nvSpPr>
        <p:spPr>
          <a:xfrm>
            <a:off x="0" y="407677"/>
            <a:ext cx="1459249" cy="504826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2" name="bomb" descr="Bomb Cartoon - Free vector graphic on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4611562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q">
            <a:hlinkClick r:id="" action="ppaction://hlinkshowjump?jump=nextslide"/>
          </p:cNvPr>
          <p:cNvSpPr/>
          <p:nvPr/>
        </p:nvSpPr>
        <p:spPr>
          <a:xfrm>
            <a:off x="3226763" y="-982781"/>
            <a:ext cx="6323011" cy="819150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bomb" descr="Bomb Cartoon - Free vector graphic on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90" y="3037984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YES"/>
          <p:cNvSpPr/>
          <p:nvPr/>
        </p:nvSpPr>
        <p:spPr>
          <a:xfrm>
            <a:off x="10172700" y="3037983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835525" y="418465"/>
            <a:ext cx="2934970" cy="1937385"/>
          </a:xfrm>
          <a:prstGeom prst="cloud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64" y="2355999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98" y="4827673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O"/>
          <p:cNvSpPr/>
          <p:nvPr/>
        </p:nvSpPr>
        <p:spPr>
          <a:xfrm>
            <a:off x="10172700" y="1742842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marble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13" y="2963700"/>
            <a:ext cx="1025392" cy="7148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53" y="1954238"/>
            <a:ext cx="1025392" cy="71481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3413">
            <a:off x="5643230" y="677433"/>
            <a:ext cx="1320659" cy="135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7005 4.07407E-6 C -0.24622 4.07407E-6 -0.3401 -0.06042 -0.3401 -0.10926 L -0.3401 -0.2182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28269 2.22222E-6 C 0.40925 2.22222E-6 0.56537 0.09791 0.56537 0.17731 L 0.56537 0.3544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8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" descr="Tom And Jerry Shows — Not What You Think | by Bridget Delaney | Medi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981" y="3730134"/>
            <a:ext cx="2033587" cy="17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m" descr="Tom And Jerry Png - Cinebriq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21" y="2669054"/>
            <a:ext cx="870101" cy="11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ext">
            <a:hlinkClick r:id="" action="ppaction://hlinkshowjump?jump=nextslide"/>
          </p:cNvPr>
          <p:cNvSpPr/>
          <p:nvPr/>
        </p:nvSpPr>
        <p:spPr>
          <a:xfrm>
            <a:off x="0" y="407677"/>
            <a:ext cx="1459249" cy="504826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2" name="bomb" descr="Bomb Cartoon - Free vector graphic on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4611562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q">
            <a:hlinkClick r:id="" action="ppaction://hlinkshowjump?jump=nextslide"/>
          </p:cNvPr>
          <p:cNvSpPr/>
          <p:nvPr/>
        </p:nvSpPr>
        <p:spPr>
          <a:xfrm>
            <a:off x="3226763" y="-982781"/>
            <a:ext cx="6323011" cy="819150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bomb" descr="Bomb Cartoon - Free vector graphic on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90" y="3037984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YES"/>
          <p:cNvSpPr/>
          <p:nvPr/>
        </p:nvSpPr>
        <p:spPr>
          <a:xfrm>
            <a:off x="10172700" y="3037983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dice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756150" y="292100"/>
            <a:ext cx="3099435" cy="2251075"/>
          </a:xfrm>
          <a:prstGeom prst="cloud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64" y="2355999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98" y="4827673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O"/>
          <p:cNvSpPr/>
          <p:nvPr/>
        </p:nvSpPr>
        <p:spPr>
          <a:xfrm>
            <a:off x="10172700" y="1742842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card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13" y="2963700"/>
            <a:ext cx="1025392" cy="7148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53" y="1954238"/>
            <a:ext cx="1025392" cy="7148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8736" y="618553"/>
            <a:ext cx="1083995" cy="1456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7005 4.07407E-6 C -0.24622 4.07407E-6 -0.3401 -0.06042 -0.3401 -0.10926 L -0.3401 -0.2182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28269 2.22222E-6 C 0.40925 2.22222E-6 0.56537 0.09791 0.56537 0.17731 L 0.56537 0.3544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8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" descr="Tom And Jerry Shows — Not What You Think | by Bridget Delaney | Medi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981" y="3730134"/>
            <a:ext cx="2033587" cy="17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m" descr="Tom And Jerry Png - Cinebriq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21" y="2669054"/>
            <a:ext cx="870101" cy="11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ext">
            <a:hlinkClick r:id="" action="ppaction://hlinkshowjump?jump=nextslide"/>
          </p:cNvPr>
          <p:cNvSpPr/>
          <p:nvPr/>
        </p:nvSpPr>
        <p:spPr>
          <a:xfrm>
            <a:off x="0" y="405104"/>
            <a:ext cx="1459249" cy="504826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2" name="bomb" descr="Bomb Cartoon - Free vector graphic on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4611562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q">
            <a:hlinkClick r:id="" action="ppaction://hlinkshowjump?jump=nextslide"/>
          </p:cNvPr>
          <p:cNvSpPr/>
          <p:nvPr/>
        </p:nvSpPr>
        <p:spPr>
          <a:xfrm>
            <a:off x="3226763" y="-982781"/>
            <a:ext cx="6323011" cy="819150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bomb" descr="Bomb Cartoon - Free vector graphic on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90" y="3037984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YES"/>
          <p:cNvSpPr/>
          <p:nvPr/>
        </p:nvSpPr>
        <p:spPr>
          <a:xfrm>
            <a:off x="9985327" y="1790650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marble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758690" y="654685"/>
            <a:ext cx="3201035" cy="1936750"/>
          </a:xfrm>
          <a:prstGeom prst="cloud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64" y="2355999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98" y="4827673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O"/>
          <p:cNvSpPr/>
          <p:nvPr/>
        </p:nvSpPr>
        <p:spPr>
          <a:xfrm>
            <a:off x="9985327" y="3021285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13" y="2963700"/>
            <a:ext cx="1025392" cy="7148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98" y="1925153"/>
            <a:ext cx="1025392" cy="71481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95" y="1026266"/>
            <a:ext cx="1319320" cy="125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7005 4.07407E-6 C -0.24622 4.07407E-6 -0.3401 -0.06042 -0.3401 -0.10926 L -0.3401 -0.2182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28269 2.22222E-6 C 0.40925 2.22222E-6 0.56537 0.09791 0.56537 0.17731 L 0.56537 0.3544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8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" descr="Tom And Jerry Shows — Not What You Think | by Bridget Delaney | Medi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981" y="3730134"/>
            <a:ext cx="2033587" cy="17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m" descr="Tom And Jerry Png - Cinebriq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21" y="2669054"/>
            <a:ext cx="870101" cy="11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ext">
            <a:hlinkClick r:id="" action="ppaction://hlinkshowjump?jump=nextslide"/>
          </p:cNvPr>
          <p:cNvSpPr/>
          <p:nvPr/>
        </p:nvSpPr>
        <p:spPr>
          <a:xfrm>
            <a:off x="0" y="407677"/>
            <a:ext cx="1459249" cy="504826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2" name="bomb" descr="Bomb Cartoon - Free vector graphic on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4611562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q">
            <a:hlinkClick r:id="" action="ppaction://hlinkshowjump?jump=nextslide"/>
          </p:cNvPr>
          <p:cNvSpPr/>
          <p:nvPr/>
        </p:nvSpPr>
        <p:spPr>
          <a:xfrm>
            <a:off x="3226763" y="-982781"/>
            <a:ext cx="6323011" cy="819150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bomb" descr="Bomb Cartoon - Free vector graphic on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90" y="3037984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YES"/>
          <p:cNvSpPr/>
          <p:nvPr/>
        </p:nvSpPr>
        <p:spPr>
          <a:xfrm>
            <a:off x="10172700" y="3037983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858385" y="591820"/>
            <a:ext cx="3218815" cy="1714500"/>
          </a:xfrm>
          <a:prstGeom prst="cloud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64" y="2355999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98" y="4827673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O"/>
          <p:cNvSpPr/>
          <p:nvPr/>
        </p:nvSpPr>
        <p:spPr>
          <a:xfrm>
            <a:off x="10172700" y="1742842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block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13" y="2963700"/>
            <a:ext cx="1025392" cy="7148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53" y="1954238"/>
            <a:ext cx="1025392" cy="71481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413">
            <a:off x="5622925" y="740410"/>
            <a:ext cx="1691005" cy="116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7005 4.07407E-6 C -0.24622 4.07407E-6 -0.3401 -0.06042 -0.3401 -0.10926 L -0.3401 -0.2182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28269 2.22222E-6 C 0.40925 2.22222E-6 0.56537 0.09791 0.56537 0.17731 L 0.56537 0.3544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8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</TotalTime>
  <Words>580</Words>
  <Application>Microsoft Office PowerPoint</Application>
  <PresentationFormat>Widescreen</PresentationFormat>
  <Paragraphs>156</Paragraphs>
  <Slides>40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.VnVogue</vt:lpstr>
      <vt:lpstr>Arial</vt:lpstr>
      <vt:lpstr>Britannic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vaxalin@outlook.com.vn</cp:lastModifiedBy>
  <cp:revision>184</cp:revision>
  <dcterms:created xsi:type="dcterms:W3CDTF">2020-12-08T03:17:00Z</dcterms:created>
  <dcterms:modified xsi:type="dcterms:W3CDTF">2023-08-08T14:37:40Z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87CC0099ED0C4FF3967C2D46EE0AD527</vt:lpwstr>
  </property>
  <property fmtid="{D5CDD505-2E9C-101B-9397-08002B2CF9AE}" pid="3" name="KSOProductBuildVer">
    <vt:lpwstr>1033-11.2.0.11486</vt:lpwstr>
  </property>
</Properties>
</file>