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306" r:id="rId3"/>
    <p:sldId id="355" r:id="rId4"/>
    <p:sldId id="356" r:id="rId5"/>
    <p:sldId id="357" r:id="rId6"/>
    <p:sldId id="337" r:id="rId7"/>
    <p:sldId id="358" r:id="rId8"/>
    <p:sldId id="374" r:id="rId9"/>
    <p:sldId id="375" r:id="rId10"/>
    <p:sldId id="376" r:id="rId11"/>
    <p:sldId id="3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DN202102_TH Đinh Thị Thu Hoài" initials="DĐTTH" lastIdx="1" clrIdx="1">
    <p:extLst>
      <p:ext uri="{19B8F6BF-5375-455C-9EA6-DF929625EA0E}">
        <p15:presenceInfo xmlns:p15="http://schemas.microsoft.com/office/powerpoint/2012/main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313"/>
    <a:srgbClr val="DD35D1"/>
    <a:srgbClr val="FAF51D"/>
    <a:srgbClr val="82EB03"/>
    <a:srgbClr val="F36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EFE4B-1424-839F-6418-BF4AE352C665}" v="5" dt="2023-03-27T05:02:12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364" autoAdjust="0"/>
  </p:normalViewPr>
  <p:slideViewPr>
    <p:cSldViewPr snapToGrid="0">
      <p:cViewPr varScale="1">
        <p:scale>
          <a:sx n="128" d="100"/>
          <a:sy n="128" d="100"/>
        </p:scale>
        <p:origin x="480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660EFE4B-1424-839F-6418-BF4AE352C665}"/>
    <pc:docChg chg="modSld">
      <pc:chgData name="Người dùng Khách" userId="S::urn:spo:anon#e85374a2152dfa522b1bb4a1ad5a352079a392e22138f3103e19beeb45754517::" providerId="AD" clId="Web-{660EFE4B-1424-839F-6418-BF4AE352C665}" dt="2023-03-27T05:02:12.888" v="4" actId="1076"/>
      <pc:docMkLst>
        <pc:docMk/>
      </pc:docMkLst>
      <pc:sldChg chg="modSp">
        <pc:chgData name="Người dùng Khách" userId="S::urn:spo:anon#e85374a2152dfa522b1bb4a1ad5a352079a392e22138f3103e19beeb45754517::" providerId="AD" clId="Web-{660EFE4B-1424-839F-6418-BF4AE352C665}" dt="2023-03-27T05:02:12.888" v="4" actId="1076"/>
        <pc:sldMkLst>
          <pc:docMk/>
          <pc:sldMk cId="1144815845" sldId="337"/>
        </pc:sldMkLst>
        <pc:spChg chg="mod">
          <ac:chgData name="Người dùng Khách" userId="S::urn:spo:anon#e85374a2152dfa522b1bb4a1ad5a352079a392e22138f3103e19beeb45754517::" providerId="AD" clId="Web-{660EFE4B-1424-839F-6418-BF4AE352C665}" dt="2023-03-27T05:02:07.357" v="3" actId="1076"/>
          <ac:spMkLst>
            <pc:docMk/>
            <pc:sldMk cId="1144815845" sldId="337"/>
            <ac:spMk id="2" creationId="{00000000-0000-0000-0000-000000000000}"/>
          </ac:spMkLst>
        </pc:spChg>
        <pc:spChg chg="mod">
          <ac:chgData name="Người dùng Khách" userId="S::urn:spo:anon#e85374a2152dfa522b1bb4a1ad5a352079a392e22138f3103e19beeb45754517::" providerId="AD" clId="Web-{660EFE4B-1424-839F-6418-BF4AE352C665}" dt="2023-03-27T05:02:12.888" v="4" actId="1076"/>
          <ac:spMkLst>
            <pc:docMk/>
            <pc:sldMk cId="1144815845" sldId="337"/>
            <ac:spMk id="5" creationId="{00000000-0000-0000-0000-000000000000}"/>
          </ac:spMkLst>
        </pc:spChg>
        <pc:spChg chg="mod">
          <ac:chgData name="Người dùng Khách" userId="S::urn:spo:anon#e85374a2152dfa522b1bb4a1ad5a352079a392e22138f3103e19beeb45754517::" providerId="AD" clId="Web-{660EFE4B-1424-839F-6418-BF4AE352C665}" dt="2023-03-27T05:02:03.685" v="2" actId="1076"/>
          <ac:spMkLst>
            <pc:docMk/>
            <pc:sldMk cId="1144815845" sldId="337"/>
            <ac:spMk id="6" creationId="{00000000-0000-0000-0000-000000000000}"/>
          </ac:spMkLst>
        </pc:spChg>
        <pc:picChg chg="mod">
          <ac:chgData name="Người dùng Khách" userId="S::urn:spo:anon#e85374a2152dfa522b1bb4a1ad5a352079a392e22138f3103e19beeb45754517::" providerId="AD" clId="Web-{660EFE4B-1424-839F-6418-BF4AE352C665}" dt="2023-03-27T05:01:56.778" v="1" actId="14100"/>
          <ac:picMkLst>
            <pc:docMk/>
            <pc:sldMk cId="1144815845" sldId="337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Click on the picture to listen to the Alphabet song.</a:t>
            </a:r>
          </a:p>
          <a:p>
            <a:pPr marL="171450" indent="-171450">
              <a:buFontTx/>
              <a:buChar char="-"/>
            </a:pPr>
            <a:r>
              <a:rPr lang="vi-VN" dirty="0"/>
              <a:t>For the first time, the arrow icon automatically appears in group of two-three letters along with the music.</a:t>
            </a:r>
          </a:p>
          <a:p>
            <a:pPr marL="171450" indent="-171450">
              <a:buFontTx/>
              <a:buChar char="-"/>
            </a:pPr>
            <a:r>
              <a:rPr lang="vi-VN" dirty="0"/>
              <a:t>For the second time, guider has to point every single letter for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/>
              <a:t>Review</a:t>
            </a:r>
          </a:p>
          <a:p>
            <a:pPr marL="171450" indent="-171450">
              <a:buFontTx/>
              <a:buChar char="-"/>
            </a:pPr>
            <a:r>
              <a:rPr lang="vi-VN"/>
              <a:t>Heads down on the table. When hearing</a:t>
            </a:r>
            <a:r>
              <a:rPr lang="vi-VN" baseline="0"/>
              <a:t> guider’s command, heads up guess the missing letter (letters)</a:t>
            </a:r>
          </a:p>
          <a:p>
            <a:pPr marL="171450" indent="-171450">
              <a:buFontTx/>
              <a:buChar char="-"/>
            </a:pPr>
            <a:r>
              <a:rPr lang="vi-VN" baseline="0"/>
              <a:t>10 turns (1 missing letter -&gt; 2 missing letters -&gt; 3 missing letters)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Goat: 2008803551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Click</a:t>
            </a:r>
            <a:r>
              <a:rPr lang="en-US" baseline="0"/>
              <a:t> on the WORDS to hear the SOUND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8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- Click on the picture to hear the sound.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10826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vi-VN" sz="1800" b="1">
                <a:solidFill>
                  <a:schemeClr val="bg1"/>
                </a:solidFill>
              </a:rPr>
              <a:t>1: </a:t>
            </a:r>
            <a:r>
              <a:rPr lang="en-US" sz="1800" b="1">
                <a:solidFill>
                  <a:schemeClr val="bg1"/>
                </a:solidFill>
              </a:rPr>
              <a:t>MY</a:t>
            </a:r>
            <a:r>
              <a:rPr lang="en-US" sz="1800" b="1" baseline="0">
                <a:solidFill>
                  <a:schemeClr val="bg1"/>
                </a:solidFill>
              </a:rPr>
              <a:t> FRIENDS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err="1">
                <a:solidFill>
                  <a:schemeClr val="bg1"/>
                </a:solidFill>
              </a:rPr>
              <a:t>Tiếng</a:t>
            </a:r>
            <a:r>
              <a:rPr lang="en-US" sz="1400" baseline="0">
                <a:solidFill>
                  <a:schemeClr val="bg1"/>
                </a:solidFill>
              </a:rPr>
              <a:t> Anh 3 </a:t>
            </a:r>
            <a:r>
              <a:rPr lang="en-US" sz="1400" baseline="0" err="1">
                <a:solidFill>
                  <a:schemeClr val="bg1"/>
                </a:solidFill>
              </a:rPr>
              <a:t>i</a:t>
            </a:r>
            <a:r>
              <a:rPr lang="en-US" sz="1400" baseline="0">
                <a:solidFill>
                  <a:schemeClr val="bg1"/>
                </a:solidFill>
              </a:rPr>
              <a:t>-Learn Smart Start 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1.1</a:t>
            </a:r>
            <a:endParaRPr lang="en-US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microsoft.com/office/2007/relationships/hdphoto" Target="../media/hdphoto1.wdp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media" Target="../media/media4.mp3"/><Relationship Id="rId11" Type="http://schemas.openxmlformats.org/officeDocument/2006/relationships/image" Target="../media/image19.png"/><Relationship Id="rId5" Type="http://schemas.openxmlformats.org/officeDocument/2006/relationships/audio" Target="NULL" TargetMode="External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Unit </a:t>
            </a:r>
            <a:r>
              <a:rPr lang="vi-VN" sz="4800" b="1">
                <a:solidFill>
                  <a:srgbClr val="FF0000"/>
                </a:solidFill>
              </a:rPr>
              <a:t>1</a:t>
            </a:r>
            <a:r>
              <a:rPr lang="en-US" sz="4800" b="1">
                <a:solidFill>
                  <a:srgbClr val="FF0000"/>
                </a:solidFill>
              </a:rPr>
              <a:t>: </a:t>
            </a:r>
            <a:r>
              <a:rPr lang="vi-VN" sz="4800" b="1">
                <a:solidFill>
                  <a:srgbClr val="FF0000"/>
                </a:solidFill>
              </a:rPr>
              <a:t>My friends</a:t>
            </a:r>
          </a:p>
          <a:p>
            <a:pPr algn="ctr"/>
            <a:r>
              <a:rPr lang="en-US" sz="4500" b="1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500" b="1">
                <a:solidFill>
                  <a:srgbClr val="0070C0"/>
                </a:solidFill>
              </a:rPr>
              <a:t>Page </a:t>
            </a:r>
            <a:r>
              <a:rPr lang="vi-VN" sz="4500" b="1">
                <a:solidFill>
                  <a:srgbClr val="0070C0"/>
                </a:solidFill>
              </a:rPr>
              <a:t>10</a:t>
            </a:r>
            <a:endParaRPr lang="en-US" sz="45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2" y="1852397"/>
            <a:ext cx="11094602" cy="370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 flipV="1">
            <a:off x="2446127" y="2528598"/>
            <a:ext cx="875899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40615" y="2565920"/>
            <a:ext cx="6301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15473" y="2528598"/>
            <a:ext cx="616881" cy="46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76458" y="2565920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63483" y="2547259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0902" y="748028"/>
            <a:ext cx="6900480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>
                <a:latin typeface="Calibri" panose="020F0502020204030204" pitchFamily="34" charset="0"/>
                <a:cs typeface="Calibri" panose="020F0502020204030204" pitchFamily="34" charset="0"/>
              </a:rPr>
              <a:t>Extra-Act1 - WBp8. </a:t>
            </a: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Unscramble and write</a:t>
            </a:r>
            <a:r>
              <a:rPr lang="vi-VN" sz="30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56729" y="2419550"/>
            <a:ext cx="690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>
                <a:solidFill>
                  <a:srgbClr val="FF0000"/>
                </a:solidFill>
              </a:rPr>
              <a:t>T-</a:t>
            </a:r>
            <a:endParaRPr lang="en-US" sz="300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40793" y="2419550"/>
            <a:ext cx="6014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000">
                <a:solidFill>
                  <a:srgbClr val="FF0000"/>
                </a:solidFill>
              </a:rPr>
              <a:t>O</a:t>
            </a:r>
            <a:r>
              <a:rPr lang="en-US" sz="30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91298" y="2419550"/>
            <a:ext cx="660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>
                <a:solidFill>
                  <a:srgbClr val="FF0000"/>
                </a:solidFill>
              </a:rPr>
              <a:t>M.</a:t>
            </a:r>
            <a:endParaRPr lang="en-US" sz="300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4364" y="2621064"/>
            <a:ext cx="95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How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6127" y="2621064"/>
            <a:ext cx="628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do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8963" y="2621064"/>
            <a:ext cx="80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you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8042" y="2633947"/>
            <a:ext cx="95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spell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44025" y="2621064"/>
            <a:ext cx="137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“Tom”?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7627" y="724490"/>
            <a:ext cx="486761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>
                <a:latin typeface="Calibri" panose="020F0502020204030204" pitchFamily="34" charset="0"/>
                <a:cs typeface="Calibri" panose="020F0502020204030204" pitchFamily="34" charset="0"/>
              </a:rPr>
              <a:t>Act1. Sing the Alphabet song.</a:t>
            </a:r>
            <a:endParaRPr lang="en-US" sz="3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2" y="2631233"/>
            <a:ext cx="11912397" cy="305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929399" y="1639389"/>
            <a:ext cx="6624734" cy="63094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vi-VN" sz="35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Alphabet Song</a:t>
            </a:r>
            <a:endParaRPr lang="en-US" sz="3500" b="1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D1-TRACK 12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21126" y="417698"/>
            <a:ext cx="487363" cy="48736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102804" y="378189"/>
            <a:ext cx="1023257" cy="900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3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/>
              <a:t>New words</a:t>
            </a:r>
            <a:endParaRPr lang="vi-VN" sz="6600" i="1"/>
          </a:p>
          <a:p>
            <a:pPr algn="ctr"/>
            <a:endParaRPr lang="vi-VN" sz="40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vi-VN" sz="40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alphabet</a:t>
            </a:r>
            <a:endParaRPr lang="vi-VN" sz="36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  <a:p>
            <a:pPr algn="ctr"/>
            <a:r>
              <a:rPr lang="vi-VN" sz="36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A B C...</a:t>
            </a:r>
            <a:endParaRPr lang="en-US" sz="36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27" y="573938"/>
            <a:ext cx="5989839" cy="57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92" y="2416629"/>
            <a:ext cx="11912397" cy="305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CD1-TRAC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05103" y="409563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9399" y="1347162"/>
            <a:ext cx="6624734" cy="63094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vi-VN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Alphabet </a:t>
            </a:r>
            <a:r>
              <a:rPr lang="en-US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endParaRPr lang="en-US" sz="35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68743" y="395776"/>
            <a:ext cx="1023257" cy="900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5400000" flipV="1">
            <a:off x="1840400" y="10670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5400000" flipV="1">
            <a:off x="5650400" y="10738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5400000" flipV="1">
            <a:off x="9702996" y="10738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5400000" flipV="1">
            <a:off x="1840400" y="2036226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5400000" flipV="1">
            <a:off x="5650400" y="2036227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 rot="5400000" flipV="1">
            <a:off x="9702995" y="1998469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 rot="5400000" flipV="1">
            <a:off x="1168595" y="3621831"/>
            <a:ext cx="524625" cy="1355618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5400000" flipV="1">
            <a:off x="3700302" y="3621832"/>
            <a:ext cx="524625" cy="1355618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 rot="5400000" flipV="1">
            <a:off x="5959445" y="3881218"/>
            <a:ext cx="524625" cy="836845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rot="5400000" flipV="1">
            <a:off x="8349627" y="2980670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8714" y="664029"/>
            <a:ext cx="354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Click on the picture of the Alphabet song to hear the sound</a:t>
            </a:r>
          </a:p>
        </p:txBody>
      </p:sp>
      <p:pic>
        <p:nvPicPr>
          <p:cNvPr id="6" name="CD1-TRACK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367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913" y="5475753"/>
            <a:ext cx="749676" cy="7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5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200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200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200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2000" fill="hold" grpId="0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repeatCount="2000" fill="hold" grpId="0" nodeType="with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2000" fill="hold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repeatCount="2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repeatCount="200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200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repeatCount="400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18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090" y="869326"/>
            <a:ext cx="5539851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000" b="1">
                <a:latin typeface="Calibri" panose="020F0502020204030204" pitchFamily="34" charset="0"/>
                <a:cs typeface="Calibri" panose="020F0502020204030204" pitchFamily="34" charset="0"/>
              </a:rPr>
              <a:t>. Heads up. What’s missing?</a:t>
            </a:r>
            <a:endParaRPr lang="en-US" sz="3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854" y="1884989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Aa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5694" y="188498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Bb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7675" y="1884989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8508" y="188498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Dd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1844" y="188498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Ee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8762" y="1884989"/>
            <a:ext cx="83869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Ff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4943" y="1884989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D35D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Gg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DD35D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22241" y="188498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AF5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Hh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AF51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62474" y="1884989"/>
            <a:ext cx="64633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131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I</a:t>
            </a:r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131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131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742" y="2808319"/>
            <a:ext cx="761747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36DE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Jj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36DE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4930" y="2808319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2EB0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Kk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82EB0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2327" y="2808319"/>
            <a:ext cx="800219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Ll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3856" y="2808319"/>
            <a:ext cx="1377300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</a:t>
            </a:r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372" y="280831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Nn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74874" y="2808319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Oo</a:t>
            </a:r>
            <a:endParaRPr lang="en-US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13415" y="2808319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Pp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3005" y="2808319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Qq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89350" y="2808319"/>
            <a:ext cx="992579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j-lt"/>
              </a:rPr>
              <a:t>Rr</a:t>
            </a:r>
            <a:endParaRPr lang="en-US" sz="54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2090" y="373164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Ss</a:t>
            </a:r>
            <a:endParaRPr lang="en-US" sz="5400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10346" y="3731649"/>
            <a:ext cx="83869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Tt</a:t>
            </a:r>
            <a:endParaRPr lang="en-US" sz="5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38439" y="373164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AF5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Uu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AF51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6980" y="373164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D35D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Vv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DD35D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68720" y="3731649"/>
            <a:ext cx="137730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Ww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32582" y="373164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Xx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32651" y="373164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Yy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99185" y="3731649"/>
            <a:ext cx="954107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>
                <a:ln/>
                <a:solidFill>
                  <a:schemeClr val="accent3"/>
                </a:solidFill>
              </a:rPr>
              <a:t>Zz</a:t>
            </a:r>
            <a:endParaRPr lang="en-US" sz="5400" b="1">
              <a:ln/>
              <a:solidFill>
                <a:schemeClr val="accent3"/>
              </a:solidFill>
            </a:endParaRPr>
          </a:p>
        </p:txBody>
      </p:sp>
      <p:sp>
        <p:nvSpPr>
          <p:cNvPr id="39" name="Smiley Face 38"/>
          <p:cNvSpPr/>
          <p:nvPr/>
        </p:nvSpPr>
        <p:spPr>
          <a:xfrm>
            <a:off x="428687" y="1882557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/>
          <p:cNvSpPr/>
          <p:nvPr/>
        </p:nvSpPr>
        <p:spPr>
          <a:xfrm>
            <a:off x="4247265" y="2808319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/>
          <p:cNvSpPr/>
          <p:nvPr/>
        </p:nvSpPr>
        <p:spPr>
          <a:xfrm>
            <a:off x="6966407" y="3676450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/>
          <p:cNvSpPr/>
          <p:nvPr/>
        </p:nvSpPr>
        <p:spPr>
          <a:xfrm>
            <a:off x="8270425" y="1882556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/>
          <p:cNvSpPr/>
          <p:nvPr/>
        </p:nvSpPr>
        <p:spPr>
          <a:xfrm>
            <a:off x="3020428" y="1825371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4292864" y="1825370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iley Face 44"/>
          <p:cNvSpPr/>
          <p:nvPr/>
        </p:nvSpPr>
        <p:spPr>
          <a:xfrm>
            <a:off x="413237" y="2874453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iley Face 45"/>
          <p:cNvSpPr/>
          <p:nvPr/>
        </p:nvSpPr>
        <p:spPr>
          <a:xfrm>
            <a:off x="1684450" y="2874453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2954088" y="3731648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iley Face 49"/>
          <p:cNvSpPr/>
          <p:nvPr/>
        </p:nvSpPr>
        <p:spPr>
          <a:xfrm>
            <a:off x="4225301" y="3731648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iley Face 50"/>
          <p:cNvSpPr/>
          <p:nvPr/>
        </p:nvSpPr>
        <p:spPr>
          <a:xfrm>
            <a:off x="9614797" y="3638394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10918815" y="1844500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5602478" y="3693592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4246923" y="2808319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iley Face 54"/>
          <p:cNvSpPr/>
          <p:nvPr/>
        </p:nvSpPr>
        <p:spPr>
          <a:xfrm>
            <a:off x="3020086" y="1825371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iley Face 55"/>
          <p:cNvSpPr/>
          <p:nvPr/>
        </p:nvSpPr>
        <p:spPr>
          <a:xfrm>
            <a:off x="5602136" y="3693592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iley Face 56"/>
          <p:cNvSpPr/>
          <p:nvPr/>
        </p:nvSpPr>
        <p:spPr>
          <a:xfrm>
            <a:off x="6919447" y="2808318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iley Face 57"/>
          <p:cNvSpPr/>
          <p:nvPr/>
        </p:nvSpPr>
        <p:spPr>
          <a:xfrm>
            <a:off x="5692610" y="1825370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iley Face 58"/>
          <p:cNvSpPr/>
          <p:nvPr/>
        </p:nvSpPr>
        <p:spPr>
          <a:xfrm>
            <a:off x="8274660" y="3693591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381964" y="692037"/>
            <a:ext cx="366010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>
                <a:latin typeface="Calibri" panose="020F0502020204030204" pitchFamily="34" charset="0"/>
                <a:cs typeface="Calibri" panose="020F0502020204030204" pitchFamily="34" charset="0"/>
              </a:rPr>
              <a:t>Act2. Look and write. </a:t>
            </a:r>
            <a:endParaRPr lang="en-US" sz="3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34404" y="665914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Aa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87244" y="665914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Bb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069225" y="665914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350058" y="665914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Dd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12022" y="1983068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Ee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698940" y="1983068"/>
            <a:ext cx="83869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Ff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845121" y="1983068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D35D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Gg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DD35D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38" name="Picture 14" descr="Cute baby goat cartoon run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849" y="3408773"/>
            <a:ext cx="2329865" cy="24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1607344" y="2855820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223596" y="285581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2640" y="5692271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pple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255262" y="5692270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479394" y="5692269"/>
            <a:ext cx="2285303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lephant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681388" y="569226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983833" y="569226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oat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91869" y="285581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223596" y="285581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06278" y="569226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pple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238998" y="569226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470063" y="5701598"/>
            <a:ext cx="2285303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lephant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671515" y="5672345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973960" y="570159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oat</a:t>
            </a:r>
            <a:endParaRPr lang="en-US" sz="3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7" y="1440329"/>
            <a:ext cx="2883601" cy="1256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04" y="1488454"/>
            <a:ext cx="2010610" cy="1342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" y="3707518"/>
            <a:ext cx="1812765" cy="1812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00" y="3677484"/>
            <a:ext cx="1842799" cy="1842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11" y="3799931"/>
            <a:ext cx="1790005" cy="1720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55" y="3408773"/>
            <a:ext cx="2445974" cy="20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52" grpId="0" build="p"/>
      <p:bldP spid="53" grpId="0" build="p"/>
      <p:bldP spid="54" grpId="0" build="p"/>
      <p:bldP spid="55" grpId="0" build="p"/>
      <p:bldP spid="56" grpId="0" build="p"/>
      <p:bldP spid="57" grpId="0" build="p"/>
      <p:bldP spid="107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" y="316301"/>
            <a:ext cx="9413595" cy="61634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94531" y="617749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/>
              <a:t>Structures</a:t>
            </a:r>
            <a:endParaRPr lang="en-US" sz="3600" i="1"/>
          </a:p>
          <a:p>
            <a:pPr algn="ctr"/>
            <a:endParaRPr lang="vi-VN" i="1"/>
          </a:p>
          <a:p>
            <a:pPr algn="ctr"/>
            <a:endParaRPr lang="vi-VN" i="1"/>
          </a:p>
          <a:p>
            <a:pPr algn="ctr"/>
            <a:endParaRPr lang="vi-VN" i="1"/>
          </a:p>
          <a:p>
            <a:pPr algn="ctr"/>
            <a:endParaRPr lang="vi-VN" i="1"/>
          </a:p>
          <a:p>
            <a:pPr algn="ctr"/>
            <a:endParaRPr lang="vi-VN" i="1"/>
          </a:p>
          <a:p>
            <a:pPr algn="ctr"/>
            <a:endParaRPr lang="vi-VN" i="1"/>
          </a:p>
          <a:p>
            <a:pPr algn="ctr"/>
            <a:endParaRPr lang="en-US" i="1"/>
          </a:p>
        </p:txBody>
      </p:sp>
      <p:sp>
        <p:nvSpPr>
          <p:cNvPr id="2" name="Oval Callout 1"/>
          <p:cNvSpPr/>
          <p:nvPr/>
        </p:nvSpPr>
        <p:spPr>
          <a:xfrm>
            <a:off x="1787839" y="2874769"/>
            <a:ext cx="3788228" cy="1196989"/>
          </a:xfrm>
          <a:prstGeom prst="wedgeEllipseCallout">
            <a:avLst>
              <a:gd name="adj1" fmla="val -25513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How do you spell “</a:t>
            </a:r>
            <a:r>
              <a:rPr lang="vi-V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”?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352993" y="4281143"/>
            <a:ext cx="2164705" cy="756885"/>
          </a:xfrm>
          <a:prstGeom prst="wedgeEllipseCallout">
            <a:avLst>
              <a:gd name="adj1" fmla="val 19253"/>
              <a:gd name="adj2" fmla="val 72362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400" y="679977"/>
            <a:ext cx="5856441" cy="68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608" y="2303967"/>
            <a:ext cx="2199388" cy="1975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9169" y="2303967"/>
            <a:ext cx="2078235" cy="1975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ular Callout 1"/>
          <p:cNvSpPr/>
          <p:nvPr/>
        </p:nvSpPr>
        <p:spPr>
          <a:xfrm>
            <a:off x="3116425" y="2126685"/>
            <a:ext cx="4963886" cy="840449"/>
          </a:xfrm>
          <a:prstGeom prst="wedgeRoundRectCallout">
            <a:avLst>
              <a:gd name="adj1" fmla="val -54668"/>
              <a:gd name="adj2" fmla="val 43322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>
                <a:latin typeface="Calibri" panose="020F0502020204030204" pitchFamily="34" charset="0"/>
                <a:cs typeface="Calibri" panose="020F0502020204030204" pitchFamily="34" charset="0"/>
              </a:rPr>
              <a:t>How do you spell “</a:t>
            </a:r>
            <a:r>
              <a:rPr lang="vi-VN" sz="3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3400">
                <a:latin typeface="Calibri" panose="020F0502020204030204" pitchFamily="34" charset="0"/>
                <a:cs typeface="Calibri" panose="020F0502020204030204" pitchFamily="34" charset="0"/>
              </a:rPr>
              <a:t>”?</a:t>
            </a:r>
            <a:endParaRPr lang="en-US" sz="3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3" y="4357396"/>
            <a:ext cx="85841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3980" y="4357396"/>
            <a:ext cx="94861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671387" y="3312921"/>
            <a:ext cx="2289111" cy="840449"/>
          </a:xfrm>
          <a:prstGeom prst="wedgeRoundRectCallout">
            <a:avLst>
              <a:gd name="adj1" fmla="val 61030"/>
              <a:gd name="adj2" fmla="val 11127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3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D1-TRACK 13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83827" y="436295"/>
            <a:ext cx="487363" cy="487363"/>
          </a:xfrm>
          <a:prstGeom prst="rect">
            <a:avLst/>
          </a:prstGeom>
        </p:spPr>
      </p:pic>
      <p:pic>
        <p:nvPicPr>
          <p:cNvPr id="10" name="CD1-TRACK 13 (mp3cut.net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71190" y="436295"/>
            <a:ext cx="487363" cy="487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43592" y="363894"/>
            <a:ext cx="1648408" cy="5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D1-TRACK 1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6333" end="6386.1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03789" y="2246819"/>
            <a:ext cx="487363" cy="487363"/>
          </a:xfrm>
          <a:prstGeom prst="rect">
            <a:avLst/>
          </a:prstGeom>
        </p:spPr>
      </p:pic>
      <p:pic>
        <p:nvPicPr>
          <p:cNvPr id="13" name="CD1-TRACK 1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988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7401" y="3489463"/>
            <a:ext cx="487363" cy="487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69629" y="643776"/>
            <a:ext cx="420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on the bubbles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5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5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1955" y="869326"/>
            <a:ext cx="518013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0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Look and match. Practice.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89" y="1758811"/>
            <a:ext cx="9827248" cy="410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6890657" y="3396343"/>
            <a:ext cx="1632857" cy="1807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90657" y="2438400"/>
            <a:ext cx="1632857" cy="1861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90656" y="3341914"/>
            <a:ext cx="1632857" cy="1861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3" y1="25547" x2="92073" y2="25547"/>
                        <a14:foregroundMark x1="92073" y1="25547" x2="92073" y2="25547"/>
                        <a14:foregroundMark x1="72015" y1="21898" x2="72015" y2="21898"/>
                        <a14:foregroundMark x1="72015" y1="21898" x2="72015" y2="21898"/>
                        <a14:foregroundMark x1="94365" y1="11436" x2="94365" y2="11436"/>
                        <a14:foregroundMark x1="94365" y1="11436" x2="94365" y2="11436"/>
                        <a14:foregroundMark x1="94365" y1="11436" x2="72397" y2="14599"/>
                        <a14:foregroundMark x1="72015" y1="33090" x2="72015" y2="33090"/>
                        <a14:foregroundMark x1="72015" y1="33090" x2="72015" y2="33090"/>
                        <a14:foregroundMark x1="71920" y1="14599" x2="71347" y2="31387"/>
                        <a14:foregroundMark x1="94269" y1="12409" x2="94460" y2="36010"/>
                        <a14:foregroundMark x1="71060" y1="71533" x2="71060" y2="71533"/>
                        <a14:foregroundMark x1="71060" y1="71533" x2="71060" y2="71533"/>
                        <a14:foregroundMark x1="61700" y1="90511" x2="61700" y2="90511"/>
                        <a14:foregroundMark x1="61700" y1="90511" x2="61700" y2="90511"/>
                        <a14:foregroundMark x1="1337" y1="59124" x2="27125" y2="69586"/>
                        <a14:foregroundMark x1="27125" y1="69586" x2="34384" y2="81995"/>
                        <a14:foregroundMark x1="34384" y1="81995" x2="28940" y2="93187"/>
                        <a14:foregroundMark x1="28940" y1="93187" x2="2674" y2="96594"/>
                        <a14:foregroundMark x1="2674" y1="96594" x2="1910" y2="58394"/>
                        <a14:foregroundMark x1="6017" y1="66910" x2="27985" y2="71046"/>
                        <a14:foregroundMark x1="27985" y1="71046" x2="32187" y2="85645"/>
                        <a14:foregroundMark x1="32187" y1="85645" x2="16237" y2="93431"/>
                        <a14:foregroundMark x1="16237" y1="93431" x2="4967" y2="88808"/>
                        <a14:foregroundMark x1="4967" y1="88808" x2="4967" y2="72993"/>
                        <a14:foregroundMark x1="4967" y1="72993" x2="20344" y2="79319"/>
                        <a14:foregroundMark x1="21872" y1="75426" x2="29131" y2="77616"/>
                        <a14:foregroundMark x1="10984" y1="81265" x2="17001" y2="81265"/>
                        <a14:foregroundMark x1="69150" y1="74209" x2="74594" y2="71046"/>
                        <a14:foregroundMark x1="70392" y1="81995" x2="75167" y2="81509"/>
                        <a14:foregroundMark x1="75549" y1="58151" x2="82330" y2="52311"/>
                        <a14:foregroundMark x1="86724" y1="62044" x2="99045" y2="55474"/>
                        <a14:foregroundMark x1="87966" y1="67397" x2="99331" y2="61557"/>
                        <a14:foregroundMark x1="88061" y1="77616" x2="99140" y2="73236"/>
                        <a14:foregroundMark x1="88348" y1="85888" x2="99236" y2="83212"/>
                        <a14:foregroundMark x1="73161" y1="33090" x2="91882" y2="25061"/>
                        <a14:foregroundMark x1="79752" y1="34793" x2="90926" y2="32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824" y="1302026"/>
            <a:ext cx="10968464" cy="430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loud 4"/>
          <p:cNvSpPr/>
          <p:nvPr/>
        </p:nvSpPr>
        <p:spPr>
          <a:xfrm>
            <a:off x="1782147" y="2696546"/>
            <a:ext cx="737119" cy="41054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632718" y="2696546"/>
            <a:ext cx="737119" cy="4105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369837" y="2696545"/>
            <a:ext cx="1113451" cy="4105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519266" y="2696544"/>
            <a:ext cx="556726" cy="4105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3075992" y="2696543"/>
            <a:ext cx="556725" cy="4105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351313" y="2509937"/>
            <a:ext cx="696686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21494" y="2509937"/>
            <a:ext cx="961053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00260" y="2491276"/>
            <a:ext cx="696686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84374" y="2528598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33463" y="2533260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0902" y="748028"/>
            <a:ext cx="6900480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>
                <a:latin typeface="Calibri" panose="020F0502020204030204" pitchFamily="34" charset="0"/>
                <a:cs typeface="Calibri" panose="020F0502020204030204" pitchFamily="34" charset="0"/>
              </a:rPr>
              <a:t>Extra-Act1 - WBp8. </a:t>
            </a: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Unscramble and write</a:t>
            </a:r>
            <a:r>
              <a:rPr lang="vi-VN" sz="30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40216" y="2204946"/>
            <a:ext cx="518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L-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78652" y="2204946"/>
            <a:ext cx="5485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U-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577336" y="2204946"/>
            <a:ext cx="5222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</a:rPr>
              <a:t>C-</a:t>
            </a:r>
            <a:endParaRPr lang="en-US" sz="3000"/>
          </a:p>
        </p:txBody>
      </p:sp>
      <p:sp>
        <p:nvSpPr>
          <p:cNvPr id="25" name="Rectangle 24"/>
          <p:cNvSpPr/>
          <p:nvPr/>
        </p:nvSpPr>
        <p:spPr>
          <a:xfrm>
            <a:off x="9921310" y="2204946"/>
            <a:ext cx="4255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0000"/>
                </a:solidFill>
              </a:rPr>
              <a:t>Y.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3666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294</Words>
  <Application>Microsoft Macintosh PowerPoint</Application>
  <PresentationFormat>Widescreen</PresentationFormat>
  <Paragraphs>104</Paragraphs>
  <Slides>11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4</cp:revision>
  <dcterms:created xsi:type="dcterms:W3CDTF">2020-12-08T03:17:05Z</dcterms:created>
  <dcterms:modified xsi:type="dcterms:W3CDTF">2025-05-12T13:19:50Z</dcterms:modified>
</cp:coreProperties>
</file>