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300" r:id="rId2"/>
    <p:sldId id="302" r:id="rId3"/>
    <p:sldId id="455" r:id="rId4"/>
    <p:sldId id="494" r:id="rId5"/>
    <p:sldId id="457" r:id="rId6"/>
    <p:sldId id="458" r:id="rId7"/>
    <p:sldId id="459" r:id="rId8"/>
    <p:sldId id="460" r:id="rId9"/>
    <p:sldId id="461" r:id="rId10"/>
    <p:sldId id="412" r:id="rId11"/>
    <p:sldId id="405" r:id="rId12"/>
    <p:sldId id="260" r:id="rId13"/>
    <p:sldId id="454" r:id="rId14"/>
    <p:sldId id="358" r:id="rId15"/>
    <p:sldId id="470" r:id="rId16"/>
    <p:sldId id="4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FF00"/>
    <a:srgbClr val="44C844"/>
    <a:srgbClr val="FF3300"/>
    <a:srgbClr val="7030A0"/>
    <a:srgbClr val="006699"/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38" autoAdjust="0"/>
    <p:restoredTop sz="84787" autoAdjust="0"/>
  </p:normalViewPr>
  <p:slideViewPr>
    <p:cSldViewPr snapToGrid="0">
      <p:cViewPr varScale="1">
        <p:scale>
          <a:sx n="120" d="100"/>
          <a:sy n="120" d="100"/>
        </p:scale>
        <p:origin x="592" y="192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+mn-ea"/>
              </a:rPr>
              <a:t>Click </a:t>
            </a:r>
            <a:r>
              <a:rPr lang="en-US" dirty="0" err="1">
                <a:sym typeface="+mn-ea"/>
              </a:rPr>
              <a:t>vô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hình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để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nghe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/>
              <a:t>Click vào thẻ số và thẻ chữ, tìm hình và từ tương ứng nhau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vi-V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70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70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8"/>
            <a:ext cx="134747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7: TOYS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1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audio" Target="../media/audio2.wav"/><Relationship Id="rId18" Type="http://schemas.openxmlformats.org/officeDocument/2006/relationships/audio" Target="../media/audio7.wav"/><Relationship Id="rId26" Type="http://schemas.openxmlformats.org/officeDocument/2006/relationships/image" Target="../media/image41.png"/><Relationship Id="rId3" Type="http://schemas.microsoft.com/office/2007/relationships/media" Target="../media/media5.mp3"/><Relationship Id="rId21" Type="http://schemas.openxmlformats.org/officeDocument/2006/relationships/image" Target="../media/image36.png"/><Relationship Id="rId7" Type="http://schemas.microsoft.com/office/2007/relationships/media" Target="../media/media7.mp3"/><Relationship Id="rId12" Type="http://schemas.openxmlformats.org/officeDocument/2006/relationships/notesSlide" Target="../notesSlides/notesSlide4.xml"/><Relationship Id="rId17" Type="http://schemas.openxmlformats.org/officeDocument/2006/relationships/audio" Target="../media/audio6.wav"/><Relationship Id="rId25" Type="http://schemas.openxmlformats.org/officeDocument/2006/relationships/image" Target="../media/image40.png"/><Relationship Id="rId2" Type="http://schemas.openxmlformats.org/officeDocument/2006/relationships/audio" Target="../media/media4.mp3"/><Relationship Id="rId16" Type="http://schemas.openxmlformats.org/officeDocument/2006/relationships/audio" Target="../media/audio5.wav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3.xml"/><Relationship Id="rId24" Type="http://schemas.openxmlformats.org/officeDocument/2006/relationships/image" Target="../media/image39.png"/><Relationship Id="rId5" Type="http://schemas.microsoft.com/office/2007/relationships/media" Target="../media/media6.mp3"/><Relationship Id="rId15" Type="http://schemas.openxmlformats.org/officeDocument/2006/relationships/audio" Target="../media/audio4.wav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10" Type="http://schemas.openxmlformats.org/officeDocument/2006/relationships/audio" Target="../media/media8.mp3"/><Relationship Id="rId19" Type="http://schemas.openxmlformats.org/officeDocument/2006/relationships/image" Target="../media/image34.png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audio" Target="../media/audio3.wav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audio" Target="../media/audio8.wav"/><Relationship Id="rId18" Type="http://schemas.openxmlformats.org/officeDocument/2006/relationships/image" Target="../media/image50.png"/><Relationship Id="rId3" Type="http://schemas.openxmlformats.org/officeDocument/2006/relationships/tags" Target="../tags/tag3.xml"/><Relationship Id="rId21" Type="http://schemas.openxmlformats.org/officeDocument/2006/relationships/image" Target="../media/image53.png"/><Relationship Id="rId7" Type="http://schemas.openxmlformats.org/officeDocument/2006/relationships/tags" Target="../tags/tag7.xml"/><Relationship Id="rId12" Type="http://schemas.openxmlformats.org/officeDocument/2006/relationships/notesSlide" Target="../notesSlides/notesSlide5.xml"/><Relationship Id="rId17" Type="http://schemas.openxmlformats.org/officeDocument/2006/relationships/image" Target="../media/image49.png"/><Relationship Id="rId2" Type="http://schemas.openxmlformats.org/officeDocument/2006/relationships/tags" Target="../tags/tag2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3.xml"/><Relationship Id="rId24" Type="http://schemas.openxmlformats.org/officeDocument/2006/relationships/image" Target="../media/image56.png"/><Relationship Id="rId5" Type="http://schemas.openxmlformats.org/officeDocument/2006/relationships/tags" Target="../tags/tag5.xml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tags" Target="../tags/tag10.xml"/><Relationship Id="rId19" Type="http://schemas.openxmlformats.org/officeDocument/2006/relationships/image" Target="../media/image5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audio10.wav"/><Relationship Id="rId11" Type="http://schemas.openxmlformats.org/officeDocument/2006/relationships/image" Target="../media/image45.png"/><Relationship Id="rId5" Type="http://schemas.openxmlformats.org/officeDocument/2006/relationships/audio" Target="../media/audio9.wav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12" Type="http://schemas.openxmlformats.org/officeDocument/2006/relationships/audio" Target="NUL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2" Type="http://schemas.openxmlformats.org/officeDocument/2006/relationships/audio" Target="../media/media2.wav"/><Relationship Id="rId16" Type="http://schemas.openxmlformats.org/officeDocument/2006/relationships/image" Target="../media/image20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8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2.png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4.png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6.png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9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361950"/>
            <a:ext cx="12229324" cy="5981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Unit 7: Toys</a:t>
            </a:r>
            <a:endParaRPr lang="en-US" sz="4800" b="1" dirty="0">
              <a:solidFill>
                <a:srgbClr val="FF0000"/>
              </a:solidFill>
            </a:endParaRP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3.1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Page 102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91565" y="29684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739265" y="639780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toy box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wardrobe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58212" y="703288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each icon to hear the sound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48" y="1751437"/>
            <a:ext cx="2590221" cy="27684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733" y="1787967"/>
            <a:ext cx="2499425" cy="273986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7839" y="1896235"/>
            <a:ext cx="2425357" cy="251271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3024" y="1860693"/>
            <a:ext cx="2370690" cy="2642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43714" y="1896235"/>
            <a:ext cx="2354391" cy="25127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173" y="4597377"/>
            <a:ext cx="1502874" cy="5597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2922" y="4629552"/>
            <a:ext cx="953478" cy="43645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3171" y="4654040"/>
            <a:ext cx="776698" cy="58648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0169" y="4597246"/>
            <a:ext cx="2036400" cy="60721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2993" y="4584005"/>
            <a:ext cx="2225995" cy="5864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714676" y="5280946"/>
            <a:ext cx="32291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/tɔɪ bɑːks/</a:t>
            </a:r>
          </a:p>
          <a:p>
            <a:pPr lvl="0" algn="ctr"/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hộp đồ 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3620" y="5359743"/>
            <a:ext cx="22943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/>
            <a:r>
              <a:rPr lang="en-US" sz="2800"/>
              <a:t>/ɪn/</a:t>
            </a:r>
          </a:p>
          <a:p>
            <a:pPr lvl="0" algn="ctr"/>
            <a:r>
              <a:rPr lang="en-US" sz="2800"/>
              <a:t>ở trong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48167" y="5393065"/>
            <a:ext cx="25062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/>
            <a:r>
              <a:rPr lang="en-US" sz="2800"/>
              <a:t>/ɑːn/</a:t>
            </a:r>
          </a:p>
          <a:p>
            <a:pPr lvl="0" algn="ctr"/>
            <a:r>
              <a:rPr lang="en-US" sz="2800"/>
              <a:t>ở trên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49144" y="5128594"/>
            <a:ext cx="27428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wɔːrdroʊb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/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tủ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, </a:t>
            </a:r>
          </a:p>
          <a:p>
            <a:pPr lvl="0" algn="ctr"/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tủ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quần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0908" y="5385121"/>
            <a:ext cx="2027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/ˈʌndər/</a:t>
            </a:r>
          </a:p>
          <a:p>
            <a:pPr lvl="0" algn="ctr"/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ở dưới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5" name="cd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84" y="386822"/>
            <a:ext cx="6629975" cy="6834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und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29970" y="1147445"/>
            <a:ext cx="706755" cy="748665"/>
          </a:xfrm>
          <a:prstGeom prst="rect">
            <a:avLst/>
          </a:prstGeom>
        </p:spPr>
      </p:pic>
      <p:pic>
        <p:nvPicPr>
          <p:cNvPr id="3" name="in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782310" y="1148080"/>
            <a:ext cx="716280" cy="788670"/>
          </a:xfrm>
          <a:prstGeom prst="rect">
            <a:avLst/>
          </a:prstGeom>
        </p:spPr>
      </p:pic>
      <p:pic>
        <p:nvPicPr>
          <p:cNvPr id="5" name="wardrob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418445" y="1148080"/>
            <a:ext cx="808990" cy="788670"/>
          </a:xfrm>
          <a:prstGeom prst="rect">
            <a:avLst/>
          </a:prstGeom>
        </p:spPr>
      </p:pic>
      <p:pic>
        <p:nvPicPr>
          <p:cNvPr id="6" name="toy box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049260" y="1158240"/>
            <a:ext cx="818515" cy="702310"/>
          </a:xfrm>
          <a:prstGeom prst="rect">
            <a:avLst/>
          </a:prstGeom>
        </p:spPr>
      </p:pic>
      <p:pic>
        <p:nvPicPr>
          <p:cNvPr id="7" name="on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371215" y="1178560"/>
            <a:ext cx="724535" cy="758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oy bo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ardro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D3-TRACK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10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0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0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0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0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2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7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2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7" dur="indefinite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2" dur="indefinite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10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6" y="6435726"/>
            <a:ext cx="8858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" r="1651"/>
          <a:stretch>
            <a:fillRect/>
          </a:stretch>
        </p:blipFill>
        <p:spPr bwMode="auto">
          <a:xfrm>
            <a:off x="7637117" y="3966845"/>
            <a:ext cx="2046354" cy="1926233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r="13915"/>
          <a:stretch>
            <a:fillRect/>
          </a:stretch>
        </p:blipFill>
        <p:spPr bwMode="auto">
          <a:xfrm>
            <a:off x="5182930" y="3930734"/>
            <a:ext cx="2099884" cy="1998453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0" r="-2683"/>
          <a:stretch>
            <a:fillRect/>
          </a:stretch>
        </p:blipFill>
        <p:spPr bwMode="auto">
          <a:xfrm>
            <a:off x="2676525" y="3853791"/>
            <a:ext cx="2247798" cy="2043618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2" r="14992"/>
          <a:stretch>
            <a:fillRect/>
          </a:stretch>
        </p:blipFill>
        <p:spPr bwMode="auto">
          <a:xfrm>
            <a:off x="137262" y="3918686"/>
            <a:ext cx="2278683" cy="2022547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81" r="1593"/>
          <a:stretch>
            <a:fillRect/>
          </a:stretch>
        </p:blipFill>
        <p:spPr bwMode="auto">
          <a:xfrm>
            <a:off x="7452630" y="627071"/>
            <a:ext cx="2092047" cy="1949547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" r="-593"/>
          <a:stretch>
            <a:fillRect/>
          </a:stretch>
        </p:blipFill>
        <p:spPr bwMode="auto">
          <a:xfrm>
            <a:off x="5141532" y="723661"/>
            <a:ext cx="2092047" cy="1958761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r="2088"/>
          <a:stretch>
            <a:fillRect/>
          </a:stretch>
        </p:blipFill>
        <p:spPr bwMode="auto">
          <a:xfrm>
            <a:off x="2645641" y="608255"/>
            <a:ext cx="2222150" cy="2028933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06" r="1341"/>
          <a:stretch>
            <a:fillRect/>
          </a:stretch>
        </p:blipFill>
        <p:spPr bwMode="auto">
          <a:xfrm>
            <a:off x="121430" y="580968"/>
            <a:ext cx="2294515" cy="2022547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33" name="Rectangle: Rounded Corners 32"/>
          <p:cNvSpPr/>
          <p:nvPr>
            <p:custDataLst>
              <p:tags r:id="rId1"/>
            </p:custDataLst>
          </p:nvPr>
        </p:nvSpPr>
        <p:spPr>
          <a:xfrm>
            <a:off x="7637117" y="3885670"/>
            <a:ext cx="2046354" cy="208858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d</a:t>
            </a:r>
          </a:p>
        </p:txBody>
      </p:sp>
      <p:sp>
        <p:nvSpPr>
          <p:cNvPr id="34" name="Rectangle: Rounded Corners 33"/>
          <p:cNvSpPr/>
          <p:nvPr>
            <p:custDataLst>
              <p:tags r:id="rId2"/>
            </p:custDataLst>
          </p:nvPr>
        </p:nvSpPr>
        <p:spPr>
          <a:xfrm>
            <a:off x="5191157" y="3872841"/>
            <a:ext cx="2091657" cy="2114236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c</a:t>
            </a:r>
          </a:p>
        </p:txBody>
      </p:sp>
      <p:sp>
        <p:nvSpPr>
          <p:cNvPr id="35" name="Rectangle: Rounded Corners 34"/>
          <p:cNvSpPr/>
          <p:nvPr>
            <p:custDataLst>
              <p:tags r:id="rId3"/>
            </p:custDataLst>
          </p:nvPr>
        </p:nvSpPr>
        <p:spPr>
          <a:xfrm>
            <a:off x="2674552" y="3840020"/>
            <a:ext cx="2298780" cy="2071163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b</a:t>
            </a:r>
            <a:endParaRPr lang="en-US" b="1" dirty="0">
              <a:solidFill>
                <a:srgbClr val="FF0000"/>
              </a:solidFill>
              <a:latin typeface="#9Slide03 AmpleSoft" panose="02000000000000000000" pitchFamily="2" charset="-93"/>
            </a:endParaRPr>
          </a:p>
        </p:txBody>
      </p:sp>
      <p:sp>
        <p:nvSpPr>
          <p:cNvPr id="36" name="Rectangle: Rounded Corners 35"/>
          <p:cNvSpPr/>
          <p:nvPr>
            <p:custDataLst>
              <p:tags r:id="rId4"/>
            </p:custDataLst>
          </p:nvPr>
        </p:nvSpPr>
        <p:spPr>
          <a:xfrm>
            <a:off x="97032" y="3930734"/>
            <a:ext cx="2359695" cy="2069526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a</a:t>
            </a:r>
          </a:p>
        </p:txBody>
      </p:sp>
      <p:sp>
        <p:nvSpPr>
          <p:cNvPr id="37" name="Rectangle: Rounded Corners 36"/>
          <p:cNvSpPr/>
          <p:nvPr>
            <p:custDataLst>
              <p:tags r:id="rId5"/>
            </p:custDataLst>
          </p:nvPr>
        </p:nvSpPr>
        <p:spPr>
          <a:xfrm>
            <a:off x="7461773" y="580968"/>
            <a:ext cx="2175491" cy="2125399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4</a:t>
            </a:r>
          </a:p>
        </p:txBody>
      </p:sp>
      <p:sp>
        <p:nvSpPr>
          <p:cNvPr id="38" name="Rectangle: Rounded Corners 37"/>
          <p:cNvSpPr/>
          <p:nvPr>
            <p:custDataLst>
              <p:tags r:id="rId6"/>
            </p:custDataLst>
          </p:nvPr>
        </p:nvSpPr>
        <p:spPr>
          <a:xfrm>
            <a:off x="5107323" y="599961"/>
            <a:ext cx="2175491" cy="2155358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3</a:t>
            </a:r>
          </a:p>
        </p:txBody>
      </p:sp>
      <p:sp>
        <p:nvSpPr>
          <p:cNvPr id="39" name="Rectangle: Rounded Corners 38"/>
          <p:cNvSpPr/>
          <p:nvPr>
            <p:custDataLst>
              <p:tags r:id="rId7"/>
            </p:custDataLst>
          </p:nvPr>
        </p:nvSpPr>
        <p:spPr>
          <a:xfrm>
            <a:off x="2578157" y="580968"/>
            <a:ext cx="2278242" cy="2066928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2</a:t>
            </a:r>
          </a:p>
        </p:txBody>
      </p:sp>
      <p:sp>
        <p:nvSpPr>
          <p:cNvPr id="40" name="Rectangle: Rounded Corners 39"/>
          <p:cNvSpPr/>
          <p:nvPr>
            <p:custDataLst>
              <p:tags r:id="rId8"/>
            </p:custDataLst>
          </p:nvPr>
        </p:nvSpPr>
        <p:spPr>
          <a:xfrm>
            <a:off x="0" y="484555"/>
            <a:ext cx="2456727" cy="2155358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1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r="13376"/>
          <a:stretch>
            <a:fillRect/>
          </a:stretch>
        </p:blipFill>
        <p:spPr bwMode="auto">
          <a:xfrm>
            <a:off x="9890730" y="3966845"/>
            <a:ext cx="2046353" cy="1926233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" r="1376"/>
          <a:stretch>
            <a:fillRect/>
          </a:stretch>
        </p:blipFill>
        <p:spPr bwMode="auto">
          <a:xfrm>
            <a:off x="9852302" y="617469"/>
            <a:ext cx="1998883" cy="1949547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22" name="Rectangle: Rounded Corners 21"/>
          <p:cNvSpPr/>
          <p:nvPr>
            <p:custDataLst>
              <p:tags r:id="rId9"/>
            </p:custDataLst>
          </p:nvPr>
        </p:nvSpPr>
        <p:spPr>
          <a:xfrm>
            <a:off x="9831977" y="3885670"/>
            <a:ext cx="2105106" cy="208858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latin typeface="#9Slide03 AmpleSoft" panose="02000000000000000000" pitchFamily="2" charset="-93"/>
              </a:rPr>
              <a:t>e</a:t>
            </a:r>
            <a:endParaRPr lang="en-US" sz="4400" b="1" dirty="0">
              <a:solidFill>
                <a:srgbClr val="FF0000"/>
              </a:solidFill>
              <a:latin typeface="#9Slide03 AmpleSoft" panose="02000000000000000000" pitchFamily="2" charset="-93"/>
            </a:endParaRPr>
          </a:p>
        </p:txBody>
      </p:sp>
      <p:sp>
        <p:nvSpPr>
          <p:cNvPr id="23" name="Rectangle: Rounded Corners 22"/>
          <p:cNvSpPr/>
          <p:nvPr>
            <p:custDataLst>
              <p:tags r:id="rId10"/>
            </p:custDataLst>
          </p:nvPr>
        </p:nvSpPr>
        <p:spPr>
          <a:xfrm>
            <a:off x="9852302" y="580968"/>
            <a:ext cx="2084781" cy="2125399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latin typeface="#9Slide03 AmpleSoft" panose="02000000000000000000" pitchFamily="2" charset="-93"/>
              </a:rPr>
              <a:t>5</a:t>
            </a:r>
            <a:endParaRPr lang="en-US" sz="4000" b="1" dirty="0">
              <a:solidFill>
                <a:srgbClr val="FF0000"/>
              </a:solidFill>
              <a:latin typeface="#9Slide03 AmpleSoft" panose="020000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91565" y="265729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830705" y="378460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i="1">
                <a:cs typeface="#9Slide04 Maitree SemiBold" panose="00000700000000000000" pitchFamily="2" charset="-34"/>
              </a:rPr>
              <a:t>Put the </a:t>
            </a:r>
            <a:r>
              <a:rPr lang="en-US" sz="4400" i="1">
                <a:solidFill>
                  <a:srgbClr val="FFFF00"/>
                </a:solidFill>
                <a:cs typeface="#9Slide04 Maitree SemiBold" panose="00000700000000000000" pitchFamily="2" charset="-34"/>
              </a:rPr>
              <a:t>ball on</a:t>
            </a:r>
            <a:r>
              <a:rPr lang="en-US" sz="4400" i="1">
                <a:cs typeface="#9Slide04 Maitree SemiBold" panose="00000700000000000000" pitchFamily="2" charset="-34"/>
              </a:rPr>
              <a:t> the </a:t>
            </a:r>
            <a:r>
              <a:rPr lang="en-US" sz="4400" i="1">
                <a:solidFill>
                  <a:srgbClr val="FFFF00"/>
                </a:solidFill>
                <a:cs typeface="#9Slide04 Maitree SemiBold" panose="00000700000000000000" pitchFamily="2" charset="-34"/>
              </a:rPr>
              <a:t>chair</a:t>
            </a:r>
            <a:r>
              <a:rPr lang="en-US" sz="4400" i="1">
                <a:cs typeface="#9Slide04 Maitree SemiBold" panose="00000700000000000000" pitchFamily="2" charset="-34"/>
              </a:rPr>
              <a:t>.</a:t>
            </a:r>
            <a:endParaRPr kumimoji="0" lang="en-US" sz="4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288" y="1864491"/>
            <a:ext cx="1445065" cy="15138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611877" y="720360"/>
            <a:ext cx="4920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Click on </a:t>
            </a:r>
            <a:r>
              <a:rPr lang="vi-VN" altLang="en-US" sz="28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the icon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to listen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7571"/>
            <a:ext cx="6494887" cy="723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466" y="3429000"/>
            <a:ext cx="1562111" cy="1847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53" y="2695264"/>
            <a:ext cx="7750029" cy="1513879"/>
          </a:xfrm>
          <a:prstGeom prst="rect">
            <a:avLst/>
          </a:prstGeom>
        </p:spPr>
      </p:pic>
      <p:pic>
        <p:nvPicPr>
          <p:cNvPr id="2" name="CD3-TRACK 37 cu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66230" y="457835"/>
            <a:ext cx="1024890" cy="1045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3-TRACK 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73805" y="3555999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2" t="14096" r="12245" b="27340"/>
          <a:stretch>
            <a:fillRect/>
          </a:stretch>
        </p:blipFill>
        <p:spPr>
          <a:xfrm>
            <a:off x="7074450" y="1901372"/>
            <a:ext cx="3520978" cy="3026228"/>
          </a:xfrm>
          <a:prstGeom prst="roundRect">
            <a:avLst>
              <a:gd name="adj" fmla="val 27021"/>
            </a:avLst>
          </a:prstGeom>
        </p:spPr>
      </p:pic>
      <p:sp>
        <p:nvSpPr>
          <p:cNvPr id="6" name="TextBox 5"/>
          <p:cNvSpPr txBox="1"/>
          <p:nvPr/>
        </p:nvSpPr>
        <p:spPr>
          <a:xfrm>
            <a:off x="1037772" y="2680726"/>
            <a:ext cx="476068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20">
                <a:solidFill>
                  <a:srgbClr val="009900"/>
                </a:solidFill>
              </a:rPr>
              <a:t>Put the </a:t>
            </a:r>
            <a:r>
              <a:rPr lang="en-US" sz="3520">
                <a:solidFill>
                  <a:srgbClr val="FF0000"/>
                </a:solidFill>
              </a:rPr>
              <a:t>ball </a:t>
            </a:r>
            <a:r>
              <a:rPr lang="en-US" sz="3520">
                <a:solidFill>
                  <a:srgbClr val="009900"/>
                </a:solidFill>
              </a:rPr>
              <a:t>on </a:t>
            </a:r>
            <a:r>
              <a:rPr lang="en-US" sz="3520">
                <a:solidFill>
                  <a:srgbClr val="FF0000"/>
                </a:solidFill>
              </a:rPr>
              <a:t>the table</a:t>
            </a:r>
            <a:r>
              <a:rPr lang="en-US" sz="3520">
                <a:solidFill>
                  <a:srgbClr val="009900"/>
                </a:solidFill>
              </a:rPr>
              <a:t>.</a:t>
            </a:r>
            <a:endParaRPr lang="en-US" sz="352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73805" y="3555999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1" t="17273" r="13044" b="29608"/>
          <a:stretch>
            <a:fillRect/>
          </a:stretch>
        </p:blipFill>
        <p:spPr>
          <a:xfrm>
            <a:off x="7255465" y="1952172"/>
            <a:ext cx="3898763" cy="3055257"/>
          </a:xfrm>
          <a:prstGeom prst="roundRect">
            <a:avLst>
              <a:gd name="adj" fmla="val 27021"/>
            </a:avLst>
          </a:prstGeom>
        </p:spPr>
      </p:pic>
      <p:sp>
        <p:nvSpPr>
          <p:cNvPr id="6" name="TextBox 5"/>
          <p:cNvSpPr txBox="1"/>
          <p:nvPr/>
        </p:nvSpPr>
        <p:spPr>
          <a:xfrm>
            <a:off x="1037772" y="2680726"/>
            <a:ext cx="476068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20">
                <a:solidFill>
                  <a:srgbClr val="009900"/>
                </a:solidFill>
              </a:rPr>
              <a:t>Put the </a:t>
            </a:r>
            <a:r>
              <a:rPr lang="en-US" sz="3520">
                <a:solidFill>
                  <a:srgbClr val="FF0000"/>
                </a:solidFill>
              </a:rPr>
              <a:t>ball </a:t>
            </a:r>
            <a:r>
              <a:rPr lang="en-US" sz="3520">
                <a:solidFill>
                  <a:srgbClr val="009900"/>
                </a:solidFill>
              </a:rPr>
              <a:t>in </a:t>
            </a:r>
            <a:r>
              <a:rPr lang="en-US" sz="3520">
                <a:solidFill>
                  <a:srgbClr val="FF0000"/>
                </a:solidFill>
              </a:rPr>
              <a:t>the box</a:t>
            </a:r>
            <a:r>
              <a:rPr lang="en-US" sz="3520">
                <a:solidFill>
                  <a:srgbClr val="009900"/>
                </a:solidFill>
              </a:rPr>
              <a:t>.</a:t>
            </a:r>
            <a:endParaRPr lang="en-US" sz="352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/>
          <p:cNvSpPr/>
          <p:nvPr/>
        </p:nvSpPr>
        <p:spPr>
          <a:xfrm>
            <a:off x="4413383" y="410547"/>
            <a:ext cx="3181739" cy="662473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  <a:cs typeface="#9Slide04 Maitree SemiBold" panose="00000700000000000000" pitchFamily="2" charset="-34"/>
              </a:rPr>
              <a:t>By the end of this lesson, students will be able to…</a:t>
            </a:r>
          </a:p>
          <a:p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  <a:cs typeface="#9Slide04 Maitree SemiBold" panose="00000700000000000000" pitchFamily="2" charset="-34"/>
            </a:endParaRPr>
          </a:p>
          <a:p>
            <a:r>
              <a:rPr lang="en-US" sz="3600" b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Vocabulary</a:t>
            </a:r>
            <a:r>
              <a:rPr lang="en-US" sz="3600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: </a:t>
            </a:r>
            <a:r>
              <a:rPr lang="en-US" sz="36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Pronounce and use the words related to the topic properly: </a:t>
            </a:r>
            <a:r>
              <a:rPr lang="en-US" sz="3600" i="1" dirty="0">
                <a:solidFill>
                  <a:srgbClr val="00B050"/>
                </a:solidFill>
                <a:cs typeface="#9Slide04 Maitree SemiBold" panose="00000700000000000000" pitchFamily="2" charset="-34"/>
              </a:rPr>
              <a:t>under, on, in, toy box, wardrobe</a:t>
            </a:r>
            <a:endParaRPr lang="en-US" sz="3600" dirty="0">
              <a:solidFill>
                <a:srgbClr val="00B050"/>
              </a:solidFill>
              <a:cs typeface="#9Slide04 Maitree SemiBold" panose="00000700000000000000" pitchFamily="2" charset="-34"/>
            </a:endParaRPr>
          </a:p>
          <a:p>
            <a:r>
              <a:rPr lang="en-US" sz="3600" b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Structure</a:t>
            </a:r>
            <a:r>
              <a:rPr lang="en-US" sz="3600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: </a:t>
            </a:r>
            <a:r>
              <a:rPr lang="en-US" sz="36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Instruct someone to put an item somewhere else by using: </a:t>
            </a:r>
          </a:p>
          <a:p>
            <a:r>
              <a:rPr lang="en-US" sz="3600" i="1" dirty="0">
                <a:cs typeface="#9Slide04 Maitree SemiBold" panose="00000700000000000000" pitchFamily="2" charset="-34"/>
              </a:rPr>
              <a:t>		 </a:t>
            </a:r>
            <a:r>
              <a:rPr lang="en-US" sz="3600" i="1" dirty="0">
                <a:solidFill>
                  <a:srgbClr val="00B050"/>
                </a:solidFill>
                <a:cs typeface="#9Slide04 Maitree SemiBold" panose="00000700000000000000" pitchFamily="2" charset="-34"/>
              </a:rPr>
              <a:t>Put the</a:t>
            </a:r>
            <a:r>
              <a:rPr lang="en-US" sz="3600" i="1" dirty="0">
                <a:cs typeface="#9Slide04 Maitree SemiBold" panose="00000700000000000000" pitchFamily="2" charset="-34"/>
              </a:rPr>
              <a:t> </a:t>
            </a:r>
            <a:r>
              <a:rPr lang="en-US" sz="3600" i="1" dirty="0">
                <a:solidFill>
                  <a:srgbClr val="FF0000"/>
                </a:solidFill>
                <a:cs typeface="#9Slide04 Maitree SemiBold" panose="00000700000000000000" pitchFamily="2" charset="-34"/>
              </a:rPr>
              <a:t>ball on</a:t>
            </a:r>
            <a:r>
              <a:rPr lang="en-US" sz="3600" i="1" dirty="0">
                <a:cs typeface="#9Slide04 Maitree SemiBold" panose="00000700000000000000" pitchFamily="2" charset="-34"/>
              </a:rPr>
              <a:t> </a:t>
            </a:r>
            <a:r>
              <a:rPr lang="en-US" sz="3600" i="1" dirty="0">
                <a:solidFill>
                  <a:srgbClr val="00B050"/>
                </a:solidFill>
                <a:cs typeface="#9Slide04 Maitree SemiBold" panose="00000700000000000000" pitchFamily="2" charset="-34"/>
              </a:rPr>
              <a:t>the</a:t>
            </a:r>
            <a:r>
              <a:rPr lang="en-US" sz="3600" i="1" dirty="0">
                <a:cs typeface="#9Slide04 Maitree SemiBold" panose="00000700000000000000" pitchFamily="2" charset="-34"/>
              </a:rPr>
              <a:t> </a:t>
            </a:r>
            <a:r>
              <a:rPr lang="en-US" sz="3600" i="1" dirty="0">
                <a:solidFill>
                  <a:srgbClr val="FF0000"/>
                </a:solidFill>
                <a:cs typeface="#9Slide04 Maitree SemiBold" panose="00000700000000000000" pitchFamily="2" charset="-34"/>
              </a:rPr>
              <a:t>chair</a:t>
            </a:r>
            <a:r>
              <a:rPr lang="en-US" sz="3600" i="1" dirty="0">
                <a:cs typeface="#9Slide04 Maitree SemiBold" panose="00000700000000000000" pitchFamily="2" charset="-34"/>
              </a:rPr>
              <a:t>.</a:t>
            </a:r>
            <a:endParaRPr lang="en-US" sz="3600" dirty="0">
              <a:cs typeface="#9Slide04 Maitree SemiBold" panose="000007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sp>
        <p:nvSpPr>
          <p:cNvPr id="96" name="Rectangle: Rounded Corners 95"/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892528" y="4731534"/>
            <a:ext cx="93910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Start</a:t>
            </a:r>
          </a:p>
        </p:txBody>
      </p:sp>
      <p:pic>
        <p:nvPicPr>
          <p:cNvPr id="98" name="ChuongCam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5824" y="7074916"/>
            <a:ext cx="3839975" cy="22976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8185" y="-2786807"/>
            <a:ext cx="3839975" cy="22976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2640" y="1037637"/>
            <a:ext cx="53725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GAME WITH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 DORAEMON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2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00" numSld="7" showWhenStopped="0">
                    <p:cTn id="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2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00" numSld="7" showWhenStopped="0">
                    <p:cTn id="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28" y="1482428"/>
            <a:ext cx="7657240" cy="512718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4686125" y="1925169"/>
            <a:ext cx="5027295" cy="4305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There are 4 quizzes in the game.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657725" y="2531745"/>
            <a:ext cx="6998970" cy="861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You will have 10 seconds to give the answer to each question.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657827" y="3457497"/>
            <a:ext cx="6999110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 answer the question, raise a card of the same color as the answer.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/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677267" y="4761479"/>
              <a:ext cx="1494790" cy="5537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Orange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/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713481" y="4772374"/>
              <a:ext cx="856615" cy="5537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Blue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/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224251" y="4760944"/>
              <a:ext cx="1267460" cy="5537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Green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/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0213570" y="4772054"/>
              <a:ext cx="781050" cy="5537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Red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5038612" y="5757863"/>
            <a:ext cx="5962015" cy="4305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You have 1 minute to prepare your card!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800" y="-2769551"/>
            <a:ext cx="3694756" cy="1630242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6222" y="-2012140"/>
            <a:ext cx="2904762" cy="108571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5824" y="7074916"/>
            <a:ext cx="3839975" cy="2297683"/>
          </a:xfrm>
          <a:prstGeom prst="rect">
            <a:avLst/>
          </a:prstGeom>
        </p:spPr>
      </p:pic>
      <p:sp>
        <p:nvSpPr>
          <p:cNvPr id="2" name="Rectangle 2"/>
          <p:cNvSpPr/>
          <p:nvPr/>
        </p:nvSpPr>
        <p:spPr>
          <a:xfrm>
            <a:off x="5063281" y="560752"/>
            <a:ext cx="591185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HOW TO 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Ten dolls.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Nine dolls.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Eight dolls.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Seven dolls.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11541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6727672" y="-302318"/>
            <a:ext cx="3070073" cy="2846957"/>
            <a:chOff x="-6727674" y="-791952"/>
            <a:chExt cx="3598080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6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464738" y="5075962"/>
                <a:ext cx="6123545" cy="3352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6073" y="657292"/>
            <a:ext cx="49730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How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many </a:t>
            </a:r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dolls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943" y="1193077"/>
            <a:ext cx="1002442" cy="121930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30" y="1193077"/>
            <a:ext cx="1002442" cy="121930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854" y="1193077"/>
            <a:ext cx="1002442" cy="121930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46" y="1193077"/>
            <a:ext cx="1002442" cy="121930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087" y="1193077"/>
            <a:ext cx="1002442" cy="121930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098" y="1241884"/>
            <a:ext cx="1002442" cy="121930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35" y="1241884"/>
            <a:ext cx="1002442" cy="1219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Nine robots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Ten robots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Six robot.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Eight robots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2578" y="1"/>
            <a:ext cx="9961727" cy="3009106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8463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160605" y="5075962"/>
                <a:ext cx="5515267" cy="37991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.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2656037" y="1229597"/>
            <a:ext cx="49730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How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many robots?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140" y="270083"/>
            <a:ext cx="857457" cy="89787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881" y="270083"/>
            <a:ext cx="857457" cy="89787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403" y="270734"/>
            <a:ext cx="857457" cy="89787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780" y="270734"/>
            <a:ext cx="857457" cy="897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047" y="1356691"/>
            <a:ext cx="857457" cy="89787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881" y="1438910"/>
            <a:ext cx="857457" cy="89787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403" y="1439561"/>
            <a:ext cx="857457" cy="89787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780" y="1439561"/>
            <a:ext cx="857457" cy="89787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677" y="810890"/>
            <a:ext cx="857457" cy="897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Ten dice.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Eight dice.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Nine dice.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Seven dice.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4113608" y="153951"/>
            <a:ext cx="4046704" cy="2329333"/>
            <a:chOff x="-4113608" y="153951"/>
            <a:chExt cx="4046704" cy="232933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304800"/>
              <a:ext cx="1699185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464746" y="5075962"/>
                <a:ext cx="6123548" cy="3352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526553" y="598237"/>
            <a:ext cx="49730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How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many dice?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813" y="1400510"/>
            <a:ext cx="918621" cy="87206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445" y="1400510"/>
            <a:ext cx="918621" cy="872064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956" y="1400510"/>
            <a:ext cx="918621" cy="87206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88" y="1400510"/>
            <a:ext cx="918621" cy="87206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366" y="1400510"/>
            <a:ext cx="918621" cy="872064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98" y="1400510"/>
            <a:ext cx="918621" cy="87206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509" y="1400510"/>
            <a:ext cx="918621" cy="87206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41" y="1400510"/>
            <a:ext cx="918621" cy="872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Seven cars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Eight cars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Six cars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Five cars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304800"/>
              <a:ext cx="1699185" cy="14311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317038" y="5075962"/>
                <a:ext cx="5828135" cy="3184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887743" y="628717"/>
            <a:ext cx="49730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How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many </a:t>
            </a:r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car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83" y="1210107"/>
            <a:ext cx="1659994" cy="114625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859" y="1210107"/>
            <a:ext cx="1659994" cy="114625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275" y="1210107"/>
            <a:ext cx="1659994" cy="114625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576" y="1220897"/>
            <a:ext cx="1659994" cy="114625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790" y="1210107"/>
            <a:ext cx="1659994" cy="114625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206" y="1210107"/>
            <a:ext cx="1659994" cy="11462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3048000" y="-2995488"/>
            <a:ext cx="4345196" cy="1920556"/>
            <a:chOff x="1034003" y="260315"/>
            <a:chExt cx="4656152" cy="2057997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077790" y="3805222"/>
              <a:ext cx="6281207" cy="1846659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THANK YOU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SO MUCH!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332503" y="763188"/>
            <a:ext cx="53794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GAME WITH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 DORAEMON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0559" y="6999937"/>
            <a:ext cx="3221465" cy="2456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633AFBB2-B040-4B7B-B249-8C37D5B179ED}_13.png&quot;/&gt;&lt;left val=&quot;432&quot;/&gt;&lt;top val=&quot;282&quot;/&gt;&lt;width val=&quot;143&quot;/&gt;&lt;height val=&quot;177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09328DBA-D10A-4304-9F7F-B9EEB34EED8E}_13.png&quot;/&gt;&lt;left val=&quot;430&quot;/&gt;&lt;top val=&quot;26&quot;/&gt;&lt;width val=&quot;143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B305A6EC-9856-4E3F-8C10-682161E1EE33}_13.png&quot;/&gt;&lt;left val=&quot;286&quot;/&gt;&lt;top val=&quot;280&quot;/&gt;&lt;width val=&quot;143&quot;/&gt;&lt;height val=&quot;177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671E4D2D-DF00-4B0B-88D9-894E973E2D7E}_13.png&quot;/&gt;&lt;left val=&quot;141&quot;/&gt;&lt;top val=&quot;279&quot;/&gt;&lt;width val=&quot;142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C247E704-F92B-440A-BC94-7027E9CCBA26}_13.png&quot;/&gt;&lt;left val=&quot;0&quot;/&gt;&lt;top val=&quot;282&quot;/&gt;&lt;width val=&quot;143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09328DBA-D10A-4304-9F7F-B9EEB34EED8E}_13.png&quot;/&gt;&lt;left val=&quot;430&quot;/&gt;&lt;top val=&quot;26&quot;/&gt;&lt;width val=&quot;143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FFC44D7A-F168-4827-A03D-2A257E8B3A89}_13.png&quot;/&gt;&lt;left val=&quot;288&quot;/&gt;&lt;top val=&quot;21&quot;/&gt;&lt;width val=&quot;143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4B72B49D-FC06-499A-AA9F-9F36B1970675}_13.png&quot;/&gt;&lt;left val=&quot;144&quot;/&gt;&lt;top val=&quot;21&quot;/&gt;&lt;width val=&quot;143&quot;/&gt;&lt;height val=&quot;177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6A6FAD6F-9722-4189-A38B-D4DFDC92D782}_13.png&quot;/&gt;&lt;left val=&quot;3&quot;/&gt;&lt;top val=&quot;24&quot;/&gt;&lt;width val=&quot;142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633AFBB2-B040-4B7B-B249-8C37D5B179ED}_13.png&quot;/&gt;&lt;left val=&quot;432&quot;/&gt;&lt;top val=&quot;282&quot;/&gt;&lt;width val=&quot;143&quot;/&gt;&lt;height val=&quot;177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</TotalTime>
  <Words>373</Words>
  <Application>Microsoft Macintosh PowerPoint</Application>
  <PresentationFormat>Widescreen</PresentationFormat>
  <Paragraphs>107</Paragraphs>
  <Slides>16</Slides>
  <Notes>6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#9Slide02 Noi dung dai</vt:lpstr>
      <vt:lpstr>#9Slide03 AmpleSoft</vt:lpstr>
      <vt:lpstr>#9Slide04 Maitree SemiBold</vt:lpstr>
      <vt:lpstr>Arial</vt:lpstr>
      <vt:lpstr>Calibri</vt:lpstr>
      <vt:lpstr>Elephant</vt:lpstr>
      <vt:lpstr>iCiel Cadena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nlinhtrang12@gmail.com</cp:lastModifiedBy>
  <cp:revision>223</cp:revision>
  <dcterms:created xsi:type="dcterms:W3CDTF">2020-12-08T03:17:00Z</dcterms:created>
  <dcterms:modified xsi:type="dcterms:W3CDTF">2025-03-31T05:57:05Z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A7E5C0914C304ABDA5E35B1ACBBF4486</vt:lpwstr>
  </property>
  <property fmtid="{D5CDD505-2E9C-101B-9397-08002B2CF9AE}" pid="3" name="KSOProductBuildVer">
    <vt:lpwstr>1033-11.2.0.11486</vt:lpwstr>
  </property>
</Properties>
</file>