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0" r:id="rId2"/>
    <p:sldId id="349" r:id="rId3"/>
    <p:sldId id="302" r:id="rId4"/>
    <p:sldId id="292" r:id="rId5"/>
    <p:sldId id="259" r:id="rId6"/>
    <p:sldId id="262" r:id="rId7"/>
    <p:sldId id="256" r:id="rId8"/>
    <p:sldId id="257" r:id="rId9"/>
    <p:sldId id="258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383" r:id="rId21"/>
    <p:sldId id="276" r:id="rId22"/>
    <p:sldId id="277" r:id="rId23"/>
    <p:sldId id="334" r:id="rId24"/>
    <p:sldId id="369" r:id="rId25"/>
    <p:sldId id="333" r:id="rId26"/>
    <p:sldId id="365" r:id="rId27"/>
    <p:sldId id="356" r:id="rId28"/>
    <p:sldId id="336" r:id="rId29"/>
    <p:sldId id="367" r:id="rId30"/>
    <p:sldId id="368" r:id="rId31"/>
    <p:sldId id="345" r:id="rId32"/>
    <p:sldId id="366" r:id="rId33"/>
    <p:sldId id="370" r:id="rId34"/>
    <p:sldId id="335" r:id="rId35"/>
    <p:sldId id="358" r:id="rId36"/>
    <p:sldId id="315" r:id="rId37"/>
    <p:sldId id="384" r:id="rId38"/>
    <p:sldId id="373" r:id="rId39"/>
    <p:sldId id="331" r:id="rId40"/>
    <p:sldId id="381" r:id="rId41"/>
    <p:sldId id="329" r:id="rId42"/>
    <p:sldId id="34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5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38"/>
    <p:restoredTop sz="94629"/>
  </p:normalViewPr>
  <p:slideViewPr>
    <p:cSldViewPr snapToGrid="0">
      <p:cViewPr varScale="1">
        <p:scale>
          <a:sx n="69" d="100"/>
          <a:sy n="69" d="100"/>
        </p:scale>
        <p:origin x="100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groups of four.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 A cover their eyes.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the other students put one of their own items on the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desk in a random order.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 A open their eyes and try to guess.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other students respond.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 swap roles and repeat. 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92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134722862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33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39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66744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3: SCHOOL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ngimg.com/download/19222" TargetMode="Externa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ngimg.com/download/19222" TargetMode="Externa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eduhome.com.vn/DHALesson?idGrade=3&amp;idSubject=1&amp;idSeries=119&amp;idTheme=1068&amp;IdLevel=2&amp;idThemeServer=71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reeimageslive.co.uk/free_stock_image/christmas-present-jpg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11.xml"/><Relationship Id="rId18" Type="http://schemas.openxmlformats.org/officeDocument/2006/relationships/slide" Target="slide17.xml"/><Relationship Id="rId3" Type="http://schemas.openxmlformats.org/officeDocument/2006/relationships/image" Target="../media/image23.png"/><Relationship Id="rId7" Type="http://schemas.openxmlformats.org/officeDocument/2006/relationships/slide" Target="slide21.xml"/><Relationship Id="rId12" Type="http://schemas.openxmlformats.org/officeDocument/2006/relationships/image" Target="../media/image12.png"/><Relationship Id="rId17" Type="http://schemas.openxmlformats.org/officeDocument/2006/relationships/slide" Target="slide12.xml"/><Relationship Id="rId2" Type="http://schemas.openxmlformats.org/officeDocument/2006/relationships/image" Target="../media/image2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8.xml"/><Relationship Id="rId11" Type="http://schemas.openxmlformats.org/officeDocument/2006/relationships/slide" Target="slide19.xml"/><Relationship Id="rId5" Type="http://schemas.openxmlformats.org/officeDocument/2006/relationships/slide" Target="slide13.xml"/><Relationship Id="rId15" Type="http://schemas.openxmlformats.org/officeDocument/2006/relationships/slide" Target="slide22.xml"/><Relationship Id="rId10" Type="http://schemas.openxmlformats.org/officeDocument/2006/relationships/slide" Target="slide14.xml"/><Relationship Id="rId4" Type="http://schemas.openxmlformats.org/officeDocument/2006/relationships/slide" Target="slide9.xml"/><Relationship Id="rId9" Type="http://schemas.openxmlformats.org/officeDocument/2006/relationships/slide" Target="slide10.xml"/><Relationship Id="rId14" Type="http://schemas.openxmlformats.org/officeDocument/2006/relationships/slide" Target="slide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611" y="-75306"/>
            <a:ext cx="12363611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School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1.3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40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752600" y="333499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this?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It’s a book.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ilted grayscale 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980" y="1752600"/>
            <a:ext cx="3367841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8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1905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this?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It’s an eraser.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ector clip artof speedy eras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8131">
            <a:off x="4063932" y="901632"/>
            <a:ext cx="4627388" cy="462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08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810235" y="321623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this?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It’s a pencil.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raphite pencil vector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211">
            <a:off x="4514398" y="1452448"/>
            <a:ext cx="3163203" cy="31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3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399" y="3810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Is this a pencil?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Yes, it is.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aphite pencil vector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211">
            <a:off x="4514398" y="1452448"/>
            <a:ext cx="3163203" cy="31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65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262608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 are these?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They are pens. 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en vector clip art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469" y="1237530"/>
            <a:ext cx="4451062" cy="44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en vector clip art 2">
            <a:extLst>
              <a:ext uri="{FF2B5EF4-FFF2-40B4-BE49-F238E27FC236}">
                <a16:creationId xmlns:a16="http://schemas.microsoft.com/office/drawing/2014/main" id="{6CFC1C58-8C08-6207-E4A9-7A0A0F931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110" y="1631734"/>
            <a:ext cx="4451062" cy="44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89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303851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Is this a notebook?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No, it isn’t. 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udent des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1"/>
            <a:ext cx="3813716" cy="312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08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399" y="305238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Are these rulers?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No, they aren’t.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aphite pencil vector image">
            <a:extLst>
              <a:ext uri="{FF2B5EF4-FFF2-40B4-BE49-F238E27FC236}">
                <a16:creationId xmlns:a16="http://schemas.microsoft.com/office/drawing/2014/main" id="{13807F17-AAD7-DCC9-0FC6-FA2A72DFD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211">
            <a:off x="4514398" y="1452448"/>
            <a:ext cx="3163203" cy="31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aphite pencil vector image">
            <a:extLst>
              <a:ext uri="{FF2B5EF4-FFF2-40B4-BE49-F238E27FC236}">
                <a16:creationId xmlns:a16="http://schemas.microsoft.com/office/drawing/2014/main" id="{E27F691B-8EBF-B0C1-ED59-77B7E9D67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211">
            <a:off x="5803144" y="2009482"/>
            <a:ext cx="3163203" cy="31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aphite pencil vector image">
            <a:extLst>
              <a:ext uri="{FF2B5EF4-FFF2-40B4-BE49-F238E27FC236}">
                <a16:creationId xmlns:a16="http://schemas.microsoft.com/office/drawing/2014/main" id="{934DDAA9-27DA-54BC-054A-CA70F2761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211">
            <a:off x="2711309" y="1380515"/>
            <a:ext cx="3163203" cy="31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321587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 are these?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They are erasers.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ector clip artof speedy eraser">
            <a:extLst>
              <a:ext uri="{FF2B5EF4-FFF2-40B4-BE49-F238E27FC236}">
                <a16:creationId xmlns:a16="http://schemas.microsoft.com/office/drawing/2014/main" id="{F1AE4617-7426-E416-E687-D128E3CEE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8131">
            <a:off x="2719877" y="1024180"/>
            <a:ext cx="4627388" cy="462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Vector clip artof speedy eraser">
            <a:extLst>
              <a:ext uri="{FF2B5EF4-FFF2-40B4-BE49-F238E27FC236}">
                <a16:creationId xmlns:a16="http://schemas.microsoft.com/office/drawing/2014/main" id="{E44F4AB2-798E-7B90-BC50-0A174795B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8131">
            <a:off x="6015280" y="1117459"/>
            <a:ext cx="4627388" cy="462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20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28509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Are these erasers?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Yes, they are.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ector clip artof speedy eraser">
            <a:extLst>
              <a:ext uri="{FF2B5EF4-FFF2-40B4-BE49-F238E27FC236}">
                <a16:creationId xmlns:a16="http://schemas.microsoft.com/office/drawing/2014/main" id="{1D9A2279-645F-0B73-4269-C70120A9A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8131">
            <a:off x="2205279" y="752224"/>
            <a:ext cx="4627388" cy="462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Vector clip artof speedy eraser">
            <a:extLst>
              <a:ext uri="{FF2B5EF4-FFF2-40B4-BE49-F238E27FC236}">
                <a16:creationId xmlns:a16="http://schemas.microsoft.com/office/drawing/2014/main" id="{8E9CB7D1-5F51-7772-77BA-B2770C054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8131">
            <a:off x="4338879" y="877511"/>
            <a:ext cx="4627388" cy="462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Vector clip artof speedy eraser">
            <a:extLst>
              <a:ext uri="{FF2B5EF4-FFF2-40B4-BE49-F238E27FC236}">
                <a16:creationId xmlns:a16="http://schemas.microsoft.com/office/drawing/2014/main" id="{A295A599-572E-4484-C3E4-36F582426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8131">
            <a:off x="6212458" y="1353101"/>
            <a:ext cx="4627388" cy="462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73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1905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this?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It’s a notebook.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C3C21354-3504-D72E-91C5-186031F19E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521206" y="1294284"/>
            <a:ext cx="3663944" cy="396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0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892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6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1905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this?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It’s a notebook.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C3C21354-3504-D72E-91C5-186031F19E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521206" y="1294284"/>
            <a:ext cx="3663944" cy="396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263212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this?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It’s a pencil case. 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lorful pencil ca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501462"/>
            <a:ext cx="407051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88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28575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 are these?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86106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They are pencil cases.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lorful pencil ca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524000"/>
            <a:ext cx="407051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lorful pencil case">
            <a:extLst>
              <a:ext uri="{FF2B5EF4-FFF2-40B4-BE49-F238E27FC236}">
                <a16:creationId xmlns:a16="http://schemas.microsoft.com/office/drawing/2014/main" id="{D3208DE7-77C5-CCB3-CD58-F3A5DEA34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088" y="1534510"/>
            <a:ext cx="407051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88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106"/>
            <a:ext cx="9311148" cy="60867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33993" y="818097"/>
            <a:ext cx="4902504" cy="48993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3400B19-FBB4-D717-5440-EB962919CDAD}"/>
              </a:ext>
            </a:extLst>
          </p:cNvPr>
          <p:cNvSpPr/>
          <p:nvPr/>
        </p:nvSpPr>
        <p:spPr>
          <a:xfrm>
            <a:off x="2110712" y="1978351"/>
            <a:ext cx="3152726" cy="789140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</a:rPr>
              <a:t>Is this your eraser?</a:t>
            </a:r>
            <a:endParaRPr lang="en-VN" sz="2800" dirty="0">
              <a:solidFill>
                <a:schemeClr val="tx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1CA2F09-7FC9-7B47-641A-2FF2BD56612A}"/>
              </a:ext>
            </a:extLst>
          </p:cNvPr>
          <p:cNvSpPr/>
          <p:nvPr/>
        </p:nvSpPr>
        <p:spPr>
          <a:xfrm>
            <a:off x="4239465" y="3000485"/>
            <a:ext cx="3344574" cy="555994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</a:rPr>
              <a:t>Yes, it is./No, it isn’t.</a:t>
            </a:r>
            <a:endParaRPr lang="en-VN" sz="2800" dirty="0">
              <a:solidFill>
                <a:schemeClr val="tx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1609EC-2F76-4EB8-AEC8-4F2BB40A642E}"/>
              </a:ext>
            </a:extLst>
          </p:cNvPr>
          <p:cNvSpPr/>
          <p:nvPr/>
        </p:nvSpPr>
        <p:spPr>
          <a:xfrm>
            <a:off x="1805912" y="3865718"/>
            <a:ext cx="4547073" cy="676405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</a:rPr>
              <a:t>Are these your notebooks?</a:t>
            </a:r>
            <a:endParaRPr lang="en-VN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867F1CC-E059-6143-27E5-17DB9CA23F6D}"/>
              </a:ext>
            </a:extLst>
          </p:cNvPr>
          <p:cNvSpPr/>
          <p:nvPr/>
        </p:nvSpPr>
        <p:spPr>
          <a:xfrm>
            <a:off x="2713195" y="4949879"/>
            <a:ext cx="4547073" cy="67640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</a:rPr>
              <a:t>Yes, they are./No, they aren't.</a:t>
            </a:r>
            <a:endParaRPr lang="en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0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499681"/>
            <a:ext cx="8787956" cy="5858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1782" y="3947657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9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C6F5C9F-F41C-3143-15EF-162746872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70" y="423188"/>
            <a:ext cx="5645411" cy="710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3E7D788-8271-2DD4-8AA1-86B85C343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517" y="1354781"/>
            <a:ext cx="8286924" cy="508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4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D1C5A6B4-43D5-3770-5114-291254E0E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83" y="1745565"/>
            <a:ext cx="6845300" cy="850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09B0B3-3E28-0A35-C6DB-80B145C8C17E}"/>
              </a:ext>
            </a:extLst>
          </p:cNvPr>
          <p:cNvSpPr txBox="1"/>
          <p:nvPr/>
        </p:nvSpPr>
        <p:spPr>
          <a:xfrm>
            <a:off x="1653436" y="701458"/>
            <a:ext cx="4104393" cy="646331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en-VN" sz="3600" dirty="0"/>
              <a:t>eacher models first!</a:t>
            </a:r>
          </a:p>
        </p:txBody>
      </p:sp>
      <p:pic>
        <p:nvPicPr>
          <p:cNvPr id="11" name="Picture 10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302A54F1-007A-2E1C-BB6D-7518CCF81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0" y="2680386"/>
            <a:ext cx="3009900" cy="3162300"/>
          </a:xfrm>
          <a:prstGeom prst="rect">
            <a:avLst/>
          </a:prstGeom>
        </p:spPr>
      </p:pic>
      <p:pic>
        <p:nvPicPr>
          <p:cNvPr id="13" name="Picture 12" descr="A person's face on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13F0D937-D569-AC9D-41E2-7EA9FE43F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5" y="1745564"/>
            <a:ext cx="1845153" cy="2021817"/>
          </a:xfrm>
          <a:prstGeom prst="rect">
            <a:avLst/>
          </a:prstGeom>
        </p:spPr>
      </p:pic>
      <p:pic>
        <p:nvPicPr>
          <p:cNvPr id="15" name="Picture 14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A4049049-56D5-F130-463B-F4069D80F8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"/>
          <a:stretch/>
        </p:blipFill>
        <p:spPr>
          <a:xfrm>
            <a:off x="9706863" y="1622170"/>
            <a:ext cx="2239136" cy="202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74" y="398206"/>
            <a:ext cx="8952271" cy="59681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8083" y="3633720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A09B0B3-3E28-0A35-C6DB-80B145C8C17E}"/>
              </a:ext>
            </a:extLst>
          </p:cNvPr>
          <p:cNvSpPr txBox="1"/>
          <p:nvPr/>
        </p:nvSpPr>
        <p:spPr>
          <a:xfrm>
            <a:off x="1847656" y="1602268"/>
            <a:ext cx="6131807" cy="707886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Divide the class into two teams</a:t>
            </a:r>
            <a:r>
              <a:rPr lang="en-US" sz="4000" dirty="0"/>
              <a:t>.</a:t>
            </a:r>
            <a:endParaRPr lang="en-US" sz="6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8C7CAC-CBD8-DC0A-6855-7AE15286C7D4}"/>
              </a:ext>
            </a:extLst>
          </p:cNvPr>
          <p:cNvSpPr txBox="1"/>
          <p:nvPr/>
        </p:nvSpPr>
        <p:spPr>
          <a:xfrm>
            <a:off x="1847656" y="2800267"/>
            <a:ext cx="10100907" cy="646331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Have Team A ask the question and Team B answer it. </a:t>
            </a:r>
            <a:endParaRPr lang="en-US" sz="6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7C391C-AEFF-FEBB-3E49-512D4F12A07D}"/>
              </a:ext>
            </a:extLst>
          </p:cNvPr>
          <p:cNvSpPr txBox="1"/>
          <p:nvPr/>
        </p:nvSpPr>
        <p:spPr>
          <a:xfrm>
            <a:off x="1847656" y="3936711"/>
            <a:ext cx="4453848" cy="646331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Swap roles and repeat.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59340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</a:rPr>
              <a:t>ask and answer who owns different school supplies, using the target language. 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eraser, ruler, pencil, notebook, pencil case 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Is this your eraser? </a:t>
            </a:r>
            <a:endParaRPr lang="en-US" sz="6000" i="1" dirty="0">
              <a:solidFill>
                <a:srgbClr val="00B050"/>
              </a:solidFill>
            </a:endParaRPr>
          </a:p>
          <a:p>
            <a:r>
              <a:rPr lang="en-US" sz="3600" i="1" dirty="0">
                <a:solidFill>
                  <a:srgbClr val="00B050"/>
                </a:solidFill>
              </a:rPr>
              <a:t>		 - Yes, it is./No, it isn't. </a:t>
            </a:r>
            <a:endParaRPr lang="en-US" sz="6000" i="1" dirty="0">
              <a:solidFill>
                <a:srgbClr val="00B050"/>
              </a:solidFill>
            </a:endParaRPr>
          </a:p>
          <a:p>
            <a:r>
              <a:rPr lang="en-US" sz="3600" i="1" dirty="0">
                <a:solidFill>
                  <a:srgbClr val="00B050"/>
                </a:solidFill>
              </a:rPr>
              <a:t>		 Are these your notebooks? </a:t>
            </a:r>
            <a:endParaRPr lang="en-US" sz="6000" i="1" dirty="0">
              <a:solidFill>
                <a:srgbClr val="00B050"/>
              </a:solidFill>
            </a:endParaRPr>
          </a:p>
          <a:p>
            <a:r>
              <a:rPr lang="en-US" sz="3600" i="1" dirty="0">
                <a:solidFill>
                  <a:srgbClr val="00B050"/>
                </a:solidFill>
              </a:rPr>
              <a:t>		 - Yes, they are./No, they aren't. </a:t>
            </a:r>
            <a:endParaRPr lang="en-US" sz="6000" i="1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's face on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13F0D937-D569-AC9D-41E2-7EA9FE43F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33" y="437332"/>
            <a:ext cx="1845153" cy="2021817"/>
          </a:xfrm>
          <a:prstGeom prst="rect">
            <a:avLst/>
          </a:prstGeom>
        </p:spPr>
      </p:pic>
      <p:pic>
        <p:nvPicPr>
          <p:cNvPr id="15" name="Picture 14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A4049049-56D5-F130-463B-F4069D80F8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"/>
          <a:stretch/>
        </p:blipFill>
        <p:spPr>
          <a:xfrm>
            <a:off x="9952864" y="437332"/>
            <a:ext cx="2239136" cy="2021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78C054-B38F-9AF7-E9BF-CDBEF559D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23" y="1440493"/>
            <a:ext cx="4158413" cy="4368965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7AAB252-DF5C-CB67-C26A-6AA04B4244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23" y="1464656"/>
            <a:ext cx="4051649" cy="4256796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B9E81D1-7328-B729-4D1F-5EDD679820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24" y="1560393"/>
            <a:ext cx="3869402" cy="4065321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2B75FA05-0414-4F73-06ED-C8B196A277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675" y="1676263"/>
            <a:ext cx="3975679" cy="4176979"/>
          </a:xfrm>
          <a:prstGeom prst="rect">
            <a:avLst/>
          </a:prstGeom>
        </p:spPr>
      </p:pic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D20EA4AB-1D0B-9F4C-642B-339254FA49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26" y="1632479"/>
            <a:ext cx="3975679" cy="4176979"/>
          </a:xfrm>
          <a:prstGeom prst="rect">
            <a:avLst/>
          </a:prstGeom>
        </p:spPr>
      </p:pic>
      <p:pic>
        <p:nvPicPr>
          <p:cNvPr id="17" name="Picture 16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8F716883-ABEF-7265-B0F0-F64BA81A1A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26" y="1632479"/>
            <a:ext cx="4051129" cy="4256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D2EFDE-735E-34F2-D92A-6599C57332C4}"/>
              </a:ext>
            </a:extLst>
          </p:cNvPr>
          <p:cNvSpPr txBox="1"/>
          <p:nvPr/>
        </p:nvSpPr>
        <p:spPr>
          <a:xfrm>
            <a:off x="2398386" y="629392"/>
            <a:ext cx="598635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000" dirty="0"/>
              <a:t>Are these your………………..?</a:t>
            </a:r>
          </a:p>
        </p:txBody>
      </p:sp>
    </p:spTree>
    <p:extLst>
      <p:ext uri="{BB962C8B-B14F-4D97-AF65-F5344CB8AC3E}">
        <p14:creationId xmlns:p14="http://schemas.microsoft.com/office/powerpoint/2010/main" val="15315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87" y="405221"/>
            <a:ext cx="9006348" cy="59659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5066" y="2972701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2C030D-4659-F48A-EEC8-7C7A3E1D7E0E}"/>
              </a:ext>
            </a:extLst>
          </p:cNvPr>
          <p:cNvSpPr txBox="1"/>
          <p:nvPr/>
        </p:nvSpPr>
        <p:spPr>
          <a:xfrm>
            <a:off x="375781" y="438411"/>
            <a:ext cx="1843774" cy="646331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Pairwork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B29C9E6-B965-98E9-7EB8-DE2517236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766" y="1084742"/>
            <a:ext cx="8558467" cy="524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5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78C054-B38F-9AF7-E9BF-CDBEF559D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450" y="1725800"/>
            <a:ext cx="4158413" cy="4368965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7AAB252-DF5C-CB67-C26A-6AA04B424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297" y="1725800"/>
            <a:ext cx="4051649" cy="4256796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B9E81D1-7328-B729-4D1F-5EDD67982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420" y="1841880"/>
            <a:ext cx="3869402" cy="4065321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2B75FA05-0414-4F73-06ED-C8B196A27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184" y="1725800"/>
            <a:ext cx="3975679" cy="4176979"/>
          </a:xfrm>
          <a:prstGeom prst="rect">
            <a:avLst/>
          </a:prstGeom>
        </p:spPr>
      </p:pic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D20EA4AB-1D0B-9F4C-642B-339254FA49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143" y="1645983"/>
            <a:ext cx="3975679" cy="4176979"/>
          </a:xfrm>
          <a:prstGeom prst="rect">
            <a:avLst/>
          </a:prstGeom>
        </p:spPr>
      </p:pic>
      <p:pic>
        <p:nvPicPr>
          <p:cNvPr id="17" name="Picture 16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8F716883-ABEF-7265-B0F0-F64BA81A1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96" y="1726347"/>
            <a:ext cx="4051129" cy="42562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188F65-187C-0E7D-773B-07059E5FFF42}"/>
              </a:ext>
            </a:extLst>
          </p:cNvPr>
          <p:cNvSpPr txBox="1"/>
          <p:nvPr/>
        </p:nvSpPr>
        <p:spPr>
          <a:xfrm>
            <a:off x="1137253" y="532962"/>
            <a:ext cx="3637534" cy="646331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DEMONSTRATION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3114BA-88ED-A67D-B341-13C192456C44}"/>
              </a:ext>
            </a:extLst>
          </p:cNvPr>
          <p:cNvSpPr txBox="1"/>
          <p:nvPr/>
        </p:nvSpPr>
        <p:spPr>
          <a:xfrm>
            <a:off x="5886297" y="850452"/>
            <a:ext cx="6109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MyriadPro"/>
              </a:rPr>
              <a:t>H</a:t>
            </a:r>
            <a:r>
              <a:rPr lang="en-US" sz="1800" i="1" dirty="0">
                <a:effectLst/>
                <a:latin typeface="MyriadPro"/>
              </a:rPr>
              <a:t>ave some pairs demonstrate the activity in front of the class </a:t>
            </a:r>
          </a:p>
        </p:txBody>
      </p:sp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B0D1143-7488-EE13-4D8B-08C868AC18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3" y="1702786"/>
            <a:ext cx="4147594" cy="224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5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36" y="407995"/>
            <a:ext cx="8518017" cy="6042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6315" y="2726550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739D420B-7C53-FF19-4111-B576916EE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0" y="353165"/>
            <a:ext cx="4216400" cy="1016000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0BD0994-48CC-FFDA-5084-AF0803A6C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0" y="1423097"/>
            <a:ext cx="117983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2403986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41" y="1413164"/>
            <a:ext cx="10058400" cy="463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0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3F5D7A-D17A-87A0-F84C-29CA90122ECC}"/>
              </a:ext>
            </a:extLst>
          </p:cNvPr>
          <p:cNvSpPr txBox="1"/>
          <p:nvPr/>
        </p:nvSpPr>
        <p:spPr>
          <a:xfrm>
            <a:off x="640871" y="299941"/>
            <a:ext cx="40149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+mj-lt"/>
              </a:rPr>
              <a:t>G</a:t>
            </a:r>
            <a:r>
              <a:rPr lang="en-VN" sz="4800" b="1" dirty="0">
                <a:solidFill>
                  <a:srgbClr val="00B050"/>
                </a:solidFill>
                <a:latin typeface="+mj-lt"/>
              </a:rPr>
              <a:t>uessing game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374158" y="1947301"/>
            <a:ext cx="5721842" cy="1147402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Choose your favorite school thing and put </a:t>
            </a:r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it </a:t>
            </a:r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in a bag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9BB0E5-E6F3-FB6B-47FE-2C8D3381AA6C}"/>
              </a:ext>
            </a:extLst>
          </p:cNvPr>
          <p:cNvSpPr/>
          <p:nvPr/>
        </p:nvSpPr>
        <p:spPr>
          <a:xfrm>
            <a:off x="429060" y="1130938"/>
            <a:ext cx="5633063" cy="662474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Work in </a:t>
            </a:r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groups of 4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016A71-6E57-C5AC-8788-9DB0065C4FA8}"/>
              </a:ext>
            </a:extLst>
          </p:cNvPr>
          <p:cNvSpPr/>
          <p:nvPr/>
        </p:nvSpPr>
        <p:spPr>
          <a:xfrm>
            <a:off x="418547" y="3248592"/>
            <a:ext cx="5677453" cy="1147402"/>
          </a:xfrm>
          <a:prstGeom prst="roundRect">
            <a:avLst/>
          </a:prstGeom>
          <a:solidFill>
            <a:srgbClr val="EF9A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Take turns to take out 1 school thing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D1CB8E8-3B4F-F966-0EC5-957A9657FD51}"/>
              </a:ext>
            </a:extLst>
          </p:cNvPr>
          <p:cNvSpPr/>
          <p:nvPr/>
        </p:nvSpPr>
        <p:spPr>
          <a:xfrm>
            <a:off x="429060" y="4559474"/>
            <a:ext cx="5677453" cy="1730607"/>
          </a:xfrm>
          <a:prstGeom prst="roundRect">
            <a:avLst/>
          </a:prstGeom>
          <a:solidFill>
            <a:srgbClr val="EF9A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Make a guess by asking: </a:t>
            </a:r>
          </a:p>
          <a:p>
            <a:r>
              <a:rPr lang="en-VN" sz="3600" b="1" dirty="0">
                <a:solidFill>
                  <a:srgbClr val="7030A0"/>
                </a:solidFill>
                <a:cs typeface="APPLE CHANCERY" panose="03020702040506060504" pitchFamily="66" charset="-79"/>
              </a:rPr>
              <a:t>Is this your…?</a:t>
            </a:r>
          </a:p>
          <a:p>
            <a:r>
              <a:rPr lang="en-VN" sz="3600" b="1" dirty="0">
                <a:solidFill>
                  <a:srgbClr val="7030A0"/>
                </a:solidFill>
                <a:cs typeface="APPLE CHANCERY" panose="03020702040506060504" pitchFamily="66" charset="-79"/>
              </a:rPr>
              <a:t>Are these your…?</a:t>
            </a:r>
          </a:p>
        </p:txBody>
      </p:sp>
      <p:pic>
        <p:nvPicPr>
          <p:cNvPr id="4" name="Picture 3" descr="A picture containing text, bag, gift wrapping&#10;&#10;Description automatically generated">
            <a:extLst>
              <a:ext uri="{FF2B5EF4-FFF2-40B4-BE49-F238E27FC236}">
                <a16:creationId xmlns:a16="http://schemas.microsoft.com/office/drawing/2014/main" id="{948B141F-ED1F-3FA6-C6CA-86DFB1D8DA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6307810" y="746351"/>
            <a:ext cx="5633063" cy="523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5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78"/>
            <a:ext cx="8986684" cy="61272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782"/>
            <a:ext cx="8947355" cy="61004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456390" y="1843460"/>
            <a:ext cx="6051285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</a:rPr>
              <a:t>eraser</a:t>
            </a:r>
            <a:r>
              <a:rPr lang="en-US" sz="3600" i="1" dirty="0">
                <a:solidFill>
                  <a:srgbClr val="0070C0"/>
                </a:solidFill>
              </a:rPr>
              <a:t>)?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Yes, it is./No, it isn't.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Are these your (</a:t>
            </a:r>
            <a:r>
              <a:rPr lang="en-US" sz="3600" i="1" dirty="0">
                <a:solidFill>
                  <a:srgbClr val="FF0000"/>
                </a:solidFill>
              </a:rPr>
              <a:t>notebooks</a:t>
            </a:r>
            <a:r>
              <a:rPr lang="en-US" sz="3600" i="1" dirty="0">
                <a:solidFill>
                  <a:srgbClr val="0070C0"/>
                </a:solidFill>
              </a:rPr>
              <a:t>)?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Yes, they are./No, they aren't.</a:t>
            </a:r>
            <a:r>
              <a:rPr lang="en-US" sz="3600" i="1" dirty="0">
                <a:solidFill>
                  <a:srgbClr val="00B050"/>
                </a:solidFill>
              </a:rPr>
              <a:t> </a:t>
            </a:r>
            <a:endParaRPr lang="en-US" sz="60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0841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vocabularies, structure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29 WB.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22.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41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2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17642" y="361743"/>
            <a:ext cx="3556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SPACE RACE</a:t>
            </a:r>
          </a:p>
        </p:txBody>
      </p:sp>
      <p:pic>
        <p:nvPicPr>
          <p:cNvPr id="8" name="Picture 34" descr="Checkered fl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876" y="529611"/>
            <a:ext cx="1145184" cy="91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Checkered fl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079" y="361743"/>
            <a:ext cx="1145184" cy="91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Blue and red rocket with engines ignited vector graphi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2920">
            <a:off x="5034242" y="2639611"/>
            <a:ext cx="1816662" cy="225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Flying saucer with an alien ins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953001"/>
            <a:ext cx="2133600" cy="131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09700" y="1672146"/>
            <a:ext cx="937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Choose One:</a:t>
            </a:r>
          </a:p>
          <a:p>
            <a:pPr algn="ctr"/>
            <a:r>
              <a:rPr lang="en-US" sz="4400" dirty="0">
                <a:solidFill>
                  <a:schemeClr val="tx2">
                    <a:lumMod val="60000"/>
                    <a:lumOff val="40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Rocket Ship 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or</a:t>
            </a:r>
            <a:r>
              <a:rPr lang="en-US" sz="44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Alien Ship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?</a:t>
            </a:r>
          </a:p>
        </p:txBody>
      </p:sp>
      <p:sp>
        <p:nvSpPr>
          <p:cNvPr id="13" name="Action Button: End 12">
            <a:hlinkClick r:id="" action="ppaction://hlinkshowjump?jump=nextslide" highlightClick="1"/>
          </p:cNvPr>
          <p:cNvSpPr/>
          <p:nvPr/>
        </p:nvSpPr>
        <p:spPr>
          <a:xfrm>
            <a:off x="8734060" y="5628393"/>
            <a:ext cx="1524000" cy="1019252"/>
          </a:xfrm>
          <a:prstGeom prst="actionButtonE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7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0" y="533400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B0F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SPACE RACE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2100" y="533400"/>
            <a:ext cx="2921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How to Play: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0025" y="1650669"/>
            <a:ext cx="109490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Make </a:t>
            </a:r>
            <a:r>
              <a:rPr lang="en-US" sz="3600" dirty="0"/>
              <a:t>2 teams: one team is the ’Rocket’ and one team is the ‘Alien Ship’</a:t>
            </a:r>
          </a:p>
          <a:p>
            <a:r>
              <a:rPr lang="en-US" sz="3600" dirty="0"/>
              <a:t>- The teams take turns to choose a number and then answer the question. </a:t>
            </a:r>
          </a:p>
          <a:p>
            <a:r>
              <a:rPr lang="en-US" sz="3600" dirty="0"/>
              <a:t>- After answering the question correctly, click on the Rocket / Alien Ship and it will move. </a:t>
            </a:r>
          </a:p>
          <a:p>
            <a:r>
              <a:rPr lang="en-US" sz="3600" dirty="0" smtClean="0"/>
              <a:t>- The </a:t>
            </a:r>
            <a:r>
              <a:rPr lang="en-US" sz="3600" dirty="0"/>
              <a:t>first team to arrive at Mars is the winner.</a:t>
            </a:r>
          </a:p>
        </p:txBody>
      </p:sp>
    </p:spTree>
    <p:extLst>
      <p:ext uri="{BB962C8B-B14F-4D97-AF65-F5344CB8AC3E}">
        <p14:creationId xmlns:p14="http://schemas.microsoft.com/office/powerpoint/2010/main" val="365955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net Earth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1638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red plan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257801"/>
            <a:ext cx="1476656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ue and red rocket with engines ignited vector graphic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2920">
            <a:off x="2015684" y="81751"/>
            <a:ext cx="630527" cy="7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ying saucer with an alien insid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89" y="992743"/>
            <a:ext cx="886804" cy="54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IR space stati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322" y="-18581"/>
            <a:ext cx="935395" cy="83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tlantis vector dra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9000" y="3528879"/>
            <a:ext cx="936060" cy="36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Grayscale full Moon drawi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568" y="1265878"/>
            <a:ext cx="886804" cy="87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irebal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4762342" y="3847544"/>
            <a:ext cx="276297" cy="2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irebal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145692" y="3766616"/>
            <a:ext cx="438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Firebal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060550" y="4272190"/>
            <a:ext cx="438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Firebal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4503537" y="4043153"/>
            <a:ext cx="438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 descr="Fire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583028" y="4301383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ire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583027" y="4614917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4" descr="Fire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750127" y="4018317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atellite icon vector clip art"/>
          <p:cNvPicPr>
            <a:picLocks noChangeAspect="1" noChangeArrowheads="1"/>
          </p:cNvPicPr>
          <p:nvPr/>
        </p:nvPicPr>
        <p:blipFill>
          <a:blip r:embed="rId1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1269">
            <a:off x="1805418" y="1800412"/>
            <a:ext cx="592792" cy="5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6" descr="Satellite icon vector clip art"/>
          <p:cNvPicPr>
            <a:picLocks noChangeAspect="1" noChangeArrowheads="1"/>
          </p:cNvPicPr>
          <p:nvPr/>
        </p:nvPicPr>
        <p:blipFill>
          <a:blip r:embed="rId1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6355">
            <a:off x="3540014" y="587516"/>
            <a:ext cx="351069" cy="35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Home 6">
            <a:hlinkClick r:id="rId17" action="ppaction://hlinksldjump" highlightClick="1"/>
          </p:cNvPr>
          <p:cNvSpPr/>
          <p:nvPr/>
        </p:nvSpPr>
        <p:spPr>
          <a:xfrm>
            <a:off x="2097857" y="5584140"/>
            <a:ext cx="1004293" cy="949187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49190" y="-109210"/>
            <a:ext cx="310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SPACE RACE</a:t>
            </a:r>
          </a:p>
        </p:txBody>
      </p:sp>
      <p:pic>
        <p:nvPicPr>
          <p:cNvPr id="1058" name="Picture 34" descr="Checkered fla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932" y="1323"/>
            <a:ext cx="342363" cy="27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4" descr="Checkered fla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564" y="5152"/>
            <a:ext cx="342363" cy="27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00490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53001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29201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81400" y="1905000"/>
            <a:ext cx="57150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GO!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036443" y="2420704"/>
            <a:ext cx="8112111" cy="1617897"/>
            <a:chOff x="512442" y="2632532"/>
            <a:chExt cx="8112111" cy="1617897"/>
          </a:xfrm>
        </p:grpSpPr>
        <p:sp>
          <p:nvSpPr>
            <p:cNvPr id="31" name="Flowchart: Process 30"/>
            <p:cNvSpPr/>
            <p:nvPr/>
          </p:nvSpPr>
          <p:spPr>
            <a:xfrm>
              <a:off x="512442" y="2632532"/>
              <a:ext cx="8112111" cy="1558668"/>
            </a:xfrm>
            <a:prstGeom prst="flowChartProcess">
              <a:avLst/>
            </a:prstGeom>
            <a:solidFill>
              <a:srgbClr val="00B0F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3011170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Blue and red rocket with engines ignited vector graphic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92167">
              <a:off x="1556890" y="2875474"/>
              <a:ext cx="983433" cy="122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908220" y="2680769"/>
              <a:ext cx="52545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0206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ROCKET SHIP </a:t>
              </a:r>
              <a:r>
                <a:rPr lang="en-US" sz="4800" dirty="0">
                  <a:solidFill>
                    <a:srgbClr val="FF000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WINS!</a:t>
              </a:r>
            </a:p>
          </p:txBody>
        </p:sp>
        <p:pic>
          <p:nvPicPr>
            <p:cNvPr id="36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994036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2057401" y="2438401"/>
            <a:ext cx="8112111" cy="1617897"/>
            <a:chOff x="533400" y="2877903"/>
            <a:chExt cx="8112111" cy="1617897"/>
          </a:xfrm>
        </p:grpSpPr>
        <p:sp>
          <p:nvSpPr>
            <p:cNvPr id="38" name="Flowchart: Process 37"/>
            <p:cNvSpPr/>
            <p:nvPr/>
          </p:nvSpPr>
          <p:spPr>
            <a:xfrm>
              <a:off x="533400" y="2877903"/>
              <a:ext cx="8112111" cy="1558668"/>
            </a:xfrm>
            <a:prstGeom prst="flowChartProcess">
              <a:avLst/>
            </a:prstGeom>
            <a:solidFill>
              <a:srgbClr val="00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6158" y="3256541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1929178" y="2926140"/>
              <a:ext cx="52545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7030A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ALIEN SHIP </a:t>
              </a:r>
            </a:p>
            <a:p>
              <a:pPr algn="ctr"/>
              <a:r>
                <a:rPr lang="en-US" sz="4800" dirty="0">
                  <a:solidFill>
                    <a:srgbClr val="FF000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WINS!</a:t>
              </a:r>
            </a:p>
          </p:txBody>
        </p:sp>
        <p:pic>
          <p:nvPicPr>
            <p:cNvPr id="45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558" y="3239407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8" descr="Flying saucer with an alien insid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843" y="3239407"/>
              <a:ext cx="1492213" cy="919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576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69 C 0.03906 0.00069 0.18629 0.00069 0.23525 0.00069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1.48148E-6 C 0.03281 0.00116 0.05712 -1.48148E-6 0.10208 -1.48148E-6 C 0.14705 -1.48148E-6 0.23472 -0.00023 0.26979 -0.00023 " pathEditMode="relative" rAng="0" ptsTypes="aaa">
                                      <p:cBhvr>
                                        <p:cTn id="57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26" presetClass="emph" presetSubtype="0" repeatCount="3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25 0.00069 L 0.43386 0.08672 L 0.62535 0.06545 " pathEditMode="relative" rAng="0" ptsTypes="AAA">
                                      <p:cBhvr>
                                        <p:cTn id="6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7" y="43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802 0.04051 C 0.57279 0.03935 0.70469 0.00926 0.74727 0.03588 C 0.78985 0.06273 0.78529 0.14491 0.7931 0.20185 C 0.80091 0.25857 0.79375 0.34051 0.79401 0.37685 " pathEditMode="relative" rAng="0" ptsTypes="AAAA">
                                      <p:cBhvr>
                                        <p:cTn id="70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16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8" presetClass="emp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72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325 0.37245 C 0.74088 0.39907 0.70924 0.50556 0.67994 0.5338 C 0.65078 0.5625 0.60026 0.55278 0.57825 0.54236 C 0.55599 0.53171 0.54778 0.50139 0.54674 0.47176 C 0.5457 0.44213 0.57174 0.40347 0.572 0.36412 C 0.57213 0.32454 0.56536 0.26551 0.54778 0.23333 C 0.52981 0.20116 0.49296 0.18819 0.4664 0.17106 C 0.43932 0.15417 0.40351 0.14028 0.38711 0.13241 " pathEditMode="relative" rAng="0" ptsTypes="AAAAAAAA">
                                      <p:cBhvr>
                                        <p:cTn id="7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7" y="-30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0800000">
                                      <p:cBhvr>
                                        <p:cTn id="78" dur="9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5400000">
                                      <p:cBhvr>
                                        <p:cTn id="80" dur="6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781 0.178 C 0.48125 0.17638 0.40243 0.16435 0.34879 0.16759 C 0.29514 0.17083 0.2382 0.17662 0.18629 0.19722 C 0.13438 0.21782 0.06945 0.24375 0.03768 0.29166 C 0.0059 0.33958 0.00434 0.44398 -0.00434 0.48402 " pathEditMode="relative" rAng="0" ptsTypes="aaaaa">
                                      <p:cBhvr>
                                        <p:cTn id="84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08" y="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-5400000">
                                      <p:cBhvr>
                                        <p:cTn id="86" dur="1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0.48264 C 0.00052 0.52222 0.00104 0.66528 0.01927 0.72083 C 0.0375 0.77639 0.05712 0.79537 0.10573 0.81574 C 0.15434 0.83611 0.2684 0.8368 0.31128 0.84236 " pathEditMode="relative" rAng="0" ptsTypes="aaaa">
                                      <p:cBhvr>
                                        <p:cTn id="90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1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-5400000">
                                      <p:cBhvr>
                                        <p:cTn id="92" dur="9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29 0.84421 C 0.33056 0.84166 0.40938 0.85069 0.42518 0.82824 C 0.44097 0.80578 0.43472 0.73958 0.40573 0.70972 C 0.37674 0.67963 0.29254 0.67939 0.25156 0.64838 C 0.21059 0.61736 0.16927 0.56597 0.16025 0.52291 C 0.15122 0.47986 0.17483 0.41944 0.19775 0.38958 C 0.22066 0.35972 0.27691 0.35324 0.29775 0.34375 " pathEditMode="relative" rAng="0" ptsTypes="aaaaaaa">
                                      <p:cBhvr>
                                        <p:cTn id="9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" y="-2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10800000">
                                      <p:cBhvr>
                                        <p:cTn id="98" dur="7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10800000">
                                      <p:cBhvr>
                                        <p:cTn id="10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0.34375 C 0.31753 0.34352 0.38264 0.33889 0.41545 0.34074 C 0.44826 0.34259 0.47431 0.34745 0.49462 0.35555 C 0.51493 0.36365 0.53281 0.37639 0.5375 0.38935 C 0.54219 0.40231 0.53142 0.41921 0.5224 0.43379 C 0.51337 0.44838 0.48854 0.45949 0.48299 0.47639 C 0.47743 0.49328 0.47639 0.52315 0.48906 0.53495 C 0.50174 0.54676 0.53993 0.53958 0.55868 0.54699 C 0.57743 0.5544 0.59271 0.57245 0.60174 0.57916 " pathEditMode="relative" rAng="0" ptsTypes="aaaaaaaaa">
                                      <p:cBhvr>
                                        <p:cTn id="104" dur="37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1" y="11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200000">
                                      <p:cBhvr>
                                        <p:cTn id="106" dur="6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8700000">
                                      <p:cBhvr>
                                        <p:cTn id="108" dur="4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Rot by="3900000">
                                      <p:cBhvr>
                                        <p:cTn id="11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382 0.58681 C 0.52382 0.60532 0.52513 0.66134 0.52565 0.7 C 0.52617 0.73866 0.50976 0.79468 0.52682 0.81898 C 0.54401 0.84306 0.59153 0.84468 0.62825 0.8456 C 0.66484 0.84676 0.72213 0.82894 0.74674 0.82454 " pathEditMode="relative" rAng="0" ptsTypes="AAAAA">
                                      <p:cBhvr>
                                        <p:cTn id="114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1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700000">
                                      <p:cBhvr>
                                        <p:cTn id="1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8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4200000">
                                      <p:cBhvr>
                                        <p:cTn id="118" dur="8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79 -0.00023 L 0.53316 -0.07516 " pathEditMode="relative" ptsTypes="AA">
                                      <p:cBhvr>
                                        <p:cTn id="12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513 -0.0456 C 0.45026 -0.04444 0.52578 -0.04606 0.57605 -0.03796 C 0.62618 -0.02986 0.69453 -0.03472 0.7267 0.00347 C 0.75886 0.04167 0.76016 0.15208 0.76901 0.1912 " pathEditMode="relative" rAng="0" ptsTypes="AAAA">
                                      <p:cBhvr>
                                        <p:cTn id="133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135" dur="8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75 0.22917 C 0.77487 0.24306 0.77331 0.28334 0.77331 0.31366 C 0.77331 0.34398 0.778 0.36759 0.77552 0.41134 C 0.77318 0.45486 0.78099 0.54676 0.75886 0.57639 C 0.73685 0.60625 0.67214 0.60047 0.64375 0.58935 C 0.61563 0.57847 0.5961 0.54144 0.58907 0.51065 C 0.58229 0.48009 0.59935 0.43959 0.60235 0.40486 C 0.60521 0.3706 0.61354 0.33079 0.60716 0.30394 C 0.60078 0.27709 0.58008 0.25509 0.56433 0.24375 C 0.54844 0.23241 0.53907 0.2375 0.51302 0.23565 C 0.48698 0.2338 0.44427 0.23403 0.40769 0.23287 C 0.3711 0.23148 0.31667 0.22894 0.29297 0.22801 " pathEditMode="relative" rAng="0" ptsTypes="AAAAAAAAAAAA">
                                      <p:cBhvr>
                                        <p:cTn id="139" dur="53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9" y="1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10800000">
                                      <p:cBhvr>
                                        <p:cTn id="141" dur="6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-5400000">
                                      <p:cBhvr>
                                        <p:cTn id="143" dur="6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403 0.15911 C 0.36146 0.15449 0.28438 0.13437 0.24809 0.1309 C 0.21181 0.1272 0.19271 0.13044 0.16615 0.1383 C 0.13958 0.14593 0.10625 0.16258 0.08837 0.17715 C 0.07049 0.19172 0.06615 0.20791 0.0592 0.22526 C 0.05226 0.2426 0.04931 0.2611 0.0467 0.28076 C 0.0441 0.30042 0.04445 0.31568 0.04392 0.34367 C 0.0434 0.37165 0.04306 0.42045 0.04392 0.44935 C 0.04479 0.47826 0.04827 0.50301 0.04948 0.51712 " pathEditMode="relative" rAng="0" ptsTypes="aaaaaaaaa">
                                      <p:cBhvr>
                                        <p:cTn id="147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49" y="163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149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48 0.51526 C 0.04878 0.53029 0.04461 0.58187 0.04583 0.60731 C 0.04722 0.63298 0.0526 0.65171 0.05781 0.6679 C 0.06302 0.68432 0.06579 0.69334 0.07725 0.70513 C 0.08871 0.71693 0.11163 0.7308 0.12639 0.73867 C 0.14114 0.7463 0.1526 0.74815 0.16545 0.75162 C 0.17847 0.75509 0.19635 0.75786 0.20451 0.75948 " pathEditMode="relative" rAng="0" ptsTypes="aaaaaaa">
                                      <p:cBhvr>
                                        <p:cTn id="153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122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100000">
                                      <p:cBhvr>
                                        <p:cTn id="15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51 0.75949 C 0.22031 0.7618 0.26944 0.77267 0.29948 0.77336 C 0.32969 0.77382 0.36059 0.77591 0.38542 0.76319 C 0.41042 0.75047 0.44271 0.73058 0.4493 0.69751 C 0.4559 0.66443 0.43785 0.5895 0.42448 0.56453 C 0.41094 0.53955 0.38819 0.5488 0.36771 0.54672 C 0.34722 0.54464 0.32153 0.55181 0.30139 0.55181 C 0.28108 0.55181 0.26406 0.55412 0.2467 0.54672 C 0.22917 0.53955 0.20781 0.51943 0.19653 0.50787 C 0.18507 0.4963 0.18333 0.4889 0.17795 0.47757 C 0.17257 0.46624 0.1658 0.45375 0.16441 0.43895 C 0.16319 0.42438 0.16389 0.4038 0.17049 0.38899 C 0.17691 0.37419 0.19253 0.35962 0.20312 0.35037 C 0.21371 0.34112 0.22118 0.33765 0.23437 0.33303 C 0.24757 0.3284 0.26892 0.32424 0.28264 0.32308 C 0.29635 0.32193 0.30104 0.32378 0.31649 0.3247 C 0.33194 0.32586 0.36285 0.32887 0.375 0.32979 " pathEditMode="relative" rAng="0" ptsTypes="aaaaaaaaaaaaaaaaa">
                                      <p:cBhvr>
                                        <p:cTn id="159" dur="5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3" y="-210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10800000">
                                      <p:cBhvr>
                                        <p:cTn id="161" dur="1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10500000">
                                      <p:cBhvr>
                                        <p:cTn id="163" dur="1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64 0.33681 C 0.3901 0.33727 0.43698 0.32593 0.44774 0.33912 C 0.4585 0.35232 0.44479 0.39468 0.44375 0.41644 C 0.44271 0.4382 0.43628 0.45602 0.44114 0.46945 C 0.446 0.48287 0.46024 0.49329 0.47309 0.49723 C 0.48594 0.50116 0.50555 0.49028 0.51875 0.49283 C 0.53194 0.49537 0.54635 0.49838 0.55208 0.51227 C 0.55781 0.52616 0.55312 0.5625 0.5533 0.5757 " pathEditMode="relative" rAng="0" ptsTypes="aaaaaaaa">
                                      <p:cBhvr>
                                        <p:cTn id="167" dur="3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1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7200000">
                                      <p:cBhvr>
                                        <p:cTn id="169" dur="1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10500000">
                                      <p:cBhvr>
                                        <p:cTn id="17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9000000">
                                      <p:cBhvr>
                                        <p:cTn id="173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33 0.57562 C 0.55244 0.58927 0.54827 0.63298 0.54844 0.65911 C 0.54896 0.68501 0.54844 0.71115 0.55643 0.73219 C 0.56459 0.75347 0.57535 0.77937 0.59723 0.78585 C 0.61893 0.79255 0.654 0.77845 0.68733 0.77128 C 0.72049 0.76411 0.77431 0.74908 0.79723 0.74329 " pathEditMode="relative" rAng="0" ptsTypes="aaaaaa">
                                      <p:cBhvr>
                                        <p:cTn id="177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4" y="108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700000">
                                      <p:cBhvr>
                                        <p:cTn id="179" dur="1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8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Rot by="-5700000">
                                      <p:cBhvr>
                                        <p:cTn id="181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9" grpId="1"/>
      <p:bldP spid="42" grpId="0"/>
      <p:bldP spid="42" grpId="1"/>
      <p:bldP spid="43" grpId="0"/>
      <p:bldP spid="43" grpId="1"/>
      <p:bldP spid="44" grpId="0"/>
      <p:bldP spid="4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19814" y="-52469"/>
            <a:ext cx="310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SPACE RACE</a:t>
            </a:r>
          </a:p>
        </p:txBody>
      </p:sp>
      <p:pic>
        <p:nvPicPr>
          <p:cNvPr id="9" name="Picture 34" descr="Checkered fla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37" y="-3829"/>
            <a:ext cx="468030" cy="3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4" descr="Checkered fla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68030" cy="3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lanet Earth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940" y="60960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2273122" y="668106"/>
            <a:ext cx="128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pic>
        <p:nvPicPr>
          <p:cNvPr id="21" name="Picture 2" descr="Planet Earth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939" y="210891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hlinkClick r:id="rId5" action="ppaction://hlinksldjump"/>
          </p:cNvPr>
          <p:cNvSpPr txBox="1"/>
          <p:nvPr/>
        </p:nvSpPr>
        <p:spPr>
          <a:xfrm>
            <a:off x="2313940" y="2193180"/>
            <a:ext cx="124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pic>
        <p:nvPicPr>
          <p:cNvPr id="24" name="Picture 2" descr="Planet Earth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939" y="363291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hlinkClick r:id="rId6" action="ppaction://hlinksldjump"/>
          </p:cNvPr>
          <p:cNvSpPr txBox="1"/>
          <p:nvPr/>
        </p:nvSpPr>
        <p:spPr>
          <a:xfrm>
            <a:off x="2288182" y="3717180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pic>
        <p:nvPicPr>
          <p:cNvPr id="27" name="Picture 2" descr="Planet Earth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939" y="510540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hlinkClick r:id="rId7" action="ppaction://hlinksldjump"/>
          </p:cNvPr>
          <p:cNvSpPr txBox="1"/>
          <p:nvPr/>
        </p:nvSpPr>
        <p:spPr>
          <a:xfrm>
            <a:off x="2301061" y="5189664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13</a:t>
            </a:r>
          </a:p>
        </p:txBody>
      </p:sp>
      <p:pic>
        <p:nvPicPr>
          <p:cNvPr id="29" name="Picture 22" descr="Grayscale full Moon dra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673" y="640829"/>
            <a:ext cx="1298448" cy="12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hlinkClick r:id="rId9" action="ppaction://hlinksldjump"/>
          </p:cNvPr>
          <p:cNvSpPr txBox="1"/>
          <p:nvPr/>
        </p:nvSpPr>
        <p:spPr>
          <a:xfrm>
            <a:off x="4380964" y="691819"/>
            <a:ext cx="1305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pic>
        <p:nvPicPr>
          <p:cNvPr id="43" name="Picture 22" descr="Grayscale full Moon dra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45" y="2146479"/>
            <a:ext cx="1298448" cy="12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hlinkClick r:id="rId10" action="ppaction://hlinksldjump"/>
          </p:cNvPr>
          <p:cNvSpPr txBox="1"/>
          <p:nvPr/>
        </p:nvSpPr>
        <p:spPr>
          <a:xfrm>
            <a:off x="4342326" y="2223227"/>
            <a:ext cx="1343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pic>
        <p:nvPicPr>
          <p:cNvPr id="46" name="Picture 22" descr="Grayscale full Moon dra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552" y="3614880"/>
            <a:ext cx="1298448" cy="12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hlinkClick r:id="rId11" action="ppaction://hlinksldjump"/>
          </p:cNvPr>
          <p:cNvSpPr txBox="1"/>
          <p:nvPr/>
        </p:nvSpPr>
        <p:spPr>
          <a:xfrm>
            <a:off x="4342326" y="3691628"/>
            <a:ext cx="1525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pic>
        <p:nvPicPr>
          <p:cNvPr id="49" name="Picture 22" descr="Grayscale full Moon dra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124" y="5120530"/>
            <a:ext cx="1298448" cy="12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hlinkClick r:id="rId7" action="ppaction://hlinksldjump"/>
          </p:cNvPr>
          <p:cNvSpPr txBox="1"/>
          <p:nvPr/>
        </p:nvSpPr>
        <p:spPr>
          <a:xfrm>
            <a:off x="4353999" y="5212437"/>
            <a:ext cx="1343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14</a:t>
            </a:r>
          </a:p>
        </p:txBody>
      </p:sp>
      <p:pic>
        <p:nvPicPr>
          <p:cNvPr id="11" name="Picture 4" descr="Cartoon red plane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544" y="496509"/>
            <a:ext cx="1476656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hlinkClick r:id="rId13" action="ppaction://hlinksldjump"/>
          </p:cNvPr>
          <p:cNvSpPr txBox="1"/>
          <p:nvPr/>
        </p:nvSpPr>
        <p:spPr>
          <a:xfrm>
            <a:off x="6496544" y="691407"/>
            <a:ext cx="1476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pic>
        <p:nvPicPr>
          <p:cNvPr id="54" name="Picture 4" descr="Cartoon red plane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785" y="2022614"/>
            <a:ext cx="1476656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hlinkClick r:id="rId14" action="ppaction://hlinksldjump"/>
          </p:cNvPr>
          <p:cNvSpPr txBox="1"/>
          <p:nvPr/>
        </p:nvSpPr>
        <p:spPr>
          <a:xfrm>
            <a:off x="6513614" y="2243270"/>
            <a:ext cx="1433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pic>
        <p:nvPicPr>
          <p:cNvPr id="57" name="Picture 4" descr="Cartoon red plane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129" y="3505200"/>
            <a:ext cx="1497897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hlinkClick r:id="rId6" action="ppaction://hlinksldjump"/>
          </p:cNvPr>
          <p:cNvSpPr txBox="1"/>
          <p:nvPr/>
        </p:nvSpPr>
        <p:spPr>
          <a:xfrm>
            <a:off x="6674458" y="3687219"/>
            <a:ext cx="1341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pic>
        <p:nvPicPr>
          <p:cNvPr id="60" name="Picture 4" descr="Cartoon red plane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371" y="5031305"/>
            <a:ext cx="1476656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hlinkClick r:id="rId15" action="ppaction://hlinksldjump"/>
          </p:cNvPr>
          <p:cNvSpPr txBox="1"/>
          <p:nvPr/>
        </p:nvSpPr>
        <p:spPr>
          <a:xfrm>
            <a:off x="6553113" y="5238035"/>
            <a:ext cx="1354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15</a:t>
            </a:r>
          </a:p>
        </p:txBody>
      </p:sp>
      <p:pic>
        <p:nvPicPr>
          <p:cNvPr id="2050" name="Picture 2" descr="Vector illustration of planet Venus in color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743" y="661116"/>
            <a:ext cx="1230094" cy="12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hlinkClick r:id="rId17" action="ppaction://hlinksldjump"/>
          </p:cNvPr>
          <p:cNvSpPr txBox="1"/>
          <p:nvPr/>
        </p:nvSpPr>
        <p:spPr>
          <a:xfrm>
            <a:off x="8486106" y="698680"/>
            <a:ext cx="1230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pic>
        <p:nvPicPr>
          <p:cNvPr id="66" name="Picture 2" descr="Vector illustration of planet Venus in color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501" y="2178229"/>
            <a:ext cx="1230094" cy="12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hlinkClick r:id="rId18" action="ppaction://hlinksldjump"/>
          </p:cNvPr>
          <p:cNvSpPr txBox="1"/>
          <p:nvPr/>
        </p:nvSpPr>
        <p:spPr>
          <a:xfrm>
            <a:off x="8537621" y="2228672"/>
            <a:ext cx="1204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pic>
        <p:nvPicPr>
          <p:cNvPr id="72" name="Picture 2" descr="Vector illustration of planet Venus in color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622" y="3670479"/>
            <a:ext cx="1230094" cy="12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hlinkClick r:id="rId11" action="ppaction://hlinksldjump"/>
          </p:cNvPr>
          <p:cNvSpPr txBox="1"/>
          <p:nvPr/>
        </p:nvSpPr>
        <p:spPr>
          <a:xfrm>
            <a:off x="8477340" y="3720922"/>
            <a:ext cx="1441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59124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5" grpId="0"/>
      <p:bldP spid="28" grpId="0"/>
      <p:bldP spid="30" grpId="0"/>
      <p:bldP spid="44" grpId="0"/>
      <p:bldP spid="47" grpId="0"/>
      <p:bldP spid="50" grpId="0"/>
      <p:bldP spid="51" grpId="0"/>
      <p:bldP spid="55" grpId="0"/>
      <p:bldP spid="58" grpId="0"/>
      <p:bldP spid="61" grpId="0"/>
      <p:bldP spid="63" grpId="0"/>
      <p:bldP spid="67" grpId="0"/>
      <p:bldP spid="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322836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this?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It’s a pencil case. 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lorful pencil ca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501462"/>
            <a:ext cx="407051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9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6442</TotalTime>
  <Words>595</Words>
  <Application>Microsoft Office PowerPoint</Application>
  <PresentationFormat>Widescreen</PresentationFormat>
  <Paragraphs>136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APPLE CHANCERY</vt:lpstr>
      <vt:lpstr>Arial</vt:lpstr>
      <vt:lpstr>Calibri</vt:lpstr>
      <vt:lpstr>MyriadPro</vt:lpstr>
      <vt:lpstr>Poppins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133</cp:revision>
  <dcterms:created xsi:type="dcterms:W3CDTF">2020-12-08T03:17:05Z</dcterms:created>
  <dcterms:modified xsi:type="dcterms:W3CDTF">2023-08-09T17:19:30Z</dcterms:modified>
</cp:coreProperties>
</file>