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7"/>
  </p:notesMasterIdLst>
  <p:sldIdLst>
    <p:sldId id="350" r:id="rId3"/>
    <p:sldId id="310" r:id="rId4"/>
    <p:sldId id="264" r:id="rId5"/>
    <p:sldId id="308" r:id="rId6"/>
    <p:sldId id="318" r:id="rId7"/>
    <p:sldId id="280" r:id="rId8"/>
    <p:sldId id="319" r:id="rId9"/>
    <p:sldId id="320" r:id="rId10"/>
    <p:sldId id="336" r:id="rId11"/>
    <p:sldId id="326" r:id="rId12"/>
    <p:sldId id="337" r:id="rId13"/>
    <p:sldId id="338" r:id="rId14"/>
    <p:sldId id="339" r:id="rId15"/>
    <p:sldId id="340" r:id="rId16"/>
    <p:sldId id="341" r:id="rId17"/>
    <p:sldId id="342" r:id="rId18"/>
    <p:sldId id="343" r:id="rId19"/>
    <p:sldId id="344" r:id="rId20"/>
    <p:sldId id="345" r:id="rId21"/>
    <p:sldId id="346" r:id="rId22"/>
    <p:sldId id="347" r:id="rId23"/>
    <p:sldId id="349" r:id="rId24"/>
    <p:sldId id="287"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991" autoAdjust="0"/>
  </p:normalViewPr>
  <p:slideViewPr>
    <p:cSldViewPr snapToGrid="0">
      <p:cViewPr varScale="1">
        <p:scale>
          <a:sx n="74" d="100"/>
          <a:sy n="74" d="100"/>
        </p:scale>
        <p:origin x="7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24580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4</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440944-9BDF-AB39-743C-CF96AC4A82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6B6069-DDCB-B12B-E9BB-8F4B708A8C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424957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ullatone-Walking On The Sidewalk">
            <a:hlinkClick r:id="" action="ppaction://media"/>
            <a:extLst>
              <a:ext uri="{FF2B5EF4-FFF2-40B4-BE49-F238E27FC236}">
                <a16:creationId xmlns:a16="http://schemas.microsoft.com/office/drawing/2014/main" id="{36E75C4E-FD8B-4813-8083-80881A042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8913" y="7908333"/>
            <a:ext cx="609600" cy="609600"/>
          </a:xfrm>
          <a:prstGeom prst="rect">
            <a:avLst/>
          </a:prstGeom>
        </p:spPr>
      </p:pic>
      <p:grpSp>
        <p:nvGrpSpPr>
          <p:cNvPr id="3" name="Group 2">
            <a:extLst>
              <a:ext uri="{FF2B5EF4-FFF2-40B4-BE49-F238E27FC236}">
                <a16:creationId xmlns:a16="http://schemas.microsoft.com/office/drawing/2014/main" id="{23EE4C9E-8736-4BBD-9014-BED689F65F87}"/>
              </a:ext>
            </a:extLst>
          </p:cNvPr>
          <p:cNvGrpSpPr/>
          <p:nvPr/>
        </p:nvGrpSpPr>
        <p:grpSpPr>
          <a:xfrm>
            <a:off x="1616990" y="2278251"/>
            <a:ext cx="8958020" cy="3271211"/>
            <a:chOff x="1616990" y="2278251"/>
            <a:chExt cx="8958020" cy="3271211"/>
          </a:xfrm>
        </p:grpSpPr>
        <p:sp>
          <p:nvSpPr>
            <p:cNvPr id="7" name="Rectangle: Diagonal Corners Rounded 6">
              <a:extLst>
                <a:ext uri="{FF2B5EF4-FFF2-40B4-BE49-F238E27FC236}">
                  <a16:creationId xmlns:a16="http://schemas.microsoft.com/office/drawing/2014/main" id="{4F6AC6A8-D35A-4229-9865-56F65D2061B9}"/>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0" name="TextBox 9">
              <a:extLst>
                <a:ext uri="{FF2B5EF4-FFF2-40B4-BE49-F238E27FC236}">
                  <a16:creationId xmlns:a16="http://schemas.microsoft.com/office/drawing/2014/main" id="{EE0F01EE-7C42-4328-8383-332DA269C05A}"/>
                </a:ext>
              </a:extLst>
            </p:cNvPr>
            <p:cNvSpPr txBox="1"/>
            <p:nvPr/>
          </p:nvSpPr>
          <p:spPr>
            <a:xfrm>
              <a:off x="2087712" y="2760345"/>
              <a:ext cx="801657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7172E"/>
                  </a:solidFill>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chuyến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từ</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rắn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sang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lỏng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khi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có</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nhiệt</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độ</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phù</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hợp</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endParaRPr kumimoji="0" lang="vi-VN"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grpSp>
        <p:nvGrpSpPr>
          <p:cNvPr id="2" name="Group 1">
            <a:extLst>
              <a:ext uri="{FF2B5EF4-FFF2-40B4-BE49-F238E27FC236}">
                <a16:creationId xmlns:a16="http://schemas.microsoft.com/office/drawing/2014/main" id="{FBE5B82F-CAA9-4378-8CB2-441D5965D9C0}"/>
              </a:ext>
            </a:extLst>
          </p:cNvPr>
          <p:cNvGrpSpPr/>
          <p:nvPr/>
        </p:nvGrpSpPr>
        <p:grpSpPr>
          <a:xfrm>
            <a:off x="3228405" y="739986"/>
            <a:ext cx="5264668" cy="1367519"/>
            <a:chOff x="3228405" y="739986"/>
            <a:chExt cx="5264668" cy="1367519"/>
          </a:xfrm>
        </p:grpSpPr>
        <p:pic>
          <p:nvPicPr>
            <p:cNvPr id="5" name="图片 16">
              <a:extLst>
                <a:ext uri="{FF2B5EF4-FFF2-40B4-BE49-F238E27FC236}">
                  <a16:creationId xmlns:a16="http://schemas.microsoft.com/office/drawing/2014/main" id="{D4EF9FDB-E37A-4DD0-B7C9-A94E252FE1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6860"/>
            <a:stretch/>
          </p:blipFill>
          <p:spPr>
            <a:xfrm>
              <a:off x="3228405" y="739986"/>
              <a:ext cx="5264668" cy="1367519"/>
            </a:xfrm>
            <a:prstGeom prst="rect">
              <a:avLst/>
            </a:prstGeom>
          </p:spPr>
        </p:pic>
        <p:sp>
          <p:nvSpPr>
            <p:cNvPr id="12" name="TextBox 11">
              <a:extLst>
                <a:ext uri="{FF2B5EF4-FFF2-40B4-BE49-F238E27FC236}">
                  <a16:creationId xmlns:a16="http://schemas.microsoft.com/office/drawing/2014/main" id="{CD5B3907-22C6-47C9-9074-A0B863F5DCC0}"/>
                </a:ext>
              </a:extLst>
            </p:cNvPr>
            <p:cNvSpPr txBox="1"/>
            <p:nvPr/>
          </p:nvSpPr>
          <p:spPr>
            <a:xfrm>
              <a:off x="4518971" y="1124090"/>
              <a:ext cx="3028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Kết</a:t>
              </a:r>
              <a:r>
                <a:rPr kumimoji="0" lang="en-US"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luận</a:t>
              </a:r>
              <a:endParaRPr kumimoji="0" lang="vi-VN"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spTree>
    <p:extLst>
      <p:ext uri="{BB962C8B-B14F-4D97-AF65-F5344CB8AC3E}">
        <p14:creationId xmlns:p14="http://schemas.microsoft.com/office/powerpoint/2010/main" val="202144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1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Nêu ví dụ về sự biến đổi trạng thái của chất trong đời sống hằng ngày. </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133237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18568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Em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biết</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pSp>
        <p:nvGrpSpPr>
          <p:cNvPr id="5" name="Group 4">
            <a:extLst>
              <a:ext uri="{FF2B5EF4-FFF2-40B4-BE49-F238E27FC236}">
                <a16:creationId xmlns:a16="http://schemas.microsoft.com/office/drawing/2014/main" id="{2AF829D6-255D-CB80-F636-C98FB60740FD}"/>
              </a:ext>
            </a:extLst>
          </p:cNvPr>
          <p:cNvGrpSpPr/>
          <p:nvPr/>
        </p:nvGrpSpPr>
        <p:grpSpPr>
          <a:xfrm>
            <a:off x="313709" y="1500484"/>
            <a:ext cx="11783698" cy="2702414"/>
            <a:chOff x="1637577" y="2467437"/>
            <a:chExt cx="8958020" cy="4686814"/>
          </a:xfrm>
        </p:grpSpPr>
        <p:sp>
          <p:nvSpPr>
            <p:cNvPr id="6" name="Rectangle: Diagonal Corners Rounded 5">
              <a:extLst>
                <a:ext uri="{FF2B5EF4-FFF2-40B4-BE49-F238E27FC236}">
                  <a16:creationId xmlns:a16="http://schemas.microsoft.com/office/drawing/2014/main" id="{2E9B2E8B-3D03-1A21-613F-20382590484E}"/>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7" name="TextBox 6">
              <a:extLst>
                <a:ext uri="{FF2B5EF4-FFF2-40B4-BE49-F238E27FC236}">
                  <a16:creationId xmlns:a16="http://schemas.microsoft.com/office/drawing/2014/main" id="{0772762D-AECE-E7A6-1777-4A2816BC7938}"/>
                </a:ext>
              </a:extLst>
            </p:cNvPr>
            <p:cNvSpPr txBox="1"/>
            <p:nvPr/>
          </p:nvSpPr>
          <p:spPr>
            <a:xfrm>
              <a:off x="1768741" y="2723887"/>
              <a:ext cx="8672569" cy="4430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7172E"/>
                  </a:solidFill>
                  <a:latin typeface="Calibri" panose="020F0502020204030204" pitchFamily="34" charset="0"/>
                  <a:ea typeface="字魂17号-萌趣果冻体"/>
                  <a:cs typeface="Calibri" panose="020F0502020204030204" pitchFamily="34" charset="0"/>
                </a:rPr>
                <a:t>Ở </a:t>
              </a: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nhiệt độ rất thấp, khí ô-xi chuyển thành dạng lỏng và được nạp vào bình chứa. Bình ô-xi này thường được dùng trong y tế để hỗ trợ bệnh nhân có vấn đề về hô hấp (hình 9). Khi sử dụng, ô-xi lỏng trong bình sẽ chuyển thành khí để bệnh nhân có thể hít thở.</a:t>
              </a:r>
            </a:p>
          </p:txBody>
        </p:sp>
      </p:grpSp>
      <p:pic>
        <p:nvPicPr>
          <p:cNvPr id="9" name="Picture 8">
            <a:extLst>
              <a:ext uri="{FF2B5EF4-FFF2-40B4-BE49-F238E27FC236}">
                <a16:creationId xmlns:a16="http://schemas.microsoft.com/office/drawing/2014/main" id="{48F02CC4-F20B-56F5-A3D8-2CCB53BD1713}"/>
              </a:ext>
            </a:extLst>
          </p:cNvPr>
          <p:cNvPicPr>
            <a:picLocks noChangeAspect="1"/>
          </p:cNvPicPr>
          <p:nvPr/>
        </p:nvPicPr>
        <p:blipFill>
          <a:blip r:embed="rId3"/>
          <a:stretch>
            <a:fillRect/>
          </a:stretch>
        </p:blipFill>
        <p:spPr>
          <a:xfrm>
            <a:off x="4576105" y="3955010"/>
            <a:ext cx="3228975" cy="2752725"/>
          </a:xfrm>
          <a:prstGeom prst="rect">
            <a:avLst/>
          </a:prstGeom>
        </p:spPr>
      </p:pic>
    </p:spTree>
    <p:extLst>
      <p:ext uri="{BB962C8B-B14F-4D97-AF65-F5344CB8AC3E}">
        <p14:creationId xmlns:p14="http://schemas.microsoft.com/office/powerpoint/2010/main" val="98949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2"/>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54B3AAA-13BC-D5DC-D486-FD85B602BC1D}"/>
              </a:ext>
            </a:extLst>
          </p:cNvPr>
          <p:cNvCxnSpPr>
            <a:cxnSpLocks/>
            <a:stCxn id="4" idx="3"/>
            <a:endCxn id="6" idx="1"/>
          </p:cNvCxnSpPr>
          <p:nvPr/>
        </p:nvCxnSpPr>
        <p:spPr>
          <a:xfrm flipV="1">
            <a:off x="3371850" y="585753"/>
            <a:ext cx="865132" cy="2828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5E15769-E772-E909-F68A-D0A00FC053F1}"/>
              </a:ext>
            </a:extLst>
          </p:cNvPr>
          <p:cNvSpPr/>
          <p:nvPr/>
        </p:nvSpPr>
        <p:spPr>
          <a:xfrm>
            <a:off x="4236982" y="108646"/>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Các chất có thể tồn tại ở trạng thái rắn, lỏng hoặc khí.</a:t>
            </a:r>
          </a:p>
        </p:txBody>
      </p:sp>
      <p:cxnSp>
        <p:nvCxnSpPr>
          <p:cNvPr id="7" name="Straight Connector 6">
            <a:extLst>
              <a:ext uri="{FF2B5EF4-FFF2-40B4-BE49-F238E27FC236}">
                <a16:creationId xmlns:a16="http://schemas.microsoft.com/office/drawing/2014/main" id="{BA0C2E8E-76BE-2286-B04B-FB422A7661BE}"/>
              </a:ext>
            </a:extLst>
          </p:cNvPr>
          <p:cNvCxnSpPr>
            <a:cxnSpLocks/>
            <a:stCxn id="4" idx="3"/>
            <a:endCxn id="8" idx="1"/>
          </p:cNvCxnSpPr>
          <p:nvPr/>
        </p:nvCxnSpPr>
        <p:spPr>
          <a:xfrm flipV="1">
            <a:off x="3371850" y="1785446"/>
            <a:ext cx="1124607" cy="16292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8571D-4A26-897A-AB22-B645E00792ED}"/>
              </a:ext>
            </a:extLst>
          </p:cNvPr>
          <p:cNvSpPr/>
          <p:nvPr/>
        </p:nvSpPr>
        <p:spPr>
          <a:xfrm>
            <a:off x="4496457" y="1311167"/>
            <a:ext cx="7267575" cy="948557"/>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rắn thường có hình dạng xác định và chiếm khoảng không gian xác định.</a:t>
            </a:r>
          </a:p>
        </p:txBody>
      </p:sp>
      <p:cxnSp>
        <p:nvCxnSpPr>
          <p:cNvPr id="9" name="Straight Connector 8">
            <a:extLst>
              <a:ext uri="{FF2B5EF4-FFF2-40B4-BE49-F238E27FC236}">
                <a16:creationId xmlns:a16="http://schemas.microsoft.com/office/drawing/2014/main" id="{CF204AEF-4265-28CA-ED78-D9A2AD4E5692}"/>
              </a:ext>
            </a:extLst>
          </p:cNvPr>
          <p:cNvCxnSpPr>
            <a:cxnSpLocks/>
            <a:stCxn id="4" idx="3"/>
            <a:endCxn id="10" idx="1"/>
          </p:cNvCxnSpPr>
          <p:nvPr/>
        </p:nvCxnSpPr>
        <p:spPr>
          <a:xfrm flipV="1">
            <a:off x="3371850" y="3056813"/>
            <a:ext cx="1154168" cy="357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6EDA681-CCAC-75C8-5B26-BD10FED05871}"/>
              </a:ext>
            </a:extLst>
          </p:cNvPr>
          <p:cNvSpPr/>
          <p:nvPr/>
        </p:nvSpPr>
        <p:spPr>
          <a:xfrm>
            <a:off x="4526018" y="2498067"/>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lỏng không có hình dạng xác định và chiếm khoảng không gian</a:t>
            </a:r>
            <a:r>
              <a:rPr lang="en-US" sz="2200" dirty="0"/>
              <a:t> </a:t>
            </a:r>
            <a:r>
              <a:rPr lang="vi-VN" sz="2200" dirty="0"/>
              <a:t>xác định.</a:t>
            </a:r>
          </a:p>
        </p:txBody>
      </p:sp>
      <p:cxnSp>
        <p:nvCxnSpPr>
          <p:cNvPr id="16" name="Straight Connector 15">
            <a:extLst>
              <a:ext uri="{FF2B5EF4-FFF2-40B4-BE49-F238E27FC236}">
                <a16:creationId xmlns:a16="http://schemas.microsoft.com/office/drawing/2014/main" id="{5726976D-D50E-5080-7514-98888E4DEEF0}"/>
              </a:ext>
            </a:extLst>
          </p:cNvPr>
          <p:cNvCxnSpPr>
            <a:cxnSpLocks/>
            <a:stCxn id="4" idx="3"/>
            <a:endCxn id="17" idx="1"/>
          </p:cNvCxnSpPr>
          <p:nvPr/>
        </p:nvCxnSpPr>
        <p:spPr>
          <a:xfrm>
            <a:off x="3371850" y="3414713"/>
            <a:ext cx="1175189" cy="1008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846D5A8-1257-0ED5-3AC5-EA4665553D8F}"/>
              </a:ext>
            </a:extLst>
          </p:cNvPr>
          <p:cNvSpPr/>
          <p:nvPr/>
        </p:nvSpPr>
        <p:spPr>
          <a:xfrm>
            <a:off x="4547039" y="3864412"/>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khí không có hình dạng xác định và chiếm khoảng không gian không xác định (chiếm toàn bộ không gian bên trong vật chứa).</a:t>
            </a:r>
          </a:p>
        </p:txBody>
      </p:sp>
      <p:cxnSp>
        <p:nvCxnSpPr>
          <p:cNvPr id="19" name="Straight Connector 18">
            <a:extLst>
              <a:ext uri="{FF2B5EF4-FFF2-40B4-BE49-F238E27FC236}">
                <a16:creationId xmlns:a16="http://schemas.microsoft.com/office/drawing/2014/main" id="{18FB71AE-AD7A-3741-A7CC-616E951C634B}"/>
              </a:ext>
            </a:extLst>
          </p:cNvPr>
          <p:cNvCxnSpPr>
            <a:cxnSpLocks/>
            <a:stCxn id="4" idx="3"/>
            <a:endCxn id="20" idx="1"/>
          </p:cNvCxnSpPr>
          <p:nvPr/>
        </p:nvCxnSpPr>
        <p:spPr>
          <a:xfrm>
            <a:off x="3371850" y="3414713"/>
            <a:ext cx="1175189" cy="25236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B61149-9A23-B928-DD57-0F3C20C70CEF}"/>
              </a:ext>
            </a:extLst>
          </p:cNvPr>
          <p:cNvSpPr/>
          <p:nvPr/>
        </p:nvSpPr>
        <p:spPr>
          <a:xfrm>
            <a:off x="4547039" y="5465379"/>
            <a:ext cx="7267575" cy="94593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Ở nhiệt độ phù hợp, chất có thể biến đổi từ trạng thái này sang trạng thái khác.</a:t>
            </a:r>
          </a:p>
        </p:txBody>
      </p:sp>
    </p:spTree>
    <p:extLst>
      <p:ext uri="{BB962C8B-B14F-4D97-AF65-F5344CB8AC3E}">
        <p14:creationId xmlns:p14="http://schemas.microsoft.com/office/powerpoint/2010/main" val="76592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5,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1655661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spTree>
    <p:extLst>
      <p:ext uri="{BB962C8B-B14F-4D97-AF65-F5344CB8AC3E}">
        <p14:creationId xmlns:p14="http://schemas.microsoft.com/office/powerpoint/2010/main" val="41061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33800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Hoàn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thành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Phiếu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bài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tập</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aphicFrame>
        <p:nvGraphicFramePr>
          <p:cNvPr id="11" name="Table 10">
            <a:extLst>
              <a:ext uri="{FF2B5EF4-FFF2-40B4-BE49-F238E27FC236}">
                <a16:creationId xmlns:a16="http://schemas.microsoft.com/office/drawing/2014/main" id="{F2297D4A-BFD8-46DD-9B19-80615B71DEEE}"/>
              </a:ext>
            </a:extLst>
          </p:cNvPr>
          <p:cNvGraphicFramePr>
            <a:graphicFrameLocks noGrp="1"/>
          </p:cNvGraphicFramePr>
          <p:nvPr>
            <p:extLst>
              <p:ext uri="{D42A27DB-BD31-4B8C-83A1-F6EECF244321}">
                <p14:modId xmlns:p14="http://schemas.microsoft.com/office/powerpoint/2010/main" val="1781851670"/>
              </p:ext>
            </p:extLst>
          </p:nvPr>
        </p:nvGraphicFramePr>
        <p:xfrm>
          <a:off x="833821" y="2512731"/>
          <a:ext cx="10517352" cy="4345269"/>
        </p:xfrm>
        <a:graphic>
          <a:graphicData uri="http://schemas.openxmlformats.org/drawingml/2006/table">
            <a:tbl>
              <a:tblPr firstRow="1" bandRow="1">
                <a:tableStyleId>{5C22544A-7EE6-4342-B048-85BDC9FD1C3A}</a:tableStyleId>
              </a:tblPr>
              <a:tblGrid>
                <a:gridCol w="3505784">
                  <a:extLst>
                    <a:ext uri="{9D8B030D-6E8A-4147-A177-3AD203B41FA5}">
                      <a16:colId xmlns:a16="http://schemas.microsoft.com/office/drawing/2014/main" val="2886909545"/>
                    </a:ext>
                  </a:extLst>
                </a:gridCol>
                <a:gridCol w="3505784">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0">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Tree>
    <p:extLst>
      <p:ext uri="{BB962C8B-B14F-4D97-AF65-F5344CB8AC3E}">
        <p14:creationId xmlns:p14="http://schemas.microsoft.com/office/powerpoint/2010/main" val="292296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987</Words>
  <Application>Microsoft Office PowerPoint</Application>
  <PresentationFormat>Widescreen</PresentationFormat>
  <Paragraphs>96</Paragraphs>
  <Slides>24</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等线</vt:lpstr>
      <vt:lpstr>等线 Light</vt:lpstr>
      <vt:lpstr>Arial</vt:lpstr>
      <vt:lpstr>Calibri</vt:lpstr>
      <vt:lpstr>Cambria</vt:lpstr>
      <vt:lpstr>Times New Roman</vt:lpstr>
      <vt:lpstr>印品天逸黑</vt:lpstr>
      <vt:lpstr>字魂17号-萌趣果冻体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Nguyen Mai</cp:lastModifiedBy>
  <cp:revision>36</cp:revision>
  <dcterms:created xsi:type="dcterms:W3CDTF">2024-07-12T10:48:55Z</dcterms:created>
  <dcterms:modified xsi:type="dcterms:W3CDTF">2025-05-13T09:12:58Z</dcterms:modified>
  <cp:category>9Slide.vn</cp:category>
</cp:coreProperties>
</file>