
<file path=[Content_Types].xml><?xml version="1.0" encoding="utf-8"?>
<Types xmlns="http://schemas.openxmlformats.org/package/2006/content-types">
  <Default Extension="emf" ContentType="image/x-emf"/>
  <Default Extension="gif" ContentType="image/gif"/>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Lst>
  <p:notesMasterIdLst>
    <p:notesMasterId r:id="rId20"/>
  </p:notesMasterIdLst>
  <p:sldIdLst>
    <p:sldId id="1174" r:id="rId4"/>
    <p:sldId id="1208" r:id="rId5"/>
    <p:sldId id="1196" r:id="rId6"/>
    <p:sldId id="1212" r:id="rId7"/>
    <p:sldId id="1173" r:id="rId8"/>
    <p:sldId id="1206" r:id="rId9"/>
    <p:sldId id="1213" r:id="rId10"/>
    <p:sldId id="1214" r:id="rId11"/>
    <p:sldId id="1203" r:id="rId12"/>
    <p:sldId id="1210" r:id="rId13"/>
    <p:sldId id="1216" r:id="rId14"/>
    <p:sldId id="375" r:id="rId15"/>
    <p:sldId id="1211" r:id="rId16"/>
    <p:sldId id="1204" r:id="rId17"/>
    <p:sldId id="1190" r:id="rId18"/>
    <p:sldId id="365"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FFFFF"/>
    <a:srgbClr val="DDE1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1" autoAdjust="0"/>
    <p:restoredTop sz="90629" autoAdjust="0"/>
  </p:normalViewPr>
  <p:slideViewPr>
    <p:cSldViewPr snapToGrid="0">
      <p:cViewPr varScale="1">
        <p:scale>
          <a:sx n="103" d="100"/>
          <a:sy n="103" d="100"/>
        </p:scale>
        <p:origin x="906"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 </a:t>
            </a:r>
            <a:endParaRPr lang="zh-CN" altLang="en-US"/>
          </a:p>
        </p:txBody>
      </p:sp>
    </p:spTree>
    <p:extLst>
      <p:ext uri="{BB962C8B-B14F-4D97-AF65-F5344CB8AC3E}">
        <p14:creationId xmlns:p14="http://schemas.microsoft.com/office/powerpoint/2010/main" val="67736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 </a:t>
            </a:r>
            <a:endParaRPr lang="zh-CN" altLang="en-US"/>
          </a:p>
        </p:txBody>
      </p:sp>
    </p:spTree>
    <p:extLst>
      <p:ext uri="{BB962C8B-B14F-4D97-AF65-F5344CB8AC3E}">
        <p14:creationId xmlns:p14="http://schemas.microsoft.com/office/powerpoint/2010/main" val="569475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 </a:t>
            </a:r>
            <a:endParaRPr lang="zh-CN" altLang="en-US"/>
          </a:p>
        </p:txBody>
      </p:sp>
    </p:spTree>
    <p:extLst>
      <p:ext uri="{BB962C8B-B14F-4D97-AF65-F5344CB8AC3E}">
        <p14:creationId xmlns:p14="http://schemas.microsoft.com/office/powerpoint/2010/main" val="2412930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62233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9.emf"/><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0.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1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10.emf"/><Relationship Id="rId2" Type="http://schemas.openxmlformats.org/officeDocument/2006/relationships/slideLayout" Target="../slideLayouts/slideLayout19.xml"/><Relationship Id="rId16" Type="http://schemas.openxmlformats.org/officeDocument/2006/relationships/image" Target="../media/image12.emf"/><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1.emf"/><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9.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E6DC2753-3B68-647F-332A-450076541520}"/>
              </a:ext>
            </a:extLst>
          </p:cNvPr>
          <p:cNvPicPr>
            <a:picLocks noChangeAspect="1"/>
          </p:cNvPicPr>
          <p:nvPr userDrawn="1"/>
        </p:nvPicPr>
        <p:blipFill>
          <a:blip r:embed="rId8"/>
          <a:stretch>
            <a:fillRect/>
          </a:stretch>
        </p:blipFill>
        <p:spPr>
          <a:xfrm>
            <a:off x="-1729317" y="-122468"/>
            <a:ext cx="1553335" cy="1553335"/>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73" r:id="rId2"/>
    <p:sldLayoutId id="2147483674" r:id="rId3"/>
    <p:sldLayoutId id="2147483675" r:id="rId4"/>
    <p:sldLayoutId id="2147483678" r:id="rId5"/>
    <p:sldLayoutId id="214748368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5"/>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6"/>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7"/>
          <a:stretch>
            <a:fillRect/>
          </a:stretch>
        </p:blipFill>
        <p:spPr>
          <a:xfrm rot="16200000">
            <a:off x="1950916" y="-2179265"/>
            <a:ext cx="5359397" cy="952743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A843253E-026E-8468-B81C-E0B402A57A41}"/>
              </a:ext>
            </a:extLst>
          </p:cNvPr>
          <p:cNvPicPr>
            <a:picLocks noChangeAspect="1"/>
          </p:cNvPicPr>
          <p:nvPr userDrawn="1"/>
        </p:nvPicPr>
        <p:blipFill>
          <a:blip r:embed="rId18"/>
          <a:stretch>
            <a:fillRect/>
          </a:stretch>
        </p:blipFill>
        <p:spPr>
          <a:xfrm>
            <a:off x="-1729317" y="-122468"/>
            <a:ext cx="1553335" cy="1553335"/>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31"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emf"/><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emf"/><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emf"/><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9.emf"/><Relationship Id="rId7" Type="http://schemas.openxmlformats.org/officeDocument/2006/relationships/image" Target="../media/image23.emf"/><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emf"/><Relationship Id="rId11" Type="http://schemas.openxmlformats.org/officeDocument/2006/relationships/image" Target="../media/image26.gif"/><Relationship Id="rId5" Type="http://schemas.openxmlformats.org/officeDocument/2006/relationships/image" Target="../media/image21.emf"/><Relationship Id="rId10" Type="http://schemas.openxmlformats.org/officeDocument/2006/relationships/image" Target="../media/image15.png"/><Relationship Id="rId4" Type="http://schemas.openxmlformats.org/officeDocument/2006/relationships/image" Target="../media/image20.emf"/><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emf"/><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emf"/><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emf"/><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3"/>
            <a:stretch>
              <a:fillRect/>
            </a:stretch>
          </a:blipFill>
        </p:spPr>
        <p:txBody>
          <a:bodyPr/>
          <a:lstStyle/>
          <a:p>
            <a:endParaRPr lang="vi-VN"/>
          </a:p>
        </p:txBody>
      </p:sp>
      <p:sp>
        <p:nvSpPr>
          <p:cNvPr id="9" name="Freeform 2">
            <a:extLst>
              <a:ext uri="{FF2B5EF4-FFF2-40B4-BE49-F238E27FC236}">
                <a16:creationId xmlns:a16="http://schemas.microsoft.com/office/drawing/2014/main" id="{249FAFDB-F7B9-706F-801B-D64A665DFD2C}"/>
              </a:ext>
            </a:extLst>
          </p:cNvPr>
          <p:cNvSpPr/>
          <p:nvPr/>
        </p:nvSpPr>
        <p:spPr>
          <a:xfrm>
            <a:off x="6289373" y="1498387"/>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vi-VN"/>
          </a:p>
        </p:txBody>
      </p:sp>
      <p:sp>
        <p:nvSpPr>
          <p:cNvPr id="2" name="Rectangle 1">
            <a:extLst>
              <a:ext uri="{FF2B5EF4-FFF2-40B4-BE49-F238E27FC236}">
                <a16:creationId xmlns:a16="http://schemas.microsoft.com/office/drawing/2014/main" id="{588EFAA2-91DB-2B53-1ADB-DCE28214B244}"/>
              </a:ext>
            </a:extLst>
          </p:cNvPr>
          <p:cNvSpPr/>
          <p:nvPr/>
        </p:nvSpPr>
        <p:spPr>
          <a:xfrm>
            <a:off x="205220" y="601476"/>
            <a:ext cx="9471043" cy="1569660"/>
          </a:xfrm>
          <a:prstGeom prst="rect">
            <a:avLst/>
          </a:prstGeom>
        </p:spPr>
        <p:txBody>
          <a:bodyPr wrap="square">
            <a:spAutoFit/>
          </a:bodyPr>
          <a:lstStyle/>
          <a:p>
            <a:pPr algn="ct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Chào</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mừng</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các</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em</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p>
          <a:p>
            <a:pPr algn="ct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với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tiết</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học</a:t>
            </a:r>
            <a:endPar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6889699F-6929-C8D3-CBDF-0CAF7F515F2A}"/>
              </a:ext>
            </a:extLst>
          </p:cNvPr>
          <p:cNvSpPr/>
          <p:nvPr/>
        </p:nvSpPr>
        <p:spPr>
          <a:xfrm>
            <a:off x="205220" y="2955545"/>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5"/>
            <a:stretch>
              <a:fillRect/>
            </a:stretch>
          </a:blipFill>
        </p:spPr>
        <p:txBody>
          <a:bodyPr/>
          <a:lstStyle/>
          <a:p>
            <a:endParaRPr lang="vi-VN"/>
          </a:p>
        </p:txBody>
      </p:sp>
      <p:sp>
        <p:nvSpPr>
          <p:cNvPr id="6" name="Rectangle 5">
            <a:extLst>
              <a:ext uri="{FF2B5EF4-FFF2-40B4-BE49-F238E27FC236}">
                <a16:creationId xmlns:a16="http://schemas.microsoft.com/office/drawing/2014/main" id="{006DC737-13CA-93C6-566B-1BA9CDFD42A4}"/>
              </a:ext>
            </a:extLst>
          </p:cNvPr>
          <p:cNvSpPr/>
          <p:nvPr/>
        </p:nvSpPr>
        <p:spPr>
          <a:xfrm>
            <a:off x="342254" y="2429153"/>
            <a:ext cx="7446971" cy="2185214"/>
          </a:xfrm>
          <a:prstGeom prst="rect">
            <a:avLst/>
          </a:prstGeom>
        </p:spPr>
        <p:txBody>
          <a:bodyPr wrap="square">
            <a:spAutoFit/>
          </a:bodyPr>
          <a:lstStyle/>
          <a:p>
            <a:pPr algn="ct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Khoa</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8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Bài</a:t>
            </a:r>
            <a:r>
              <a:rPr lang="en-US" sz="28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3: </a:t>
            </a:r>
            <a:r>
              <a:rPr lang="en-US" sz="28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Hỗn</a:t>
            </a:r>
            <a:r>
              <a:rPr lang="en-US" sz="28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hợp</a:t>
            </a:r>
            <a:r>
              <a:rPr lang="en-US" sz="28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8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dịch</a:t>
            </a:r>
            <a:endParaRPr lang="en-US" sz="28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1)</a:t>
            </a:r>
          </a:p>
          <a:p>
            <a:pPr algn="ct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p>
          <a:p>
            <a:pPr algn="ctr"/>
            <a:r>
              <a:rPr lang="en-US"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33095"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4CBC4421-8D2C-ABCA-7166-05FF346CFD94}"/>
              </a:ext>
            </a:extLst>
          </p:cNvPr>
          <p:cNvSpPr/>
          <p:nvPr/>
        </p:nvSpPr>
        <p:spPr>
          <a:xfrm>
            <a:off x="922887" y="264548"/>
            <a:ext cx="7446971" cy="1015663"/>
          </a:xfrm>
          <a:prstGeom prst="rect">
            <a:avLst/>
          </a:prstGeom>
        </p:spPr>
        <p:txBody>
          <a:bodyPr wrap="square">
            <a:spAutoFit/>
          </a:bodyPr>
          <a:lstStyle/>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Thứ</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Ba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ngày</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13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8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năm</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Khoa</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Hỗn</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hợp</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dịch</a:t>
            </a:r>
            <a:endPar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739320982"/>
              </p:ext>
            </p:extLst>
          </p:nvPr>
        </p:nvGraphicFramePr>
        <p:xfrm>
          <a:off x="227763" y="1403161"/>
          <a:ext cx="6664685" cy="3459480"/>
        </p:xfrm>
        <a:graphic>
          <a:graphicData uri="http://schemas.openxmlformats.org/drawingml/2006/table">
            <a:tbl>
              <a:tblPr firstRow="1" bandRow="1">
                <a:tableStyleId>{1C1C4FF8-EA31-4D0C-B512-5B846355BACC}</a:tableStyleId>
              </a:tblPr>
              <a:tblGrid>
                <a:gridCol w="838406">
                  <a:extLst>
                    <a:ext uri="{9D8B030D-6E8A-4147-A177-3AD203B41FA5}">
                      <a16:colId xmlns:a16="http://schemas.microsoft.com/office/drawing/2014/main" val="957610651"/>
                    </a:ext>
                  </a:extLst>
                </a:gridCol>
                <a:gridCol w="1966988">
                  <a:extLst>
                    <a:ext uri="{9D8B030D-6E8A-4147-A177-3AD203B41FA5}">
                      <a16:colId xmlns:a16="http://schemas.microsoft.com/office/drawing/2014/main" val="679489452"/>
                    </a:ext>
                  </a:extLst>
                </a:gridCol>
                <a:gridCol w="2035285">
                  <a:extLst>
                    <a:ext uri="{9D8B030D-6E8A-4147-A177-3AD203B41FA5}">
                      <a16:colId xmlns:a16="http://schemas.microsoft.com/office/drawing/2014/main" val="246470992"/>
                    </a:ext>
                  </a:extLst>
                </a:gridCol>
                <a:gridCol w="1824006">
                  <a:extLst>
                    <a:ext uri="{9D8B030D-6E8A-4147-A177-3AD203B41FA5}">
                      <a16:colId xmlns:a16="http://schemas.microsoft.com/office/drawing/2014/main" val="3252276563"/>
                    </a:ext>
                  </a:extLst>
                </a:gridCol>
              </a:tblGrid>
              <a:tr h="394451">
                <a:tc>
                  <a:txBody>
                    <a:bodyPr/>
                    <a:lstStyle/>
                    <a:p>
                      <a:pPr algn="ct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hí nghiệm </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500" b="1" dirty="0" err="1">
                          <a:latin typeface="Times New Roman" panose="02020603050405020304" pitchFamily="18" charset="0"/>
                          <a:cs typeface="Times New Roman" panose="02020603050405020304" pitchFamily="18" charset="0"/>
                        </a:rPr>
                        <a:t>Cách</a:t>
                      </a:r>
                      <a:r>
                        <a:rPr lang="en-GB" sz="1500" b="1" baseline="0" dirty="0">
                          <a:latin typeface="Times New Roman" panose="02020603050405020304" pitchFamily="18" charset="0"/>
                          <a:cs typeface="Times New Roman" panose="02020603050405020304" pitchFamily="18" charset="0"/>
                        </a:rPr>
                        <a:t> </a:t>
                      </a:r>
                      <a:r>
                        <a:rPr lang="en-GB" sz="1500" b="1" baseline="0" dirty="0" err="1">
                          <a:latin typeface="Times New Roman" panose="02020603050405020304" pitchFamily="18" charset="0"/>
                          <a:cs typeface="Times New Roman" panose="02020603050405020304" pitchFamily="18" charset="0"/>
                        </a:rPr>
                        <a:t>tiến</a:t>
                      </a:r>
                      <a:r>
                        <a:rPr lang="en-GB" sz="1500" b="1" baseline="0" dirty="0">
                          <a:latin typeface="Times New Roman" panose="02020603050405020304" pitchFamily="18" charset="0"/>
                          <a:cs typeface="Times New Roman" panose="02020603050405020304" pitchFamily="18" charset="0"/>
                        </a:rPr>
                        <a:t> </a:t>
                      </a:r>
                      <a:r>
                        <a:rPr lang="en-GB" sz="1500" b="1" baseline="0" dirty="0" err="1">
                          <a:latin typeface="Times New Roman" panose="02020603050405020304" pitchFamily="18" charset="0"/>
                          <a:cs typeface="Times New Roman" panose="02020603050405020304" pitchFamily="18" charset="0"/>
                        </a:rPr>
                        <a:t>hành</a:t>
                      </a:r>
                      <a:endParaRPr lang="en-GB" sz="15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500" b="1" dirty="0" err="1">
                          <a:latin typeface="Times New Roman" panose="02020603050405020304" pitchFamily="18" charset="0"/>
                          <a:cs typeface="Times New Roman" panose="02020603050405020304" pitchFamily="18" charset="0"/>
                        </a:rPr>
                        <a:t>Hiện</a:t>
                      </a:r>
                      <a:r>
                        <a:rPr lang="en-GB" sz="1500" b="1" dirty="0">
                          <a:latin typeface="Times New Roman" panose="02020603050405020304" pitchFamily="18" charset="0"/>
                          <a:cs typeface="Times New Roman" panose="02020603050405020304" pitchFamily="18" charset="0"/>
                        </a:rPr>
                        <a:t> </a:t>
                      </a:r>
                      <a:r>
                        <a:rPr lang="en-GB" sz="1500" b="1" dirty="0" err="1">
                          <a:latin typeface="Times New Roman" panose="02020603050405020304" pitchFamily="18" charset="0"/>
                          <a:cs typeface="Times New Roman" panose="02020603050405020304" pitchFamily="18" charset="0"/>
                        </a:rPr>
                        <a:t>tượng</a:t>
                      </a:r>
                      <a:endParaRPr lang="en-GB" sz="15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500" b="1" dirty="0" err="1">
                          <a:latin typeface="Times New Roman" panose="02020603050405020304" pitchFamily="18" charset="0"/>
                          <a:cs typeface="Times New Roman" panose="02020603050405020304" pitchFamily="18" charset="0"/>
                        </a:rPr>
                        <a:t>Kết</a:t>
                      </a:r>
                      <a:r>
                        <a:rPr lang="en-GB" sz="1500" b="1" baseline="0" dirty="0">
                          <a:latin typeface="Times New Roman" panose="02020603050405020304" pitchFamily="18" charset="0"/>
                          <a:cs typeface="Times New Roman" panose="02020603050405020304" pitchFamily="18" charset="0"/>
                        </a:rPr>
                        <a:t> </a:t>
                      </a:r>
                      <a:r>
                        <a:rPr lang="en-GB" sz="1500" b="1" baseline="0" dirty="0" err="1">
                          <a:latin typeface="Times New Roman" panose="02020603050405020304" pitchFamily="18" charset="0"/>
                          <a:cs typeface="Times New Roman" panose="02020603050405020304" pitchFamily="18" charset="0"/>
                        </a:rPr>
                        <a:t>quả</a:t>
                      </a:r>
                      <a:endParaRPr lang="en-GB" sz="15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971684"/>
                  </a:ext>
                </a:extLst>
              </a:tr>
              <a:tr h="370840">
                <a:tc>
                  <a:txBody>
                    <a:bodyPr/>
                    <a:lstStyle/>
                    <a:p>
                      <a:pPr algn="ct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đỗ xanh vào nước và khuấy</a:t>
                      </a:r>
                      <a:r>
                        <a:rPr lang="en-GB"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5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đều</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err="1">
                          <a:latin typeface="Times New Roman" panose="02020603050405020304" pitchFamily="18" charset="0"/>
                          <a:cs typeface="Times New Roman" panose="02020603050405020304" pitchFamily="18" charset="0"/>
                        </a:rPr>
                        <a:t>Đỗ</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xanh</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bị</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lắng</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xuống</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nước</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giữ</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nguyên</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màu</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trắng</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err="1">
                          <a:latin typeface="Times New Roman" panose="02020603050405020304" pitchFamily="18" charset="0"/>
                          <a:cs typeface="Times New Roman" panose="02020603050405020304" pitchFamily="18" charset="0"/>
                        </a:rPr>
                        <a:t>Đỗ</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xanh</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không</a:t>
                      </a:r>
                      <a:r>
                        <a:rPr lang="en-GB" sz="1500" baseline="0" dirty="0">
                          <a:latin typeface="Times New Roman" panose="02020603050405020304" pitchFamily="18" charset="0"/>
                          <a:cs typeface="Times New Roman" panose="02020603050405020304" pitchFamily="18" charset="0"/>
                        </a:rPr>
                        <a:t> tan </a:t>
                      </a:r>
                      <a:r>
                        <a:rPr lang="en-GB" sz="1500" baseline="0" dirty="0" err="1">
                          <a:latin typeface="Times New Roman" panose="02020603050405020304" pitchFamily="18" charset="0"/>
                          <a:cs typeface="Times New Roman" panose="02020603050405020304" pitchFamily="18" charset="0"/>
                        </a:rPr>
                        <a:t>trong</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nước</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4160342"/>
                  </a:ext>
                </a:extLst>
              </a:tr>
              <a:tr h="370840">
                <a:tc>
                  <a:txBody>
                    <a:bodyPr/>
                    <a:lstStyle/>
                    <a:p>
                      <a:pPr algn="ct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2</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5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muối</a:t>
                      </a:r>
                      <a:r>
                        <a:rPr lang="en-GB"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 nước và khuấy đều</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err="1">
                          <a:latin typeface="Times New Roman" panose="02020603050405020304" pitchFamily="18" charset="0"/>
                          <a:cs typeface="Times New Roman" panose="02020603050405020304" pitchFamily="18" charset="0"/>
                        </a:rPr>
                        <a:t>Muối</a:t>
                      </a:r>
                      <a:r>
                        <a:rPr lang="en-GB" sz="1500" dirty="0">
                          <a:latin typeface="Times New Roman" panose="02020603050405020304" pitchFamily="18" charset="0"/>
                          <a:cs typeface="Times New Roman" panose="02020603050405020304" pitchFamily="18" charset="0"/>
                        </a:rPr>
                        <a:t> tan </a:t>
                      </a:r>
                      <a:r>
                        <a:rPr lang="en-GB" sz="1500" dirty="0" err="1">
                          <a:latin typeface="Times New Roman" panose="02020603050405020304" pitchFamily="18" charset="0"/>
                          <a:cs typeface="Times New Roman" panose="02020603050405020304" pitchFamily="18" charset="0"/>
                        </a:rPr>
                        <a:t>hết</a:t>
                      </a:r>
                      <a:r>
                        <a:rPr lang="en-GB" sz="1500" dirty="0">
                          <a:latin typeface="Times New Roman" panose="02020603050405020304" pitchFamily="18" charset="0"/>
                          <a:cs typeface="Times New Roman" panose="02020603050405020304" pitchFamily="18" charset="0"/>
                        </a:rPr>
                        <a:t>,</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nước</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có</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vị</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mặn</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màu</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hơi</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đục</a:t>
                      </a:r>
                      <a:endParaRPr lang="en-GB" sz="1500" baseline="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err="1">
                          <a:latin typeface="Times New Roman" panose="02020603050405020304" pitchFamily="18" charset="0"/>
                          <a:cs typeface="Times New Roman" panose="02020603050405020304" pitchFamily="18" charset="0"/>
                        </a:rPr>
                        <a:t>Muối</a:t>
                      </a:r>
                      <a:r>
                        <a:rPr lang="en-GB" sz="1500" dirty="0">
                          <a:latin typeface="Times New Roman" panose="02020603050405020304" pitchFamily="18" charset="0"/>
                          <a:cs typeface="Times New Roman" panose="02020603050405020304" pitchFamily="18" charset="0"/>
                        </a:rPr>
                        <a:t> tan  </a:t>
                      </a:r>
                      <a:r>
                        <a:rPr lang="en-GB" sz="1500" dirty="0" err="1">
                          <a:latin typeface="Times New Roman" panose="02020603050405020304" pitchFamily="18" charset="0"/>
                          <a:cs typeface="Times New Roman" panose="02020603050405020304" pitchFamily="18" charset="0"/>
                        </a:rPr>
                        <a:t>trong</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nước</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3207372"/>
                  </a:ext>
                </a:extLst>
              </a:tr>
              <a:tr h="370840">
                <a:tc>
                  <a:txBody>
                    <a:bodyPr/>
                    <a:lstStyle/>
                    <a:p>
                      <a:pPr algn="ctr"/>
                      <a:r>
                        <a:rPr lang="en-GB" altLang="en-US" sz="1600" b="1" baseline="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3</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coca </a:t>
                      </a:r>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 nước và khuấy đều</a:t>
                      </a:r>
                      <a:endParaRPr lang="en-GB"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err="1">
                          <a:latin typeface="Times New Roman" panose="02020603050405020304" pitchFamily="18" charset="0"/>
                          <a:cs typeface="Times New Roman" panose="02020603050405020304" pitchFamily="18" charset="0"/>
                        </a:rPr>
                        <a:t>Nước</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chuyển</a:t>
                      </a:r>
                      <a:r>
                        <a:rPr lang="en-GB" sz="1500" baseline="0" dirty="0">
                          <a:latin typeface="Times New Roman" panose="02020603050405020304" pitchFamily="18" charset="0"/>
                          <a:cs typeface="Times New Roman" panose="02020603050405020304" pitchFamily="18" charset="0"/>
                        </a:rPr>
                        <a:t> sang </a:t>
                      </a:r>
                      <a:r>
                        <a:rPr lang="en-GB" sz="1500" baseline="0" dirty="0" err="1">
                          <a:latin typeface="Times New Roman" panose="02020603050405020304" pitchFamily="18" charset="0"/>
                          <a:cs typeface="Times New Roman" panose="02020603050405020304" pitchFamily="18" charset="0"/>
                        </a:rPr>
                        <a:t>màu</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nâu</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nhạt</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và</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có</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vị</a:t>
                      </a:r>
                      <a:r>
                        <a:rPr lang="en-GB" sz="1500" baseline="0" dirty="0">
                          <a:latin typeface="Times New Roman" panose="02020603050405020304" pitchFamily="18" charset="0"/>
                          <a:cs typeface="Times New Roman" panose="02020603050405020304" pitchFamily="18" charset="0"/>
                        </a:rPr>
                        <a:t> coca </a:t>
                      </a:r>
                      <a:r>
                        <a:rPr lang="en-GB" sz="1500" baseline="0" dirty="0" err="1">
                          <a:latin typeface="Times New Roman" panose="02020603050405020304" pitchFamily="18" charset="0"/>
                          <a:cs typeface="Times New Roman" panose="02020603050405020304" pitchFamily="18" charset="0"/>
                        </a:rPr>
                        <a:t>nhẹ</a:t>
                      </a:r>
                      <a:r>
                        <a:rPr lang="en-GB" sz="1500" baseline="0" dirty="0">
                          <a:latin typeface="Times New Roman" panose="02020603050405020304" pitchFamily="18" charset="0"/>
                          <a:cs typeface="Times New Roman" panose="02020603050405020304" pitchFamily="18" charset="0"/>
                        </a:rPr>
                        <a:t> </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aseline="0" dirty="0">
                          <a:latin typeface="Times New Roman" panose="02020603050405020304" pitchFamily="18" charset="0"/>
                          <a:cs typeface="Times New Roman" panose="02020603050405020304" pitchFamily="18" charset="0"/>
                        </a:rPr>
                        <a:t>Coca tan  </a:t>
                      </a:r>
                      <a:r>
                        <a:rPr lang="en-GB" sz="1500" baseline="0" dirty="0" err="1">
                          <a:latin typeface="Times New Roman" panose="02020603050405020304" pitchFamily="18" charset="0"/>
                          <a:cs typeface="Times New Roman" panose="02020603050405020304" pitchFamily="18" charset="0"/>
                        </a:rPr>
                        <a:t>trong</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nước</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803670"/>
                  </a:ext>
                </a:extLst>
              </a:tr>
              <a:tr h="370840">
                <a:tc>
                  <a:txBody>
                    <a:bodyPr/>
                    <a:lstStyle/>
                    <a:p>
                      <a:pPr algn="ctr"/>
                      <a:r>
                        <a:rPr lang="en-GB" altLang="en-US" sz="1600" b="1" baseline="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4</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5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dầu</a:t>
                      </a:r>
                      <a:r>
                        <a:rPr lang="en-GB"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5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ăn</a:t>
                      </a:r>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vào nước và khuấy đều</a:t>
                      </a:r>
                      <a:endParaRPr lang="en-US"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err="1">
                          <a:latin typeface="Times New Roman" panose="02020603050405020304" pitchFamily="18" charset="0"/>
                          <a:cs typeface="Times New Roman" panose="02020603050405020304" pitchFamily="18" charset="0"/>
                        </a:rPr>
                        <a:t>Dầu</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ăn</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nổi</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lên</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trên</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mặt</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nước</a:t>
                      </a:r>
                      <a:endParaRPr lang="en-GB" sz="1500" dirty="0">
                        <a:latin typeface="Times New Roman" panose="02020603050405020304" pitchFamily="18" charset="0"/>
                        <a:cs typeface="Times New Roman" panose="02020603050405020304" pitchFamily="18" charset="0"/>
                      </a:endParaRPr>
                    </a:p>
                    <a:p>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err="1">
                          <a:latin typeface="Times New Roman" panose="02020603050405020304" pitchFamily="18" charset="0"/>
                          <a:cs typeface="Times New Roman" panose="02020603050405020304" pitchFamily="18" charset="0"/>
                        </a:rPr>
                        <a:t>Dầu</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ăn</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không</a:t>
                      </a:r>
                      <a:r>
                        <a:rPr lang="en-GB" sz="1500" baseline="0" dirty="0">
                          <a:latin typeface="Times New Roman" panose="02020603050405020304" pitchFamily="18" charset="0"/>
                          <a:cs typeface="Times New Roman" panose="02020603050405020304" pitchFamily="18" charset="0"/>
                        </a:rPr>
                        <a:t> tan </a:t>
                      </a:r>
                      <a:r>
                        <a:rPr lang="en-GB" sz="1500" baseline="0" dirty="0" err="1">
                          <a:latin typeface="Times New Roman" panose="02020603050405020304" pitchFamily="18" charset="0"/>
                          <a:cs typeface="Times New Roman" panose="02020603050405020304" pitchFamily="18" charset="0"/>
                        </a:rPr>
                        <a:t>trong</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nước</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282702"/>
                  </a:ext>
                </a:extLst>
              </a:tr>
            </a:tbl>
          </a:graphicData>
        </a:graphic>
      </p:graphicFrame>
      <p:sp>
        <p:nvSpPr>
          <p:cNvPr id="11" name="Freeform 3">
            <a:extLst>
              <a:ext uri="{FF2B5EF4-FFF2-40B4-BE49-F238E27FC236}">
                <a16:creationId xmlns:a16="http://schemas.microsoft.com/office/drawing/2014/main" id="{23F5976F-88EE-9199-A071-48BFE4CE0122}"/>
              </a:ext>
            </a:extLst>
          </p:cNvPr>
          <p:cNvSpPr/>
          <p:nvPr/>
        </p:nvSpPr>
        <p:spPr>
          <a:xfrm>
            <a:off x="8202304" y="4189863"/>
            <a:ext cx="814374" cy="904000"/>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2"/>
            <a:stretch>
              <a:fillRect/>
            </a:stretch>
          </a:blipFill>
        </p:spPr>
        <p:txBody>
          <a:bodyPr/>
          <a:lstStyle/>
          <a:p>
            <a:endParaRPr lang="vi-VN"/>
          </a:p>
        </p:txBody>
      </p:sp>
      <p:sp>
        <p:nvSpPr>
          <p:cNvPr id="12" name="Freeform 4">
            <a:extLst>
              <a:ext uri="{FF2B5EF4-FFF2-40B4-BE49-F238E27FC236}">
                <a16:creationId xmlns:a16="http://schemas.microsoft.com/office/drawing/2014/main" id="{ED6FD62B-F1AB-7F80-8744-762A09ADAD8D}"/>
              </a:ext>
            </a:extLst>
          </p:cNvPr>
          <p:cNvSpPr/>
          <p:nvPr/>
        </p:nvSpPr>
        <p:spPr>
          <a:xfrm>
            <a:off x="-131521" y="4430486"/>
            <a:ext cx="937064" cy="640321"/>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13"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29406">
            <a:off x="6183623" y="498421"/>
            <a:ext cx="3460044" cy="882598"/>
          </a:xfrm>
          <a:prstGeom prst="rect">
            <a:avLst/>
          </a:prstGeom>
        </p:spPr>
      </p:pic>
      <p:sp>
        <p:nvSpPr>
          <p:cNvPr id="9" name="TextBox 8">
            <a:extLst>
              <a:ext uri="{FF2B5EF4-FFF2-40B4-BE49-F238E27FC236}">
                <a16:creationId xmlns:a16="http://schemas.microsoft.com/office/drawing/2014/main" id="{BBFC26EA-F1AB-5D78-D964-B78616EA410A}"/>
              </a:ext>
            </a:extLst>
          </p:cNvPr>
          <p:cNvSpPr txBox="1"/>
          <p:nvPr/>
        </p:nvSpPr>
        <p:spPr>
          <a:xfrm>
            <a:off x="6735614" y="1869402"/>
            <a:ext cx="1098201" cy="369332"/>
          </a:xfrm>
          <a:prstGeom prst="rect">
            <a:avLst/>
          </a:prstGeom>
          <a:noFill/>
        </p:spPr>
        <p:txBody>
          <a:bodyPr wrap="square" rtlCol="0">
            <a:spAutoFit/>
          </a:bodyPr>
          <a:lstStyle/>
          <a:p>
            <a:r>
              <a:rPr lang="en-US" sz="1800" dirty="0">
                <a:solidFill>
                  <a:srgbClr val="00B0F0"/>
                </a:solidFill>
                <a:latin typeface="Bahnschrift Condensed" panose="020B0502040204020203" pitchFamily="34" charset="0"/>
              </a:rPr>
              <a:t>=&gt; </a:t>
            </a:r>
            <a:r>
              <a:rPr lang="en-US" sz="1800" dirty="0" err="1">
                <a:solidFill>
                  <a:srgbClr val="00B0F0"/>
                </a:solidFill>
                <a:latin typeface="Bahnschrift Condensed" panose="020B0502040204020203" pitchFamily="34" charset="0"/>
              </a:rPr>
              <a:t>Hỗn</a:t>
            </a:r>
            <a:r>
              <a:rPr lang="en-US" sz="1800" dirty="0">
                <a:solidFill>
                  <a:srgbClr val="00B0F0"/>
                </a:solidFill>
                <a:latin typeface="Bahnschrift Condensed" panose="020B0502040204020203" pitchFamily="34" charset="0"/>
              </a:rPr>
              <a:t> </a:t>
            </a:r>
            <a:r>
              <a:rPr lang="en-US" sz="1800" dirty="0" err="1">
                <a:solidFill>
                  <a:srgbClr val="00B0F0"/>
                </a:solidFill>
                <a:latin typeface="Bahnschrift Condensed" panose="020B0502040204020203" pitchFamily="34" charset="0"/>
              </a:rPr>
              <a:t>hợp</a:t>
            </a:r>
            <a:endParaRPr lang="en-US" sz="1800" dirty="0">
              <a:solidFill>
                <a:srgbClr val="00B0F0"/>
              </a:solidFill>
              <a:latin typeface="Bahnschrift Condensed" panose="020B0502040204020203" pitchFamily="34" charset="0"/>
            </a:endParaRPr>
          </a:p>
        </p:txBody>
      </p:sp>
      <p:sp>
        <p:nvSpPr>
          <p:cNvPr id="14" name="TextBox 13">
            <a:extLst>
              <a:ext uri="{FF2B5EF4-FFF2-40B4-BE49-F238E27FC236}">
                <a16:creationId xmlns:a16="http://schemas.microsoft.com/office/drawing/2014/main" id="{BBFC26EA-F1AB-5D78-D964-B78616EA410A}"/>
              </a:ext>
            </a:extLst>
          </p:cNvPr>
          <p:cNvSpPr txBox="1"/>
          <p:nvPr/>
        </p:nvSpPr>
        <p:spPr>
          <a:xfrm>
            <a:off x="6735613" y="2690791"/>
            <a:ext cx="1098201" cy="369332"/>
          </a:xfrm>
          <a:prstGeom prst="rect">
            <a:avLst/>
          </a:prstGeom>
          <a:noFill/>
        </p:spPr>
        <p:txBody>
          <a:bodyPr wrap="square" rtlCol="0">
            <a:spAutoFit/>
          </a:bodyPr>
          <a:lstStyle/>
          <a:p>
            <a:r>
              <a:rPr lang="en-US" sz="1800" dirty="0">
                <a:solidFill>
                  <a:srgbClr val="00B0F0"/>
                </a:solidFill>
                <a:latin typeface="Bahnschrift Condensed" panose="020B0502040204020203" pitchFamily="34" charset="0"/>
              </a:rPr>
              <a:t>=&gt; </a:t>
            </a:r>
            <a:r>
              <a:rPr lang="en-US" sz="1800" dirty="0" err="1">
                <a:solidFill>
                  <a:srgbClr val="00B0F0"/>
                </a:solidFill>
                <a:latin typeface="Bahnschrift Condensed" panose="020B0502040204020203" pitchFamily="34" charset="0"/>
              </a:rPr>
              <a:t>Hỗn</a:t>
            </a:r>
            <a:r>
              <a:rPr lang="en-US" sz="1800" dirty="0">
                <a:solidFill>
                  <a:srgbClr val="00B0F0"/>
                </a:solidFill>
                <a:latin typeface="Bahnschrift Condensed" panose="020B0502040204020203" pitchFamily="34" charset="0"/>
              </a:rPr>
              <a:t> </a:t>
            </a:r>
            <a:r>
              <a:rPr lang="en-US" sz="1800" dirty="0" err="1">
                <a:solidFill>
                  <a:srgbClr val="00B0F0"/>
                </a:solidFill>
                <a:latin typeface="Bahnschrift Condensed" panose="020B0502040204020203" pitchFamily="34" charset="0"/>
              </a:rPr>
              <a:t>hợp</a:t>
            </a:r>
            <a:endParaRPr lang="en-US" sz="1800" dirty="0">
              <a:solidFill>
                <a:srgbClr val="00B0F0"/>
              </a:solidFill>
              <a:latin typeface="Bahnschrift Condensed" panose="020B0502040204020203" pitchFamily="34" charset="0"/>
            </a:endParaRPr>
          </a:p>
        </p:txBody>
      </p:sp>
      <p:sp>
        <p:nvSpPr>
          <p:cNvPr id="15" name="TextBox 14">
            <a:extLst>
              <a:ext uri="{FF2B5EF4-FFF2-40B4-BE49-F238E27FC236}">
                <a16:creationId xmlns:a16="http://schemas.microsoft.com/office/drawing/2014/main" id="{BBFC26EA-F1AB-5D78-D964-B78616EA410A}"/>
              </a:ext>
            </a:extLst>
          </p:cNvPr>
          <p:cNvSpPr txBox="1"/>
          <p:nvPr/>
        </p:nvSpPr>
        <p:spPr>
          <a:xfrm>
            <a:off x="6748579" y="3450924"/>
            <a:ext cx="1098201" cy="369332"/>
          </a:xfrm>
          <a:prstGeom prst="rect">
            <a:avLst/>
          </a:prstGeom>
          <a:noFill/>
        </p:spPr>
        <p:txBody>
          <a:bodyPr wrap="square" rtlCol="0">
            <a:spAutoFit/>
          </a:bodyPr>
          <a:lstStyle/>
          <a:p>
            <a:r>
              <a:rPr lang="en-US" sz="1800" dirty="0">
                <a:solidFill>
                  <a:srgbClr val="00B0F0"/>
                </a:solidFill>
                <a:latin typeface="Bahnschrift Condensed" panose="020B0502040204020203" pitchFamily="34" charset="0"/>
              </a:rPr>
              <a:t>=&gt; </a:t>
            </a:r>
            <a:r>
              <a:rPr lang="en-US" sz="1800" dirty="0" err="1">
                <a:solidFill>
                  <a:srgbClr val="00B0F0"/>
                </a:solidFill>
                <a:latin typeface="Bahnschrift Condensed" panose="020B0502040204020203" pitchFamily="34" charset="0"/>
              </a:rPr>
              <a:t>Hỗn</a:t>
            </a:r>
            <a:r>
              <a:rPr lang="en-US" sz="1800" dirty="0">
                <a:solidFill>
                  <a:srgbClr val="00B0F0"/>
                </a:solidFill>
                <a:latin typeface="Bahnschrift Condensed" panose="020B0502040204020203" pitchFamily="34" charset="0"/>
              </a:rPr>
              <a:t> </a:t>
            </a:r>
            <a:r>
              <a:rPr lang="en-US" sz="1800" dirty="0" err="1">
                <a:solidFill>
                  <a:srgbClr val="00B0F0"/>
                </a:solidFill>
                <a:latin typeface="Bahnschrift Condensed" panose="020B0502040204020203" pitchFamily="34" charset="0"/>
              </a:rPr>
              <a:t>hợp</a:t>
            </a:r>
            <a:endParaRPr lang="en-US" sz="1800" dirty="0">
              <a:solidFill>
                <a:srgbClr val="00B0F0"/>
              </a:solidFill>
              <a:latin typeface="Bahnschrift Condensed" panose="020B0502040204020203" pitchFamily="34" charset="0"/>
            </a:endParaRPr>
          </a:p>
        </p:txBody>
      </p:sp>
      <p:sp>
        <p:nvSpPr>
          <p:cNvPr id="16" name="TextBox 15">
            <a:extLst>
              <a:ext uri="{FF2B5EF4-FFF2-40B4-BE49-F238E27FC236}">
                <a16:creationId xmlns:a16="http://schemas.microsoft.com/office/drawing/2014/main" id="{BBFC26EA-F1AB-5D78-D964-B78616EA410A}"/>
              </a:ext>
            </a:extLst>
          </p:cNvPr>
          <p:cNvSpPr txBox="1"/>
          <p:nvPr/>
        </p:nvSpPr>
        <p:spPr>
          <a:xfrm>
            <a:off x="6737206" y="4353950"/>
            <a:ext cx="1098201" cy="369332"/>
          </a:xfrm>
          <a:prstGeom prst="rect">
            <a:avLst/>
          </a:prstGeom>
          <a:noFill/>
        </p:spPr>
        <p:txBody>
          <a:bodyPr wrap="square" rtlCol="0">
            <a:spAutoFit/>
          </a:bodyPr>
          <a:lstStyle/>
          <a:p>
            <a:r>
              <a:rPr lang="en-US" sz="1800" dirty="0">
                <a:solidFill>
                  <a:srgbClr val="00B0F0"/>
                </a:solidFill>
                <a:latin typeface="Bahnschrift Condensed" panose="020B0502040204020203" pitchFamily="34" charset="0"/>
              </a:rPr>
              <a:t>=&gt; </a:t>
            </a:r>
            <a:r>
              <a:rPr lang="en-US" sz="1800" dirty="0" err="1">
                <a:solidFill>
                  <a:srgbClr val="00B0F0"/>
                </a:solidFill>
                <a:latin typeface="Bahnschrift Condensed" panose="020B0502040204020203" pitchFamily="34" charset="0"/>
              </a:rPr>
              <a:t>Hỗn</a:t>
            </a:r>
            <a:r>
              <a:rPr lang="en-US" sz="1800" dirty="0">
                <a:solidFill>
                  <a:srgbClr val="00B0F0"/>
                </a:solidFill>
                <a:latin typeface="Bahnschrift Condensed" panose="020B0502040204020203" pitchFamily="34" charset="0"/>
              </a:rPr>
              <a:t> </a:t>
            </a:r>
            <a:r>
              <a:rPr lang="en-US" sz="1800" dirty="0" err="1">
                <a:solidFill>
                  <a:srgbClr val="00B0F0"/>
                </a:solidFill>
                <a:latin typeface="Bahnschrift Condensed" panose="020B0502040204020203" pitchFamily="34" charset="0"/>
              </a:rPr>
              <a:t>hợp</a:t>
            </a:r>
            <a:endParaRPr lang="en-US" sz="1800" dirty="0">
              <a:solidFill>
                <a:srgbClr val="00B0F0"/>
              </a:solidFill>
              <a:latin typeface="Bahnschrift Condensed" panose="020B0502040204020203" pitchFamily="34" charset="0"/>
            </a:endParaRPr>
          </a:p>
        </p:txBody>
      </p:sp>
    </p:spTree>
    <p:extLst>
      <p:ext uri="{BB962C8B-B14F-4D97-AF65-F5344CB8AC3E}">
        <p14:creationId xmlns:p14="http://schemas.microsoft.com/office/powerpoint/2010/main" val="145585178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33095" y="209594"/>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4CBC4421-8D2C-ABCA-7166-05FF346CFD94}"/>
              </a:ext>
            </a:extLst>
          </p:cNvPr>
          <p:cNvSpPr/>
          <p:nvPr/>
        </p:nvSpPr>
        <p:spPr>
          <a:xfrm>
            <a:off x="922887" y="264548"/>
            <a:ext cx="7446971" cy="1015663"/>
          </a:xfrm>
          <a:prstGeom prst="rect">
            <a:avLst/>
          </a:prstGeom>
        </p:spPr>
        <p:txBody>
          <a:bodyPr wrap="square">
            <a:spAutoFit/>
          </a:bodyPr>
          <a:lstStyle/>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Thứ</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Ba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ngày</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13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8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năm</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Khoa</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Hỗn</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hợp</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dịch</a:t>
            </a:r>
            <a:endPar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10" name="Table 9"/>
          <p:cNvGraphicFramePr>
            <a:graphicFrameLocks noGrp="1"/>
          </p:cNvGraphicFramePr>
          <p:nvPr/>
        </p:nvGraphicFramePr>
        <p:xfrm>
          <a:off x="227763" y="1403161"/>
          <a:ext cx="6664685" cy="3459480"/>
        </p:xfrm>
        <a:graphic>
          <a:graphicData uri="http://schemas.openxmlformats.org/drawingml/2006/table">
            <a:tbl>
              <a:tblPr firstRow="1" bandRow="1">
                <a:tableStyleId>{1C1C4FF8-EA31-4D0C-B512-5B846355BACC}</a:tableStyleId>
              </a:tblPr>
              <a:tblGrid>
                <a:gridCol w="838406">
                  <a:extLst>
                    <a:ext uri="{9D8B030D-6E8A-4147-A177-3AD203B41FA5}">
                      <a16:colId xmlns:a16="http://schemas.microsoft.com/office/drawing/2014/main" val="957610651"/>
                    </a:ext>
                  </a:extLst>
                </a:gridCol>
                <a:gridCol w="1966988">
                  <a:extLst>
                    <a:ext uri="{9D8B030D-6E8A-4147-A177-3AD203B41FA5}">
                      <a16:colId xmlns:a16="http://schemas.microsoft.com/office/drawing/2014/main" val="679489452"/>
                    </a:ext>
                  </a:extLst>
                </a:gridCol>
                <a:gridCol w="2035285">
                  <a:extLst>
                    <a:ext uri="{9D8B030D-6E8A-4147-A177-3AD203B41FA5}">
                      <a16:colId xmlns:a16="http://schemas.microsoft.com/office/drawing/2014/main" val="246470992"/>
                    </a:ext>
                  </a:extLst>
                </a:gridCol>
                <a:gridCol w="1824006">
                  <a:extLst>
                    <a:ext uri="{9D8B030D-6E8A-4147-A177-3AD203B41FA5}">
                      <a16:colId xmlns:a16="http://schemas.microsoft.com/office/drawing/2014/main" val="3252276563"/>
                    </a:ext>
                  </a:extLst>
                </a:gridCol>
              </a:tblGrid>
              <a:tr h="394451">
                <a:tc>
                  <a:txBody>
                    <a:bodyPr/>
                    <a:lstStyle/>
                    <a:p>
                      <a:pPr algn="ct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hí nghiệm </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500" b="1" dirty="0" err="1">
                          <a:latin typeface="Times New Roman" panose="02020603050405020304" pitchFamily="18" charset="0"/>
                          <a:cs typeface="Times New Roman" panose="02020603050405020304" pitchFamily="18" charset="0"/>
                        </a:rPr>
                        <a:t>Cách</a:t>
                      </a:r>
                      <a:r>
                        <a:rPr lang="en-GB" sz="1500" b="1" baseline="0" dirty="0">
                          <a:latin typeface="Times New Roman" panose="02020603050405020304" pitchFamily="18" charset="0"/>
                          <a:cs typeface="Times New Roman" panose="02020603050405020304" pitchFamily="18" charset="0"/>
                        </a:rPr>
                        <a:t> </a:t>
                      </a:r>
                      <a:r>
                        <a:rPr lang="en-GB" sz="1500" b="1" baseline="0" dirty="0" err="1">
                          <a:latin typeface="Times New Roman" panose="02020603050405020304" pitchFamily="18" charset="0"/>
                          <a:cs typeface="Times New Roman" panose="02020603050405020304" pitchFamily="18" charset="0"/>
                        </a:rPr>
                        <a:t>tiến</a:t>
                      </a:r>
                      <a:r>
                        <a:rPr lang="en-GB" sz="1500" b="1" baseline="0" dirty="0">
                          <a:latin typeface="Times New Roman" panose="02020603050405020304" pitchFamily="18" charset="0"/>
                          <a:cs typeface="Times New Roman" panose="02020603050405020304" pitchFamily="18" charset="0"/>
                        </a:rPr>
                        <a:t> </a:t>
                      </a:r>
                      <a:r>
                        <a:rPr lang="en-GB" sz="1500" b="1" baseline="0" dirty="0" err="1">
                          <a:latin typeface="Times New Roman" panose="02020603050405020304" pitchFamily="18" charset="0"/>
                          <a:cs typeface="Times New Roman" panose="02020603050405020304" pitchFamily="18" charset="0"/>
                        </a:rPr>
                        <a:t>hành</a:t>
                      </a:r>
                      <a:endParaRPr lang="en-GB" sz="15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500" b="1" dirty="0" err="1">
                          <a:latin typeface="Times New Roman" panose="02020603050405020304" pitchFamily="18" charset="0"/>
                          <a:cs typeface="Times New Roman" panose="02020603050405020304" pitchFamily="18" charset="0"/>
                        </a:rPr>
                        <a:t>Hiện</a:t>
                      </a:r>
                      <a:r>
                        <a:rPr lang="en-GB" sz="1500" b="1" dirty="0">
                          <a:latin typeface="Times New Roman" panose="02020603050405020304" pitchFamily="18" charset="0"/>
                          <a:cs typeface="Times New Roman" panose="02020603050405020304" pitchFamily="18" charset="0"/>
                        </a:rPr>
                        <a:t> </a:t>
                      </a:r>
                      <a:r>
                        <a:rPr lang="en-GB" sz="1500" b="1" dirty="0" err="1">
                          <a:latin typeface="Times New Roman" panose="02020603050405020304" pitchFamily="18" charset="0"/>
                          <a:cs typeface="Times New Roman" panose="02020603050405020304" pitchFamily="18" charset="0"/>
                        </a:rPr>
                        <a:t>tượng</a:t>
                      </a:r>
                      <a:endParaRPr lang="en-GB" sz="15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500" b="1" dirty="0" err="1">
                          <a:latin typeface="Times New Roman" panose="02020603050405020304" pitchFamily="18" charset="0"/>
                          <a:cs typeface="Times New Roman" panose="02020603050405020304" pitchFamily="18" charset="0"/>
                        </a:rPr>
                        <a:t>Kết</a:t>
                      </a:r>
                      <a:r>
                        <a:rPr lang="en-GB" sz="1500" b="1" baseline="0" dirty="0">
                          <a:latin typeface="Times New Roman" panose="02020603050405020304" pitchFamily="18" charset="0"/>
                          <a:cs typeface="Times New Roman" panose="02020603050405020304" pitchFamily="18" charset="0"/>
                        </a:rPr>
                        <a:t> </a:t>
                      </a:r>
                      <a:r>
                        <a:rPr lang="en-GB" sz="1500" b="1" baseline="0" dirty="0" err="1">
                          <a:latin typeface="Times New Roman" panose="02020603050405020304" pitchFamily="18" charset="0"/>
                          <a:cs typeface="Times New Roman" panose="02020603050405020304" pitchFamily="18" charset="0"/>
                        </a:rPr>
                        <a:t>quả</a:t>
                      </a:r>
                      <a:endParaRPr lang="en-GB" sz="15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971684"/>
                  </a:ext>
                </a:extLst>
              </a:tr>
              <a:tr h="370840">
                <a:tc>
                  <a:txBody>
                    <a:bodyPr/>
                    <a:lstStyle/>
                    <a:p>
                      <a:pPr algn="ct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đỗ xanh vào nước và khuấy</a:t>
                      </a:r>
                      <a:r>
                        <a:rPr lang="en-GB"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5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đều</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err="1">
                          <a:latin typeface="Times New Roman" panose="02020603050405020304" pitchFamily="18" charset="0"/>
                          <a:cs typeface="Times New Roman" panose="02020603050405020304" pitchFamily="18" charset="0"/>
                        </a:rPr>
                        <a:t>Đỗ</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xanh</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bị</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lắng</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xuống</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nước</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giữ</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nguyên</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màu</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trắng</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err="1">
                          <a:latin typeface="Times New Roman" panose="02020603050405020304" pitchFamily="18" charset="0"/>
                          <a:cs typeface="Times New Roman" panose="02020603050405020304" pitchFamily="18" charset="0"/>
                        </a:rPr>
                        <a:t>Đỗ</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xanh</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không</a:t>
                      </a:r>
                      <a:r>
                        <a:rPr lang="en-GB" sz="1500" baseline="0" dirty="0">
                          <a:latin typeface="Times New Roman" panose="02020603050405020304" pitchFamily="18" charset="0"/>
                          <a:cs typeface="Times New Roman" panose="02020603050405020304" pitchFamily="18" charset="0"/>
                        </a:rPr>
                        <a:t> tan </a:t>
                      </a:r>
                      <a:r>
                        <a:rPr lang="en-GB" sz="1500" baseline="0" dirty="0" err="1">
                          <a:latin typeface="Times New Roman" panose="02020603050405020304" pitchFamily="18" charset="0"/>
                          <a:cs typeface="Times New Roman" panose="02020603050405020304" pitchFamily="18" charset="0"/>
                        </a:rPr>
                        <a:t>trong</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nước</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4160342"/>
                  </a:ext>
                </a:extLst>
              </a:tr>
              <a:tr h="370840">
                <a:tc>
                  <a:txBody>
                    <a:bodyPr/>
                    <a:lstStyle/>
                    <a:p>
                      <a:pPr algn="ct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2</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5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muối</a:t>
                      </a:r>
                      <a:r>
                        <a:rPr lang="en-GB"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 nước và khuấy đều</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err="1">
                          <a:latin typeface="Times New Roman" panose="02020603050405020304" pitchFamily="18" charset="0"/>
                          <a:cs typeface="Times New Roman" panose="02020603050405020304" pitchFamily="18" charset="0"/>
                        </a:rPr>
                        <a:t>Muối</a:t>
                      </a:r>
                      <a:r>
                        <a:rPr lang="en-GB" sz="1500" dirty="0">
                          <a:latin typeface="Times New Roman" panose="02020603050405020304" pitchFamily="18" charset="0"/>
                          <a:cs typeface="Times New Roman" panose="02020603050405020304" pitchFamily="18" charset="0"/>
                        </a:rPr>
                        <a:t> tan </a:t>
                      </a:r>
                      <a:r>
                        <a:rPr lang="en-GB" sz="1500" dirty="0" err="1">
                          <a:latin typeface="Times New Roman" panose="02020603050405020304" pitchFamily="18" charset="0"/>
                          <a:cs typeface="Times New Roman" panose="02020603050405020304" pitchFamily="18" charset="0"/>
                        </a:rPr>
                        <a:t>hết</a:t>
                      </a:r>
                      <a:r>
                        <a:rPr lang="en-GB" sz="1500" dirty="0">
                          <a:latin typeface="Times New Roman" panose="02020603050405020304" pitchFamily="18" charset="0"/>
                          <a:cs typeface="Times New Roman" panose="02020603050405020304" pitchFamily="18" charset="0"/>
                        </a:rPr>
                        <a:t>,</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nước</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có</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vị</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mặn</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màu</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hơi</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đục</a:t>
                      </a:r>
                      <a:endParaRPr lang="en-GB" sz="1500" baseline="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err="1">
                          <a:latin typeface="Times New Roman" panose="02020603050405020304" pitchFamily="18" charset="0"/>
                          <a:cs typeface="Times New Roman" panose="02020603050405020304" pitchFamily="18" charset="0"/>
                        </a:rPr>
                        <a:t>Muối</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trong</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nước</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3207372"/>
                  </a:ext>
                </a:extLst>
              </a:tr>
              <a:tr h="370840">
                <a:tc>
                  <a:txBody>
                    <a:bodyPr/>
                    <a:lstStyle/>
                    <a:p>
                      <a:pPr algn="ctr"/>
                      <a:r>
                        <a:rPr lang="en-GB" altLang="en-US" sz="1600" b="1" baseline="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3</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coca </a:t>
                      </a:r>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 nước và khuấy đều</a:t>
                      </a:r>
                      <a:endParaRPr lang="en-GB"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err="1">
                          <a:latin typeface="Times New Roman" panose="02020603050405020304" pitchFamily="18" charset="0"/>
                          <a:cs typeface="Times New Roman" panose="02020603050405020304" pitchFamily="18" charset="0"/>
                        </a:rPr>
                        <a:t>Nước</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chuyển</a:t>
                      </a:r>
                      <a:r>
                        <a:rPr lang="en-GB" sz="1500" baseline="0" dirty="0">
                          <a:latin typeface="Times New Roman" panose="02020603050405020304" pitchFamily="18" charset="0"/>
                          <a:cs typeface="Times New Roman" panose="02020603050405020304" pitchFamily="18" charset="0"/>
                        </a:rPr>
                        <a:t> sang </a:t>
                      </a:r>
                      <a:r>
                        <a:rPr lang="en-GB" sz="1500" baseline="0" dirty="0" err="1">
                          <a:latin typeface="Times New Roman" panose="02020603050405020304" pitchFamily="18" charset="0"/>
                          <a:cs typeface="Times New Roman" panose="02020603050405020304" pitchFamily="18" charset="0"/>
                        </a:rPr>
                        <a:t>màu</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nâu</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nhạt</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và</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có</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vị</a:t>
                      </a:r>
                      <a:r>
                        <a:rPr lang="en-GB" sz="1500" baseline="0" dirty="0">
                          <a:latin typeface="Times New Roman" panose="02020603050405020304" pitchFamily="18" charset="0"/>
                          <a:cs typeface="Times New Roman" panose="02020603050405020304" pitchFamily="18" charset="0"/>
                        </a:rPr>
                        <a:t> coca </a:t>
                      </a:r>
                      <a:r>
                        <a:rPr lang="en-GB" sz="1500" baseline="0" dirty="0" err="1">
                          <a:latin typeface="Times New Roman" panose="02020603050405020304" pitchFamily="18" charset="0"/>
                          <a:cs typeface="Times New Roman" panose="02020603050405020304" pitchFamily="18" charset="0"/>
                        </a:rPr>
                        <a:t>nhẹ</a:t>
                      </a:r>
                      <a:r>
                        <a:rPr lang="en-GB" sz="1500" baseline="0" dirty="0">
                          <a:latin typeface="Times New Roman" panose="02020603050405020304" pitchFamily="18" charset="0"/>
                          <a:cs typeface="Times New Roman" panose="02020603050405020304" pitchFamily="18" charset="0"/>
                        </a:rPr>
                        <a:t> </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aseline="0" dirty="0">
                          <a:latin typeface="Times New Roman" panose="02020603050405020304" pitchFamily="18" charset="0"/>
                          <a:cs typeface="Times New Roman" panose="02020603050405020304" pitchFamily="18" charset="0"/>
                        </a:rPr>
                        <a:t>Coca        </a:t>
                      </a:r>
                      <a:r>
                        <a:rPr lang="en-GB" sz="1500" baseline="0" dirty="0" err="1">
                          <a:latin typeface="Times New Roman" panose="02020603050405020304" pitchFamily="18" charset="0"/>
                          <a:cs typeface="Times New Roman" panose="02020603050405020304" pitchFamily="18" charset="0"/>
                        </a:rPr>
                        <a:t>trong</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nước</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803670"/>
                  </a:ext>
                </a:extLst>
              </a:tr>
              <a:tr h="370840">
                <a:tc>
                  <a:txBody>
                    <a:bodyPr/>
                    <a:lstStyle/>
                    <a:p>
                      <a:pPr algn="ctr"/>
                      <a:r>
                        <a:rPr lang="en-GB" altLang="en-US" sz="1600" b="1" baseline="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4</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5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dầu</a:t>
                      </a:r>
                      <a:r>
                        <a:rPr lang="en-GB"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5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ăn</a:t>
                      </a:r>
                      <a:r>
                        <a:rPr lang="vi-VN"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vào nước và khuấy đều</a:t>
                      </a:r>
                      <a:endParaRPr lang="en-US" altLang="en-US" sz="15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err="1">
                          <a:latin typeface="Times New Roman" panose="02020603050405020304" pitchFamily="18" charset="0"/>
                          <a:cs typeface="Times New Roman" panose="02020603050405020304" pitchFamily="18" charset="0"/>
                        </a:rPr>
                        <a:t>Dầu</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ăn</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nổi</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lên</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trên</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mặt</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nước</a:t>
                      </a:r>
                      <a:endParaRPr lang="en-GB" sz="1500" dirty="0">
                        <a:latin typeface="Times New Roman" panose="02020603050405020304" pitchFamily="18" charset="0"/>
                        <a:cs typeface="Times New Roman" panose="02020603050405020304" pitchFamily="18" charset="0"/>
                      </a:endParaRPr>
                    </a:p>
                    <a:p>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dirty="0" err="1">
                          <a:latin typeface="Times New Roman" panose="02020603050405020304" pitchFamily="18" charset="0"/>
                          <a:cs typeface="Times New Roman" panose="02020603050405020304" pitchFamily="18" charset="0"/>
                        </a:rPr>
                        <a:t>Dầu</a:t>
                      </a:r>
                      <a:r>
                        <a:rPr lang="en-GB" sz="1500" dirty="0">
                          <a:latin typeface="Times New Roman" panose="02020603050405020304" pitchFamily="18" charset="0"/>
                          <a:cs typeface="Times New Roman" panose="02020603050405020304" pitchFamily="18" charset="0"/>
                        </a:rPr>
                        <a:t> </a:t>
                      </a:r>
                      <a:r>
                        <a:rPr lang="en-GB" sz="1500" dirty="0" err="1">
                          <a:latin typeface="Times New Roman" panose="02020603050405020304" pitchFamily="18" charset="0"/>
                          <a:cs typeface="Times New Roman" panose="02020603050405020304" pitchFamily="18" charset="0"/>
                        </a:rPr>
                        <a:t>ăn</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không</a:t>
                      </a:r>
                      <a:r>
                        <a:rPr lang="en-GB" sz="1500" baseline="0" dirty="0">
                          <a:latin typeface="Times New Roman" panose="02020603050405020304" pitchFamily="18" charset="0"/>
                          <a:cs typeface="Times New Roman" panose="02020603050405020304" pitchFamily="18" charset="0"/>
                        </a:rPr>
                        <a:t> tan </a:t>
                      </a:r>
                      <a:r>
                        <a:rPr lang="en-GB" sz="1500" baseline="0" dirty="0" err="1">
                          <a:latin typeface="Times New Roman" panose="02020603050405020304" pitchFamily="18" charset="0"/>
                          <a:cs typeface="Times New Roman" panose="02020603050405020304" pitchFamily="18" charset="0"/>
                        </a:rPr>
                        <a:t>trong</a:t>
                      </a:r>
                      <a:r>
                        <a:rPr lang="en-GB" sz="1500" baseline="0" dirty="0">
                          <a:latin typeface="Times New Roman" panose="02020603050405020304" pitchFamily="18" charset="0"/>
                          <a:cs typeface="Times New Roman" panose="02020603050405020304" pitchFamily="18" charset="0"/>
                        </a:rPr>
                        <a:t> </a:t>
                      </a:r>
                      <a:r>
                        <a:rPr lang="en-GB" sz="1500" baseline="0" dirty="0" err="1">
                          <a:latin typeface="Times New Roman" panose="02020603050405020304" pitchFamily="18" charset="0"/>
                          <a:cs typeface="Times New Roman" panose="02020603050405020304" pitchFamily="18" charset="0"/>
                        </a:rPr>
                        <a:t>nước</a:t>
                      </a:r>
                      <a:endParaRPr lang="en-GB" sz="15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282702"/>
                  </a:ext>
                </a:extLst>
              </a:tr>
            </a:tbl>
          </a:graphicData>
        </a:graphic>
      </p:graphicFrame>
      <p:sp>
        <p:nvSpPr>
          <p:cNvPr id="11" name="Freeform 3">
            <a:extLst>
              <a:ext uri="{FF2B5EF4-FFF2-40B4-BE49-F238E27FC236}">
                <a16:creationId xmlns:a16="http://schemas.microsoft.com/office/drawing/2014/main" id="{23F5976F-88EE-9199-A071-48BFE4CE0122}"/>
              </a:ext>
            </a:extLst>
          </p:cNvPr>
          <p:cNvSpPr/>
          <p:nvPr/>
        </p:nvSpPr>
        <p:spPr>
          <a:xfrm>
            <a:off x="8202304" y="4189863"/>
            <a:ext cx="814374" cy="904000"/>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2"/>
            <a:stretch>
              <a:fillRect/>
            </a:stretch>
          </a:blipFill>
        </p:spPr>
        <p:txBody>
          <a:bodyPr/>
          <a:lstStyle/>
          <a:p>
            <a:endParaRPr lang="vi-VN"/>
          </a:p>
        </p:txBody>
      </p:sp>
      <p:sp>
        <p:nvSpPr>
          <p:cNvPr id="12" name="Freeform 4">
            <a:extLst>
              <a:ext uri="{FF2B5EF4-FFF2-40B4-BE49-F238E27FC236}">
                <a16:creationId xmlns:a16="http://schemas.microsoft.com/office/drawing/2014/main" id="{ED6FD62B-F1AB-7F80-8744-762A09ADAD8D}"/>
              </a:ext>
            </a:extLst>
          </p:cNvPr>
          <p:cNvSpPr/>
          <p:nvPr/>
        </p:nvSpPr>
        <p:spPr>
          <a:xfrm>
            <a:off x="-131521" y="4430486"/>
            <a:ext cx="937064" cy="640321"/>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13"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29406">
            <a:off x="6183623" y="498421"/>
            <a:ext cx="3460044" cy="882598"/>
          </a:xfrm>
          <a:prstGeom prst="rect">
            <a:avLst/>
          </a:prstGeom>
        </p:spPr>
      </p:pic>
      <p:sp>
        <p:nvSpPr>
          <p:cNvPr id="9" name="TextBox 8">
            <a:extLst>
              <a:ext uri="{FF2B5EF4-FFF2-40B4-BE49-F238E27FC236}">
                <a16:creationId xmlns:a16="http://schemas.microsoft.com/office/drawing/2014/main" id="{BBFC26EA-F1AB-5D78-D964-B78616EA410A}"/>
              </a:ext>
            </a:extLst>
          </p:cNvPr>
          <p:cNvSpPr txBox="1"/>
          <p:nvPr/>
        </p:nvSpPr>
        <p:spPr>
          <a:xfrm>
            <a:off x="6735614" y="1869402"/>
            <a:ext cx="1098201" cy="369332"/>
          </a:xfrm>
          <a:prstGeom prst="rect">
            <a:avLst/>
          </a:prstGeom>
          <a:noFill/>
        </p:spPr>
        <p:txBody>
          <a:bodyPr wrap="square" rtlCol="0">
            <a:spAutoFit/>
          </a:bodyPr>
          <a:lstStyle/>
          <a:p>
            <a:r>
              <a:rPr lang="en-US" sz="1800" dirty="0">
                <a:solidFill>
                  <a:srgbClr val="00B0F0"/>
                </a:solidFill>
                <a:latin typeface="Bahnschrift Condensed" panose="020B0502040204020203" pitchFamily="34" charset="0"/>
              </a:rPr>
              <a:t>=&gt; </a:t>
            </a:r>
            <a:r>
              <a:rPr lang="en-US" sz="1800" dirty="0" err="1">
                <a:solidFill>
                  <a:srgbClr val="00B0F0"/>
                </a:solidFill>
                <a:latin typeface="Bahnschrift Condensed" panose="020B0502040204020203" pitchFamily="34" charset="0"/>
              </a:rPr>
              <a:t>Hỗn</a:t>
            </a:r>
            <a:r>
              <a:rPr lang="en-US" sz="1800" dirty="0">
                <a:solidFill>
                  <a:srgbClr val="00B0F0"/>
                </a:solidFill>
                <a:latin typeface="Bahnschrift Condensed" panose="020B0502040204020203" pitchFamily="34" charset="0"/>
              </a:rPr>
              <a:t> </a:t>
            </a:r>
            <a:r>
              <a:rPr lang="en-US" sz="1800" dirty="0" err="1">
                <a:solidFill>
                  <a:srgbClr val="00B0F0"/>
                </a:solidFill>
                <a:latin typeface="Bahnschrift Condensed" panose="020B0502040204020203" pitchFamily="34" charset="0"/>
              </a:rPr>
              <a:t>hợp</a:t>
            </a:r>
            <a:endParaRPr lang="en-US" sz="1800" dirty="0">
              <a:solidFill>
                <a:srgbClr val="00B0F0"/>
              </a:solidFill>
              <a:latin typeface="Bahnschrift Condensed" panose="020B0502040204020203" pitchFamily="34" charset="0"/>
            </a:endParaRPr>
          </a:p>
        </p:txBody>
      </p:sp>
      <p:sp>
        <p:nvSpPr>
          <p:cNvPr id="14" name="TextBox 13">
            <a:extLst>
              <a:ext uri="{FF2B5EF4-FFF2-40B4-BE49-F238E27FC236}">
                <a16:creationId xmlns:a16="http://schemas.microsoft.com/office/drawing/2014/main" id="{BBFC26EA-F1AB-5D78-D964-B78616EA410A}"/>
              </a:ext>
            </a:extLst>
          </p:cNvPr>
          <p:cNvSpPr txBox="1"/>
          <p:nvPr/>
        </p:nvSpPr>
        <p:spPr>
          <a:xfrm>
            <a:off x="6735613" y="2690791"/>
            <a:ext cx="1098201" cy="369332"/>
          </a:xfrm>
          <a:prstGeom prst="rect">
            <a:avLst/>
          </a:prstGeom>
          <a:noFill/>
        </p:spPr>
        <p:txBody>
          <a:bodyPr wrap="square" rtlCol="0">
            <a:spAutoFit/>
          </a:bodyPr>
          <a:lstStyle/>
          <a:p>
            <a:r>
              <a:rPr lang="en-US" sz="1800" dirty="0">
                <a:solidFill>
                  <a:srgbClr val="00B0F0"/>
                </a:solidFill>
                <a:latin typeface="Bahnschrift Condensed" panose="020B0502040204020203" pitchFamily="34" charset="0"/>
              </a:rPr>
              <a:t>=&gt; </a:t>
            </a:r>
            <a:r>
              <a:rPr lang="en-US" sz="1800" dirty="0" err="1">
                <a:solidFill>
                  <a:srgbClr val="00B0F0"/>
                </a:solidFill>
                <a:latin typeface="Bahnschrift Condensed" panose="020B0502040204020203" pitchFamily="34" charset="0"/>
              </a:rPr>
              <a:t>Hỗn</a:t>
            </a:r>
            <a:r>
              <a:rPr lang="en-US" sz="1800" dirty="0">
                <a:solidFill>
                  <a:srgbClr val="00B0F0"/>
                </a:solidFill>
                <a:latin typeface="Bahnschrift Condensed" panose="020B0502040204020203" pitchFamily="34" charset="0"/>
              </a:rPr>
              <a:t> </a:t>
            </a:r>
            <a:r>
              <a:rPr lang="en-US" sz="1800" dirty="0" err="1">
                <a:solidFill>
                  <a:srgbClr val="00B0F0"/>
                </a:solidFill>
                <a:latin typeface="Bahnschrift Condensed" panose="020B0502040204020203" pitchFamily="34" charset="0"/>
              </a:rPr>
              <a:t>hợp</a:t>
            </a:r>
            <a:endParaRPr lang="en-US" sz="1800" dirty="0">
              <a:solidFill>
                <a:srgbClr val="00B0F0"/>
              </a:solidFill>
              <a:latin typeface="Bahnschrift Condensed" panose="020B0502040204020203" pitchFamily="34" charset="0"/>
            </a:endParaRPr>
          </a:p>
        </p:txBody>
      </p:sp>
      <p:sp>
        <p:nvSpPr>
          <p:cNvPr id="15" name="TextBox 14">
            <a:extLst>
              <a:ext uri="{FF2B5EF4-FFF2-40B4-BE49-F238E27FC236}">
                <a16:creationId xmlns:a16="http://schemas.microsoft.com/office/drawing/2014/main" id="{BBFC26EA-F1AB-5D78-D964-B78616EA410A}"/>
              </a:ext>
            </a:extLst>
          </p:cNvPr>
          <p:cNvSpPr txBox="1"/>
          <p:nvPr/>
        </p:nvSpPr>
        <p:spPr>
          <a:xfrm>
            <a:off x="6748579" y="3450924"/>
            <a:ext cx="1098201" cy="369332"/>
          </a:xfrm>
          <a:prstGeom prst="rect">
            <a:avLst/>
          </a:prstGeom>
          <a:noFill/>
        </p:spPr>
        <p:txBody>
          <a:bodyPr wrap="square" rtlCol="0">
            <a:spAutoFit/>
          </a:bodyPr>
          <a:lstStyle/>
          <a:p>
            <a:r>
              <a:rPr lang="en-US" sz="1800" dirty="0">
                <a:solidFill>
                  <a:srgbClr val="00B0F0"/>
                </a:solidFill>
                <a:latin typeface="Bahnschrift Condensed" panose="020B0502040204020203" pitchFamily="34" charset="0"/>
              </a:rPr>
              <a:t>=&gt; </a:t>
            </a:r>
            <a:r>
              <a:rPr lang="en-US" sz="1800" dirty="0" err="1">
                <a:solidFill>
                  <a:srgbClr val="00B0F0"/>
                </a:solidFill>
                <a:latin typeface="Bahnschrift Condensed" panose="020B0502040204020203" pitchFamily="34" charset="0"/>
              </a:rPr>
              <a:t>Hỗn</a:t>
            </a:r>
            <a:r>
              <a:rPr lang="en-US" sz="1800" dirty="0">
                <a:solidFill>
                  <a:srgbClr val="00B0F0"/>
                </a:solidFill>
                <a:latin typeface="Bahnschrift Condensed" panose="020B0502040204020203" pitchFamily="34" charset="0"/>
              </a:rPr>
              <a:t> </a:t>
            </a:r>
            <a:r>
              <a:rPr lang="en-US" sz="1800" dirty="0" err="1">
                <a:solidFill>
                  <a:srgbClr val="00B0F0"/>
                </a:solidFill>
                <a:latin typeface="Bahnschrift Condensed" panose="020B0502040204020203" pitchFamily="34" charset="0"/>
              </a:rPr>
              <a:t>hợp</a:t>
            </a:r>
            <a:endParaRPr lang="en-US" sz="1800" dirty="0">
              <a:solidFill>
                <a:srgbClr val="00B0F0"/>
              </a:solidFill>
              <a:latin typeface="Bahnschrift Condensed" panose="020B0502040204020203" pitchFamily="34" charset="0"/>
            </a:endParaRPr>
          </a:p>
        </p:txBody>
      </p:sp>
      <p:sp>
        <p:nvSpPr>
          <p:cNvPr id="16" name="TextBox 15">
            <a:extLst>
              <a:ext uri="{FF2B5EF4-FFF2-40B4-BE49-F238E27FC236}">
                <a16:creationId xmlns:a16="http://schemas.microsoft.com/office/drawing/2014/main" id="{BBFC26EA-F1AB-5D78-D964-B78616EA410A}"/>
              </a:ext>
            </a:extLst>
          </p:cNvPr>
          <p:cNvSpPr txBox="1"/>
          <p:nvPr/>
        </p:nvSpPr>
        <p:spPr>
          <a:xfrm>
            <a:off x="6737206" y="4353950"/>
            <a:ext cx="1098201" cy="369332"/>
          </a:xfrm>
          <a:prstGeom prst="rect">
            <a:avLst/>
          </a:prstGeom>
          <a:noFill/>
        </p:spPr>
        <p:txBody>
          <a:bodyPr wrap="square" rtlCol="0">
            <a:spAutoFit/>
          </a:bodyPr>
          <a:lstStyle/>
          <a:p>
            <a:r>
              <a:rPr lang="en-US" sz="1800" dirty="0">
                <a:solidFill>
                  <a:srgbClr val="00B0F0"/>
                </a:solidFill>
                <a:latin typeface="Bahnschrift Condensed" panose="020B0502040204020203" pitchFamily="34" charset="0"/>
              </a:rPr>
              <a:t>=&gt; </a:t>
            </a:r>
            <a:r>
              <a:rPr lang="en-US" sz="1800" dirty="0" err="1">
                <a:solidFill>
                  <a:srgbClr val="00B0F0"/>
                </a:solidFill>
                <a:latin typeface="Bahnschrift Condensed" panose="020B0502040204020203" pitchFamily="34" charset="0"/>
              </a:rPr>
              <a:t>Hỗn</a:t>
            </a:r>
            <a:r>
              <a:rPr lang="en-US" sz="1800" dirty="0">
                <a:solidFill>
                  <a:srgbClr val="00B0F0"/>
                </a:solidFill>
                <a:latin typeface="Bahnschrift Condensed" panose="020B0502040204020203" pitchFamily="34" charset="0"/>
              </a:rPr>
              <a:t> </a:t>
            </a:r>
            <a:r>
              <a:rPr lang="en-US" sz="1800" dirty="0" err="1">
                <a:solidFill>
                  <a:srgbClr val="00B0F0"/>
                </a:solidFill>
                <a:latin typeface="Bahnschrift Condensed" panose="020B0502040204020203" pitchFamily="34" charset="0"/>
              </a:rPr>
              <a:t>hợp</a:t>
            </a:r>
            <a:endParaRPr lang="en-US" sz="1800" dirty="0">
              <a:solidFill>
                <a:srgbClr val="00B0F0"/>
              </a:solidFill>
              <a:latin typeface="Bahnschrift Condensed" panose="020B0502040204020203" pitchFamily="34" charset="0"/>
            </a:endParaRPr>
          </a:p>
        </p:txBody>
      </p:sp>
      <p:sp>
        <p:nvSpPr>
          <p:cNvPr id="3" name="TextBox 2"/>
          <p:cNvSpPr txBox="1"/>
          <p:nvPr/>
        </p:nvSpPr>
        <p:spPr>
          <a:xfrm>
            <a:off x="5490932" y="2773379"/>
            <a:ext cx="586854" cy="307777"/>
          </a:xfrm>
          <a:prstGeom prst="rect">
            <a:avLst/>
          </a:prstGeom>
          <a:noFill/>
        </p:spPr>
        <p:txBody>
          <a:bodyPr wrap="square" rtlCol="0">
            <a:spAutoFit/>
          </a:bodyPr>
          <a:lstStyle/>
          <a:p>
            <a:r>
              <a:rPr lang="en-GB" b="1" dirty="0">
                <a:solidFill>
                  <a:srgbClr val="FF0000"/>
                </a:solidFill>
              </a:rPr>
              <a:t>TAN</a:t>
            </a:r>
          </a:p>
        </p:txBody>
      </p:sp>
      <p:sp>
        <p:nvSpPr>
          <p:cNvPr id="17" name="TextBox 16"/>
          <p:cNvSpPr txBox="1"/>
          <p:nvPr/>
        </p:nvSpPr>
        <p:spPr>
          <a:xfrm>
            <a:off x="5458113" y="3329693"/>
            <a:ext cx="586854" cy="307777"/>
          </a:xfrm>
          <a:prstGeom prst="rect">
            <a:avLst/>
          </a:prstGeom>
          <a:noFill/>
        </p:spPr>
        <p:txBody>
          <a:bodyPr wrap="square" rtlCol="0">
            <a:spAutoFit/>
          </a:bodyPr>
          <a:lstStyle/>
          <a:p>
            <a:r>
              <a:rPr lang="en-GB" b="1" dirty="0">
                <a:solidFill>
                  <a:srgbClr val="FF0000"/>
                </a:solidFill>
              </a:rPr>
              <a:t>TAN</a:t>
            </a:r>
          </a:p>
        </p:txBody>
      </p:sp>
      <p:grpSp>
        <p:nvGrpSpPr>
          <p:cNvPr id="4" name="Group 3"/>
          <p:cNvGrpSpPr/>
          <p:nvPr/>
        </p:nvGrpSpPr>
        <p:grpSpPr>
          <a:xfrm>
            <a:off x="7641795" y="2944526"/>
            <a:ext cx="333310" cy="657367"/>
            <a:chOff x="7641795" y="2944526"/>
            <a:chExt cx="333310" cy="657367"/>
          </a:xfrm>
        </p:grpSpPr>
        <p:cxnSp>
          <p:nvCxnSpPr>
            <p:cNvPr id="5" name="Straight Arrow Connector 4"/>
            <p:cNvCxnSpPr/>
            <p:nvPr/>
          </p:nvCxnSpPr>
          <p:spPr>
            <a:xfrm flipV="1">
              <a:off x="7641795" y="3417228"/>
              <a:ext cx="317390" cy="184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641795" y="2944526"/>
              <a:ext cx="333310" cy="188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BBFC26EA-F1AB-5D78-D964-B78616EA410A}"/>
              </a:ext>
            </a:extLst>
          </p:cNvPr>
          <p:cNvSpPr txBox="1"/>
          <p:nvPr/>
        </p:nvSpPr>
        <p:spPr>
          <a:xfrm>
            <a:off x="7776712" y="3046040"/>
            <a:ext cx="1098201" cy="400110"/>
          </a:xfrm>
          <a:prstGeom prst="rect">
            <a:avLst/>
          </a:prstGeom>
          <a:noFill/>
        </p:spPr>
        <p:txBody>
          <a:bodyPr wrap="square" rtlCol="0">
            <a:spAutoFit/>
          </a:bodyPr>
          <a:lstStyle/>
          <a:p>
            <a:r>
              <a:rPr lang="en-US" sz="2000" dirty="0">
                <a:solidFill>
                  <a:srgbClr val="FF0000"/>
                </a:solidFill>
                <a:latin typeface="Bahnschrift Condensed" panose="020B0502040204020203" pitchFamily="34" charset="0"/>
              </a:rPr>
              <a:t>Dung </a:t>
            </a:r>
            <a:r>
              <a:rPr lang="en-US" sz="2000" dirty="0" err="1">
                <a:solidFill>
                  <a:srgbClr val="FF0000"/>
                </a:solidFill>
                <a:latin typeface="Bahnschrift Condensed" panose="020B0502040204020203" pitchFamily="34" charset="0"/>
              </a:rPr>
              <a:t>dịch</a:t>
            </a:r>
            <a:endParaRPr lang="en-US" sz="2000" dirty="0">
              <a:solidFill>
                <a:srgbClr val="FF0000"/>
              </a:solidFill>
              <a:latin typeface="Bahnschrift Condensed" panose="020B0502040204020203" pitchFamily="34" charset="0"/>
            </a:endParaRPr>
          </a:p>
        </p:txBody>
      </p:sp>
    </p:spTree>
    <p:extLst>
      <p:ext uri="{BB962C8B-B14F-4D97-AF65-F5344CB8AC3E}">
        <p14:creationId xmlns:p14="http://schemas.microsoft.com/office/powerpoint/2010/main" val="183464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in)">
                                      <p:cBhvr>
                                        <p:cTn id="1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72" y="-107082"/>
            <a:ext cx="7561575" cy="6115698"/>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943538" y="2418649"/>
            <a:ext cx="4929856" cy="1446550"/>
          </a:xfrm>
          <a:prstGeom prst="rect">
            <a:avLst/>
          </a:prstGeom>
          <a:noFill/>
        </p:spPr>
        <p:txBody>
          <a:bodyPr wrap="square" rtlCol="0">
            <a:spAutoFit/>
          </a:bodyPr>
          <a:lstStyle/>
          <a:p>
            <a:pPr lvl="0" algn="just"/>
            <a:r>
              <a:rPr lang="en-US" sz="2200" b="1" dirty="0">
                <a:solidFill>
                  <a:srgbClr val="002060"/>
                </a:solidFill>
                <a:latin typeface="Cambria" panose="02040503050406030204" pitchFamily="18" charset="0"/>
                <a:ea typeface="Cambria" panose="02040503050406030204" pitchFamily="18" charset="0"/>
              </a:rPr>
              <a:t> </a:t>
            </a:r>
            <a:r>
              <a:rPr lang="vi-VN" sz="22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
        <p:nvSpPr>
          <p:cNvPr id="118" name="Rectangle 117">
            <a:extLst>
              <a:ext uri="{FF2B5EF4-FFF2-40B4-BE49-F238E27FC236}">
                <a16:creationId xmlns:a16="http://schemas.microsoft.com/office/drawing/2014/main" id="{4CBC4421-8D2C-ABCA-7166-05FF346CFD94}"/>
              </a:ext>
            </a:extLst>
          </p:cNvPr>
          <p:cNvSpPr/>
          <p:nvPr/>
        </p:nvSpPr>
        <p:spPr>
          <a:xfrm>
            <a:off x="922887" y="264548"/>
            <a:ext cx="7446971" cy="1015663"/>
          </a:xfrm>
          <a:prstGeom prst="rect">
            <a:avLst/>
          </a:prstGeom>
        </p:spPr>
        <p:txBody>
          <a:bodyPr wrap="square">
            <a:spAutoFit/>
          </a:bodyPr>
          <a:lstStyle/>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Thứ</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Ba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ngày</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13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8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năm</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Khoa</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Hỗn</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hợp</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dịch</a:t>
            </a:r>
            <a:endPar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24704061"/>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72" y="-107082"/>
            <a:ext cx="7561575" cy="6115698"/>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943538" y="2418649"/>
            <a:ext cx="4929856" cy="1446550"/>
          </a:xfrm>
          <a:prstGeom prst="rect">
            <a:avLst/>
          </a:prstGeom>
          <a:noFill/>
        </p:spPr>
        <p:txBody>
          <a:bodyPr wrap="square" rtlCol="0">
            <a:spAutoFit/>
          </a:bodyPr>
          <a:lstStyle/>
          <a:p>
            <a:pPr lvl="0" algn="just"/>
            <a:r>
              <a:rPr lang="en-US" sz="2200" b="1" dirty="0">
                <a:solidFill>
                  <a:srgbClr val="002060"/>
                </a:solidFill>
                <a:latin typeface="Cambria" panose="02040503050406030204" pitchFamily="18" charset="0"/>
                <a:ea typeface="Cambria" panose="02040503050406030204" pitchFamily="18" charset="0"/>
              </a:rPr>
              <a:t>- </a:t>
            </a:r>
            <a:r>
              <a:rPr lang="vi-VN" sz="2200" b="1" dirty="0">
                <a:solidFill>
                  <a:srgbClr val="002060"/>
                </a:solidFill>
                <a:latin typeface="Cambria" panose="02040503050406030204" pitchFamily="18" charset="0"/>
                <a:ea typeface="Cambria" panose="02040503050406030204" pitchFamily="18" charset="0"/>
              </a:rPr>
              <a:t>Hỗn hợp chất lỏng với chất rắn </a:t>
            </a:r>
            <a:r>
              <a:rPr lang="vi-VN" sz="2200" b="1" dirty="0">
                <a:solidFill>
                  <a:srgbClr val="FF0000"/>
                </a:solidFill>
                <a:latin typeface="Cambria" panose="02040503050406030204" pitchFamily="18" charset="0"/>
                <a:ea typeface="Cambria" panose="02040503050406030204" pitchFamily="18" charset="0"/>
              </a:rPr>
              <a:t>hoà tan</a:t>
            </a:r>
            <a:r>
              <a:rPr lang="vi-VN" sz="2200" b="1" dirty="0">
                <a:solidFill>
                  <a:srgbClr val="002060"/>
                </a:solidFill>
                <a:latin typeface="Cambria" panose="02040503050406030204" pitchFamily="18" charset="0"/>
                <a:ea typeface="Cambria" panose="02040503050406030204" pitchFamily="18" charset="0"/>
              </a:rPr>
              <a:t>, phân bố đều hoặc hỗn hợp chất lỏng với chất lỏng </a:t>
            </a:r>
            <a:r>
              <a:rPr lang="vi-VN" sz="2200" b="1" dirty="0">
                <a:solidFill>
                  <a:srgbClr val="FF0000"/>
                </a:solidFill>
                <a:latin typeface="Cambria" panose="02040503050406030204" pitchFamily="18" charset="0"/>
                <a:ea typeface="Cambria" panose="02040503050406030204" pitchFamily="18" charset="0"/>
              </a:rPr>
              <a:t>hoà tan</a:t>
            </a:r>
            <a:r>
              <a:rPr lang="vi-VN" sz="2200" b="1" dirty="0">
                <a:solidFill>
                  <a:srgbClr val="002060"/>
                </a:solidFill>
                <a:latin typeface="Cambria" panose="02040503050406030204" pitchFamily="18" charset="0"/>
                <a:ea typeface="Cambria" panose="02040503050406030204" pitchFamily="18" charset="0"/>
              </a:rPr>
              <a:t>, phân bố đều vào nhau tạo thành dung dịch.</a:t>
            </a:r>
          </a:p>
        </p:txBody>
      </p:sp>
      <p:sp>
        <p:nvSpPr>
          <p:cNvPr id="118" name="Rectangle 117">
            <a:extLst>
              <a:ext uri="{FF2B5EF4-FFF2-40B4-BE49-F238E27FC236}">
                <a16:creationId xmlns:a16="http://schemas.microsoft.com/office/drawing/2014/main" id="{4CBC4421-8D2C-ABCA-7166-05FF346CFD94}"/>
              </a:ext>
            </a:extLst>
          </p:cNvPr>
          <p:cNvSpPr/>
          <p:nvPr/>
        </p:nvSpPr>
        <p:spPr>
          <a:xfrm>
            <a:off x="922887" y="264548"/>
            <a:ext cx="7446971" cy="1015663"/>
          </a:xfrm>
          <a:prstGeom prst="rect">
            <a:avLst/>
          </a:prstGeom>
        </p:spPr>
        <p:txBody>
          <a:bodyPr wrap="square">
            <a:spAutoFit/>
          </a:bodyPr>
          <a:lstStyle/>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Thứ</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Ba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ngày</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13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8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năm</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Khoa</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Hỗn</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hợp</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dịch</a:t>
            </a:r>
            <a:endPar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36018505"/>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8" name="Rectangle 117">
            <a:extLst>
              <a:ext uri="{FF2B5EF4-FFF2-40B4-BE49-F238E27FC236}">
                <a16:creationId xmlns:a16="http://schemas.microsoft.com/office/drawing/2014/main" id="{4CBC4421-8D2C-ABCA-7166-05FF346CFD94}"/>
              </a:ext>
            </a:extLst>
          </p:cNvPr>
          <p:cNvSpPr/>
          <p:nvPr/>
        </p:nvSpPr>
        <p:spPr>
          <a:xfrm>
            <a:off x="922887" y="264548"/>
            <a:ext cx="7446971" cy="1015663"/>
          </a:xfrm>
          <a:prstGeom prst="rect">
            <a:avLst/>
          </a:prstGeom>
        </p:spPr>
        <p:txBody>
          <a:bodyPr wrap="square">
            <a:spAutoFit/>
          </a:bodyPr>
          <a:lstStyle/>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Thứ</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Ba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ngày</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13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8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năm</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Khoa</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Hỗn</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hợp</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dịch</a:t>
            </a:r>
            <a:endPar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0" name="Rectangle: Rounded Corners 1">
            <a:extLst>
              <a:ext uri="{FF2B5EF4-FFF2-40B4-BE49-F238E27FC236}">
                <a16:creationId xmlns:a16="http://schemas.microsoft.com/office/drawing/2014/main" id="{61A16FAC-06F6-4121-A27B-99A89DEAA335}"/>
              </a:ext>
            </a:extLst>
          </p:cNvPr>
          <p:cNvSpPr/>
          <p:nvPr/>
        </p:nvSpPr>
        <p:spPr>
          <a:xfrm>
            <a:off x="313899" y="1327289"/>
            <a:ext cx="8568844" cy="359305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sp>
        <p:nvSpPr>
          <p:cNvPr id="121" name="Rectangle 120">
            <a:extLst>
              <a:ext uri="{FF2B5EF4-FFF2-40B4-BE49-F238E27FC236}">
                <a16:creationId xmlns:a16="http://schemas.microsoft.com/office/drawing/2014/main" id="{CF840787-AD47-347F-777D-DA58FA3021DF}"/>
              </a:ext>
            </a:extLst>
          </p:cNvPr>
          <p:cNvSpPr/>
          <p:nvPr/>
        </p:nvSpPr>
        <p:spPr>
          <a:xfrm>
            <a:off x="218071" y="1404604"/>
            <a:ext cx="229143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2800" b="1" i="0" u="sng" strike="noStrike" kern="0" cap="none" spc="0" normalizeH="0" baseline="0" noProof="0" dirty="0" err="1">
                <a:ln>
                  <a:noFill/>
                </a:ln>
                <a:solidFill>
                  <a:srgbClr val="FF3399"/>
                </a:solidFill>
                <a:effectLst>
                  <a:reflection blurRad="6350" stA="55000" endA="300" endPos="45500" dir="5400000" sy="-100000" algn="bl" rotWithShape="0"/>
                </a:effectLst>
                <a:uLnTx/>
                <a:uFillTx/>
                <a:latin typeface="+mn-lt"/>
                <a:cs typeface="Arial"/>
                <a:sym typeface="Arial"/>
              </a:rPr>
              <a:t>Kết</a:t>
            </a:r>
            <a:r>
              <a:rPr kumimoji="0" lang="en-US" altLang="en-US" sz="2800" b="1" i="0" u="sng" strike="noStrike" kern="0" cap="none" spc="0" normalizeH="0" baseline="0" noProof="0" dirty="0">
                <a:ln>
                  <a:noFill/>
                </a:ln>
                <a:solidFill>
                  <a:srgbClr val="FF3399"/>
                </a:solidFill>
                <a:effectLst>
                  <a:reflection blurRad="6350" stA="55000" endA="300" endPos="45500" dir="5400000" sy="-100000" algn="bl" rotWithShape="0"/>
                </a:effectLst>
                <a:uLnTx/>
                <a:uFillTx/>
                <a:latin typeface="+mn-lt"/>
                <a:cs typeface="Arial"/>
                <a:sym typeface="Arial"/>
              </a:rPr>
              <a:t> </a:t>
            </a:r>
            <a:r>
              <a:rPr kumimoji="0" lang="en-US" altLang="en-US" sz="2800" b="1" i="0" u="sng" strike="noStrike" kern="0" cap="none" spc="0" normalizeH="0" baseline="0" noProof="0" dirty="0" err="1">
                <a:ln>
                  <a:noFill/>
                </a:ln>
                <a:solidFill>
                  <a:srgbClr val="FF3399"/>
                </a:solidFill>
                <a:effectLst>
                  <a:reflection blurRad="6350" stA="55000" endA="300" endPos="45500" dir="5400000" sy="-100000" algn="bl" rotWithShape="0"/>
                </a:effectLst>
                <a:uLnTx/>
                <a:uFillTx/>
                <a:latin typeface="+mn-lt"/>
                <a:cs typeface="Arial"/>
                <a:sym typeface="Arial"/>
              </a:rPr>
              <a:t>luận</a:t>
            </a:r>
            <a:endParaRPr kumimoji="0" lang="en-US" altLang="en-US" sz="2800" b="1" i="0" u="none" strike="noStrike" kern="0" cap="none" spc="0" normalizeH="0" baseline="0" noProof="0" dirty="0">
              <a:ln>
                <a:noFill/>
              </a:ln>
              <a:solidFill>
                <a:srgbClr val="FF3399"/>
              </a:solidFill>
              <a:effectLst/>
              <a:uLnTx/>
              <a:uFillTx/>
              <a:latin typeface="+mn-lt"/>
              <a:cs typeface="Arial"/>
              <a:sym typeface="Arial"/>
            </a:endParaRPr>
          </a:p>
        </p:txBody>
      </p:sp>
      <p:sp>
        <p:nvSpPr>
          <p:cNvPr id="122" name="TextBox 121"/>
          <p:cNvSpPr txBox="1"/>
          <p:nvPr/>
        </p:nvSpPr>
        <p:spPr>
          <a:xfrm>
            <a:off x="1138087" y="2021517"/>
            <a:ext cx="7376185" cy="2123658"/>
          </a:xfrm>
          <a:prstGeom prst="rect">
            <a:avLst/>
          </a:prstGeom>
          <a:noFill/>
        </p:spPr>
        <p:txBody>
          <a:bodyPr wrap="square" rtlCol="0">
            <a:spAutoFit/>
          </a:bodyPr>
          <a:lstStyle/>
          <a:p>
            <a:pPr lvl="0" algn="just"/>
            <a:r>
              <a:rPr lang="en-US" sz="2200" b="1" dirty="0">
                <a:solidFill>
                  <a:srgbClr val="002060"/>
                </a:solidFill>
                <a:latin typeface="Cambria" panose="02040503050406030204" pitchFamily="18" charset="0"/>
                <a:ea typeface="Cambria" panose="02040503050406030204" pitchFamily="18" charset="0"/>
              </a:rPr>
              <a:t>  - </a:t>
            </a:r>
            <a:r>
              <a:rPr lang="vi-VN" sz="22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200" b="1" dirty="0">
                <a:solidFill>
                  <a:srgbClr val="002060"/>
                </a:solidFill>
                <a:latin typeface="Cambria" panose="02040503050406030204" pitchFamily="18" charset="0"/>
                <a:ea typeface="Cambria" panose="02040503050406030204" pitchFamily="18" charset="0"/>
              </a:rPr>
              <a:t>   - </a:t>
            </a:r>
            <a:r>
              <a:rPr lang="vi-VN" sz="22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4091695408"/>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293090">
            <a:off x="5747657" y="590986"/>
            <a:ext cx="3573277"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5FE5775-9F80-D9E4-94BC-CBA185F5A2D4}"/>
              </a:ext>
            </a:extLst>
          </p:cNvPr>
          <p:cNvPicPr>
            <a:picLocks noChangeAspect="1"/>
          </p:cNvPicPr>
          <p:nvPr/>
        </p:nvPicPr>
        <p:blipFill>
          <a:blip r:embed="rId3"/>
          <a:stretch>
            <a:fillRect/>
          </a:stretch>
        </p:blipFill>
        <p:spPr>
          <a:xfrm>
            <a:off x="1349829" y="1421392"/>
            <a:ext cx="4788505" cy="3855153"/>
          </a:xfrm>
          <a:prstGeom prst="rect">
            <a:avLst/>
          </a:prstGeom>
        </p:spPr>
      </p:pic>
      <p:sp>
        <p:nvSpPr>
          <p:cNvPr id="4" name="Freeform 2">
            <a:extLst>
              <a:ext uri="{FF2B5EF4-FFF2-40B4-BE49-F238E27FC236}">
                <a16:creationId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vi-VN"/>
          </a:p>
        </p:txBody>
      </p:sp>
      <p:sp>
        <p:nvSpPr>
          <p:cNvPr id="5" name="Rectangle 4">
            <a:extLst>
              <a:ext uri="{FF2B5EF4-FFF2-40B4-BE49-F238E27FC236}">
                <a16:creationId xmlns:a16="http://schemas.microsoft.com/office/drawing/2014/main" id="{4CBC4421-8D2C-ABCA-7166-05FF346CFD94}"/>
              </a:ext>
            </a:extLst>
          </p:cNvPr>
          <p:cNvSpPr/>
          <p:nvPr/>
        </p:nvSpPr>
        <p:spPr>
          <a:xfrm>
            <a:off x="-235341" y="267039"/>
            <a:ext cx="7446971" cy="1015663"/>
          </a:xfrm>
          <a:prstGeom prst="rect">
            <a:avLst/>
          </a:prstGeom>
        </p:spPr>
        <p:txBody>
          <a:bodyPr wrap="square">
            <a:spAutoFit/>
          </a:bodyPr>
          <a:lstStyle/>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Thứ</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Ba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ngày</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13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8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năm</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Khoa</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Hỗn</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hợp</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dịch</a:t>
            </a:r>
            <a:endPar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63586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7368730" y="201413"/>
            <a:ext cx="1597248" cy="2039830"/>
          </a:xfrm>
          <a:prstGeom prst="rect">
            <a:avLst/>
          </a:prstGeom>
        </p:spPr>
      </p:pic>
      <p:pic>
        <p:nvPicPr>
          <p:cNvPr id="11" name="Hình ảnh 4" descr="Ảnh có chứa vòng tròn&#10;&#10;Mô tả được tạo tự động">
            <a:extLst>
              <a:ext uri="{FF2B5EF4-FFF2-40B4-BE49-F238E27FC236}">
                <a16:creationId xmlns:a16="http://schemas.microsoft.com/office/drawing/2014/main" id="{FD8B8374-E766-5AFE-1DBF-1F450D3A1995}"/>
              </a:ext>
            </a:extLst>
          </p:cNvPr>
          <p:cNvPicPr>
            <a:picLocks noChangeAspect="1"/>
          </p:cNvPicPr>
          <p:nvPr/>
        </p:nvPicPr>
        <p:blipFill>
          <a:blip r:embed="rId4"/>
          <a:stretch>
            <a:fillRect/>
          </a:stretch>
        </p:blipFill>
        <p:spPr>
          <a:xfrm>
            <a:off x="1542497" y="900094"/>
            <a:ext cx="6795103" cy="4129934"/>
          </a:xfrm>
          <a:prstGeom prst="rect">
            <a:avLst/>
          </a:prstGeom>
        </p:spPr>
      </p:pic>
      <p:sp>
        <p:nvSpPr>
          <p:cNvPr id="6" name="Rectangle 5">
            <a:extLst>
              <a:ext uri="{FF2B5EF4-FFF2-40B4-BE49-F238E27FC236}">
                <a16:creationId xmlns:a16="http://schemas.microsoft.com/office/drawing/2014/main" id="{4CCBB522-8778-4127-6BBD-B263C33544EF}"/>
              </a:ext>
            </a:extLst>
          </p:cNvPr>
          <p:cNvSpPr/>
          <p:nvPr/>
        </p:nvSpPr>
        <p:spPr>
          <a:xfrm>
            <a:off x="781147" y="50803"/>
            <a:ext cx="7446971" cy="830997"/>
          </a:xfrm>
          <a:prstGeom prst="rect">
            <a:avLst/>
          </a:prstGeom>
        </p:spPr>
        <p:txBody>
          <a:bodyPr wrap="square">
            <a:spAutoFit/>
          </a:bodyPr>
          <a:lstStyle/>
          <a:p>
            <a:pPr algn="ct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Thứ</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Ba </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ngày</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13 </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8 </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năm</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Khoa</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88EFAA2-91DB-2B53-1ADB-DCE28214B244}"/>
              </a:ext>
            </a:extLst>
          </p:cNvPr>
          <p:cNvSpPr/>
          <p:nvPr/>
        </p:nvSpPr>
        <p:spPr>
          <a:xfrm>
            <a:off x="890629" y="1560856"/>
            <a:ext cx="7446971" cy="2492990"/>
          </a:xfrm>
          <a:prstGeom prst="rect">
            <a:avLst/>
          </a:prstGeom>
        </p:spPr>
        <p:txBody>
          <a:bodyPr wrap="square">
            <a:spAutoFit/>
          </a:bodyPr>
          <a:lstStyle/>
          <a:p>
            <a:pPr algn="ct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Trò</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chơi</a:t>
            </a:r>
            <a:endPar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6000" b="1" dirty="0" err="1">
                <a:solidFill>
                  <a:srgbClr val="FF0000"/>
                </a:solidFill>
                <a:latin typeface="Snap ITC" panose="04040A07060A02020202" pitchFamily="82" charset="0"/>
                <a:ea typeface="Cambria" panose="02040503050406030204" pitchFamily="18" charset="0"/>
                <a:cs typeface="Times New Roman" panose="02020603050405020304" pitchFamily="18" charset="0"/>
              </a:rPr>
              <a:t>Thử</a:t>
            </a:r>
            <a:r>
              <a:rPr lang="en-US" sz="6000" b="1" dirty="0">
                <a:solidFill>
                  <a:srgbClr val="FF0000"/>
                </a:solidFill>
                <a:latin typeface="Snap ITC" panose="04040A07060A02020202" pitchFamily="82" charset="0"/>
                <a:ea typeface="Cambria" panose="02040503050406030204" pitchFamily="18" charset="0"/>
                <a:cs typeface="Times New Roman" panose="02020603050405020304" pitchFamily="18" charset="0"/>
              </a:rPr>
              <a:t> </a:t>
            </a:r>
            <a:r>
              <a:rPr lang="en-US" sz="6000" b="1" dirty="0" err="1">
                <a:solidFill>
                  <a:srgbClr val="FF0000"/>
                </a:solidFill>
                <a:latin typeface="Snap ITC" panose="04040A07060A02020202" pitchFamily="82" charset="0"/>
                <a:ea typeface="Cambria" panose="02040503050406030204" pitchFamily="18" charset="0"/>
                <a:cs typeface="Times New Roman" panose="02020603050405020304" pitchFamily="18" charset="0"/>
              </a:rPr>
              <a:t>tài</a:t>
            </a:r>
            <a:r>
              <a:rPr lang="en-US" sz="6000" b="1" dirty="0">
                <a:solidFill>
                  <a:srgbClr val="FF0000"/>
                </a:solidFill>
                <a:latin typeface="Snap ITC" panose="04040A07060A02020202" pitchFamily="82" charset="0"/>
                <a:ea typeface="Cambria" panose="02040503050406030204" pitchFamily="18" charset="0"/>
                <a:cs typeface="Times New Roman" panose="02020603050405020304" pitchFamily="18" charset="0"/>
              </a:rPr>
              <a:t> Bartender </a:t>
            </a:r>
          </a:p>
        </p:txBody>
      </p:sp>
      <p:pic>
        <p:nvPicPr>
          <p:cNvPr id="9" name="Picture 8">
            <a:extLst>
              <a:ext uri="{FF2B5EF4-FFF2-40B4-BE49-F238E27FC236}">
                <a16:creationId xmlns:a16="http://schemas.microsoft.com/office/drawing/2014/main" id="{5B4D3592-C85F-DAD1-A27D-A1E5AC082052}"/>
              </a:ext>
            </a:extLst>
          </p:cNvPr>
          <p:cNvPicPr>
            <a:picLocks noChangeAspect="1"/>
          </p:cNvPicPr>
          <p:nvPr/>
        </p:nvPicPr>
        <p:blipFill>
          <a:blip r:embed="rId5"/>
          <a:stretch>
            <a:fillRect/>
          </a:stretch>
        </p:blipFill>
        <p:spPr>
          <a:xfrm>
            <a:off x="96315" y="998800"/>
            <a:ext cx="2593075" cy="1391406"/>
          </a:xfrm>
          <a:prstGeom prst="rect">
            <a:avLst/>
          </a:prstGeom>
        </p:spPr>
      </p:pic>
    </p:spTree>
    <p:extLst>
      <p:ext uri="{BB962C8B-B14F-4D97-AF65-F5344CB8AC3E}">
        <p14:creationId xmlns:p14="http://schemas.microsoft.com/office/powerpoint/2010/main" val="41129019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1832" y="326835"/>
            <a:ext cx="7981042" cy="4272460"/>
          </a:xfrm>
          <a:prstGeom prst="rect">
            <a:avLst/>
          </a:prstGeom>
        </p:spPr>
      </p:pic>
    </p:spTree>
    <p:extLst>
      <p:ext uri="{BB962C8B-B14F-4D97-AF65-F5344CB8AC3E}">
        <p14:creationId xmlns:p14="http://schemas.microsoft.com/office/powerpoint/2010/main" val="1106334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7368730" y="201413"/>
            <a:ext cx="1597248" cy="2039830"/>
          </a:xfrm>
          <a:prstGeom prst="rect">
            <a:avLst/>
          </a:prstGeom>
        </p:spPr>
      </p:pic>
      <p:pic>
        <p:nvPicPr>
          <p:cNvPr id="11" name="Hình ảnh 4" descr="Ảnh có chứa vòng tròn&#10;&#10;Mô tả được tạo tự động">
            <a:extLst>
              <a:ext uri="{FF2B5EF4-FFF2-40B4-BE49-F238E27FC236}">
                <a16:creationId xmlns:a16="http://schemas.microsoft.com/office/drawing/2014/main" id="{FD8B8374-E766-5AFE-1DBF-1F450D3A1995}"/>
              </a:ext>
            </a:extLst>
          </p:cNvPr>
          <p:cNvPicPr>
            <a:picLocks noChangeAspect="1"/>
          </p:cNvPicPr>
          <p:nvPr/>
        </p:nvPicPr>
        <p:blipFill>
          <a:blip r:embed="rId4"/>
          <a:stretch>
            <a:fillRect/>
          </a:stretch>
        </p:blipFill>
        <p:spPr>
          <a:xfrm>
            <a:off x="1542497" y="900094"/>
            <a:ext cx="6795103" cy="4129934"/>
          </a:xfrm>
          <a:prstGeom prst="rect">
            <a:avLst/>
          </a:prstGeom>
        </p:spPr>
      </p:pic>
      <p:sp>
        <p:nvSpPr>
          <p:cNvPr id="6" name="Rectangle 5">
            <a:extLst>
              <a:ext uri="{FF2B5EF4-FFF2-40B4-BE49-F238E27FC236}">
                <a16:creationId xmlns:a16="http://schemas.microsoft.com/office/drawing/2014/main" id="{4CCBB522-8778-4127-6BBD-B263C33544EF}"/>
              </a:ext>
            </a:extLst>
          </p:cNvPr>
          <p:cNvSpPr/>
          <p:nvPr/>
        </p:nvSpPr>
        <p:spPr>
          <a:xfrm>
            <a:off x="781147" y="50803"/>
            <a:ext cx="7446971" cy="830997"/>
          </a:xfrm>
          <a:prstGeom prst="rect">
            <a:avLst/>
          </a:prstGeom>
        </p:spPr>
        <p:txBody>
          <a:bodyPr wrap="square">
            <a:spAutoFit/>
          </a:bodyPr>
          <a:lstStyle/>
          <a:p>
            <a:pPr algn="ct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Thứ</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Ba </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ngày</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13 </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8 </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năm</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Khoa</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88EFAA2-91DB-2B53-1ADB-DCE28214B244}"/>
              </a:ext>
            </a:extLst>
          </p:cNvPr>
          <p:cNvSpPr/>
          <p:nvPr/>
        </p:nvSpPr>
        <p:spPr>
          <a:xfrm>
            <a:off x="890629" y="1560856"/>
            <a:ext cx="7446971" cy="2492990"/>
          </a:xfrm>
          <a:prstGeom prst="rect">
            <a:avLst/>
          </a:prstGeom>
        </p:spPr>
        <p:txBody>
          <a:bodyPr wrap="square">
            <a:spAutoFit/>
          </a:bodyPr>
          <a:lstStyle/>
          <a:p>
            <a:pPr algn="ct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Trò</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chơi</a:t>
            </a:r>
            <a:endPar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6000" b="1" dirty="0" err="1">
                <a:solidFill>
                  <a:srgbClr val="FF0000"/>
                </a:solidFill>
                <a:latin typeface="Snap ITC" panose="04040A07060A02020202" pitchFamily="82" charset="0"/>
                <a:ea typeface="Cambria" panose="02040503050406030204" pitchFamily="18" charset="0"/>
                <a:cs typeface="Times New Roman" panose="02020603050405020304" pitchFamily="18" charset="0"/>
              </a:rPr>
              <a:t>Thử</a:t>
            </a:r>
            <a:r>
              <a:rPr lang="en-US" sz="6000" b="1" dirty="0">
                <a:solidFill>
                  <a:srgbClr val="FF0000"/>
                </a:solidFill>
                <a:latin typeface="Snap ITC" panose="04040A07060A02020202" pitchFamily="82" charset="0"/>
                <a:ea typeface="Cambria" panose="02040503050406030204" pitchFamily="18" charset="0"/>
                <a:cs typeface="Times New Roman" panose="02020603050405020304" pitchFamily="18" charset="0"/>
              </a:rPr>
              <a:t> </a:t>
            </a:r>
            <a:r>
              <a:rPr lang="en-US" sz="6000" b="1" dirty="0" err="1">
                <a:solidFill>
                  <a:srgbClr val="FF0000"/>
                </a:solidFill>
                <a:latin typeface="Snap ITC" panose="04040A07060A02020202" pitchFamily="82" charset="0"/>
                <a:ea typeface="Cambria" panose="02040503050406030204" pitchFamily="18" charset="0"/>
                <a:cs typeface="Times New Roman" panose="02020603050405020304" pitchFamily="18" charset="0"/>
              </a:rPr>
              <a:t>tài</a:t>
            </a:r>
            <a:r>
              <a:rPr lang="en-US" sz="6000" b="1" dirty="0">
                <a:solidFill>
                  <a:srgbClr val="FF0000"/>
                </a:solidFill>
                <a:latin typeface="Snap ITC" panose="04040A07060A02020202" pitchFamily="82" charset="0"/>
                <a:ea typeface="Cambria" panose="02040503050406030204" pitchFamily="18" charset="0"/>
                <a:cs typeface="Times New Roman" panose="02020603050405020304" pitchFamily="18" charset="0"/>
              </a:rPr>
              <a:t> Bartender </a:t>
            </a:r>
          </a:p>
        </p:txBody>
      </p:sp>
      <p:pic>
        <p:nvPicPr>
          <p:cNvPr id="9" name="Picture 8">
            <a:extLst>
              <a:ext uri="{FF2B5EF4-FFF2-40B4-BE49-F238E27FC236}">
                <a16:creationId xmlns:a16="http://schemas.microsoft.com/office/drawing/2014/main" id="{5B4D3592-C85F-DAD1-A27D-A1E5AC082052}"/>
              </a:ext>
            </a:extLst>
          </p:cNvPr>
          <p:cNvPicPr>
            <a:picLocks noChangeAspect="1"/>
          </p:cNvPicPr>
          <p:nvPr/>
        </p:nvPicPr>
        <p:blipFill>
          <a:blip r:embed="rId5"/>
          <a:stretch>
            <a:fillRect/>
          </a:stretch>
        </p:blipFill>
        <p:spPr>
          <a:xfrm>
            <a:off x="96315" y="998800"/>
            <a:ext cx="2593075" cy="1391406"/>
          </a:xfrm>
          <a:prstGeom prst="rect">
            <a:avLst/>
          </a:prstGeom>
        </p:spPr>
      </p:pic>
    </p:spTree>
    <p:extLst>
      <p:ext uri="{BB962C8B-B14F-4D97-AF65-F5344CB8AC3E}">
        <p14:creationId xmlns:p14="http://schemas.microsoft.com/office/powerpoint/2010/main" val="22003902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56490" y="74512"/>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3">
            <a:extLst>
              <a:ext uri="{FF2B5EF4-FFF2-40B4-BE49-F238E27FC236}">
                <a16:creationId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vi-VN"/>
          </a:p>
        </p:txBody>
      </p:sp>
      <p:pic>
        <p:nvPicPr>
          <p:cNvPr id="9" name="Picture 4">
            <a:extLst>
              <a:ext uri="{FF2B5EF4-FFF2-40B4-BE49-F238E27FC236}">
                <a16:creationId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id="{C195397E-B9D1-F72B-6695-BF1A1F62E7D0}"/>
              </a:ext>
            </a:extLst>
          </p:cNvPr>
          <p:cNvPicPr>
            <a:picLocks noChangeAspect="1"/>
          </p:cNvPicPr>
          <p:nvPr/>
        </p:nvPicPr>
        <p:blipFill>
          <a:blip r:embed="rId13"/>
          <a:stretch>
            <a:fillRect/>
          </a:stretch>
        </p:blipFill>
        <p:spPr>
          <a:xfrm>
            <a:off x="2336799" y="1438935"/>
            <a:ext cx="5046133" cy="2414654"/>
          </a:xfrm>
          <a:prstGeom prst="rect">
            <a:avLst/>
          </a:prstGeom>
        </p:spPr>
      </p:pic>
      <p:sp>
        <p:nvSpPr>
          <p:cNvPr id="10" name="Rectangle 9">
            <a:extLst>
              <a:ext uri="{FF2B5EF4-FFF2-40B4-BE49-F238E27FC236}">
                <a16:creationId xmlns:a16="http://schemas.microsoft.com/office/drawing/2014/main" id="{006DC737-13CA-93C6-566B-1BA9CDFD42A4}"/>
              </a:ext>
            </a:extLst>
          </p:cNvPr>
          <p:cNvSpPr/>
          <p:nvPr/>
        </p:nvSpPr>
        <p:spPr>
          <a:xfrm>
            <a:off x="3249396" y="3918796"/>
            <a:ext cx="6575123" cy="646331"/>
          </a:xfrm>
          <a:prstGeom prst="rect">
            <a:avLst/>
          </a:prstGeom>
        </p:spPr>
        <p:txBody>
          <a:bodyPr wrap="square">
            <a:spAutoFit/>
          </a:bodyPr>
          <a:lstStyle/>
          <a:p>
            <a:pPr algn="ct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1</a:t>
            </a:r>
          </a:p>
        </p:txBody>
      </p:sp>
      <p:sp>
        <p:nvSpPr>
          <p:cNvPr id="11" name="Rectangle 10">
            <a:extLst>
              <a:ext uri="{FF2B5EF4-FFF2-40B4-BE49-F238E27FC236}">
                <a16:creationId xmlns:a16="http://schemas.microsoft.com/office/drawing/2014/main" id="{4CCBB522-8778-4127-6BBD-B263C33544EF}"/>
              </a:ext>
            </a:extLst>
          </p:cNvPr>
          <p:cNvSpPr/>
          <p:nvPr/>
        </p:nvSpPr>
        <p:spPr>
          <a:xfrm>
            <a:off x="1031518" y="-25398"/>
            <a:ext cx="7446971" cy="830997"/>
          </a:xfrm>
          <a:prstGeom prst="rect">
            <a:avLst/>
          </a:prstGeom>
        </p:spPr>
        <p:txBody>
          <a:bodyPr wrap="square">
            <a:spAutoFit/>
          </a:bodyPr>
          <a:lstStyle/>
          <a:p>
            <a:pPr algn="ct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Thứ</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Ba </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ngày</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13 </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8 </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năm</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Khoa</a:t>
            </a:r>
            <a:r>
              <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FF6600"/>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400" b="1" dirty="0">
              <a:solidFill>
                <a:srgbClr val="FF66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33095"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4CBC4421-8D2C-ABCA-7166-05FF346CFD94}"/>
              </a:ext>
            </a:extLst>
          </p:cNvPr>
          <p:cNvSpPr/>
          <p:nvPr/>
        </p:nvSpPr>
        <p:spPr>
          <a:xfrm>
            <a:off x="922887" y="264548"/>
            <a:ext cx="7446971" cy="1015663"/>
          </a:xfrm>
          <a:prstGeom prst="rect">
            <a:avLst/>
          </a:prstGeom>
        </p:spPr>
        <p:txBody>
          <a:bodyPr wrap="square">
            <a:spAutoFit/>
          </a:bodyPr>
          <a:lstStyle/>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Thứ</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Ba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ngày</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13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8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năm</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Khoa</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Hỗn</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hợp</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dịch</a:t>
            </a:r>
            <a:endPar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683455207"/>
              </p:ext>
            </p:extLst>
          </p:nvPr>
        </p:nvGraphicFramePr>
        <p:xfrm>
          <a:off x="337457" y="1341559"/>
          <a:ext cx="6632029" cy="3383280"/>
        </p:xfrm>
        <a:graphic>
          <a:graphicData uri="http://schemas.openxmlformats.org/drawingml/2006/table">
            <a:tbl>
              <a:tblPr firstRow="1" bandRow="1">
                <a:tableStyleId>{1C1C4FF8-EA31-4D0C-B512-5B846355BACC}</a:tableStyleId>
              </a:tblPr>
              <a:tblGrid>
                <a:gridCol w="877239">
                  <a:extLst>
                    <a:ext uri="{9D8B030D-6E8A-4147-A177-3AD203B41FA5}">
                      <a16:colId xmlns:a16="http://schemas.microsoft.com/office/drawing/2014/main" val="957610651"/>
                    </a:ext>
                  </a:extLst>
                </a:gridCol>
                <a:gridCol w="1914409">
                  <a:extLst>
                    <a:ext uri="{9D8B030D-6E8A-4147-A177-3AD203B41FA5}">
                      <a16:colId xmlns:a16="http://schemas.microsoft.com/office/drawing/2014/main" val="679489452"/>
                    </a:ext>
                  </a:extLst>
                </a:gridCol>
                <a:gridCol w="2025312">
                  <a:extLst>
                    <a:ext uri="{9D8B030D-6E8A-4147-A177-3AD203B41FA5}">
                      <a16:colId xmlns:a16="http://schemas.microsoft.com/office/drawing/2014/main" val="246470992"/>
                    </a:ext>
                  </a:extLst>
                </a:gridCol>
                <a:gridCol w="1815069">
                  <a:extLst>
                    <a:ext uri="{9D8B030D-6E8A-4147-A177-3AD203B41FA5}">
                      <a16:colId xmlns:a16="http://schemas.microsoft.com/office/drawing/2014/main" val="3252276563"/>
                    </a:ext>
                  </a:extLst>
                </a:gridCol>
              </a:tblGrid>
              <a:tr h="394451">
                <a:tc>
                  <a:txBody>
                    <a:bodyPr/>
                    <a:lstStyle/>
                    <a:p>
                      <a:pPr algn="ct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hí nghiệm </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err="1">
                          <a:latin typeface="Times New Roman" panose="02020603050405020304" pitchFamily="18" charset="0"/>
                          <a:cs typeface="Times New Roman" panose="02020603050405020304" pitchFamily="18" charset="0"/>
                        </a:rPr>
                        <a:t>Cách</a:t>
                      </a:r>
                      <a:r>
                        <a:rPr lang="en-GB" sz="1600" b="1" baseline="0" dirty="0">
                          <a:latin typeface="Times New Roman" panose="02020603050405020304" pitchFamily="18" charset="0"/>
                          <a:cs typeface="Times New Roman" panose="02020603050405020304" pitchFamily="18" charset="0"/>
                        </a:rPr>
                        <a:t> </a:t>
                      </a:r>
                      <a:r>
                        <a:rPr lang="en-GB" sz="1600" b="1" baseline="0" dirty="0" err="1">
                          <a:latin typeface="Times New Roman" panose="02020603050405020304" pitchFamily="18" charset="0"/>
                          <a:cs typeface="Times New Roman" panose="02020603050405020304" pitchFamily="18" charset="0"/>
                        </a:rPr>
                        <a:t>tiến</a:t>
                      </a:r>
                      <a:r>
                        <a:rPr lang="en-GB" sz="1600" b="1" baseline="0" dirty="0">
                          <a:latin typeface="Times New Roman" panose="02020603050405020304" pitchFamily="18" charset="0"/>
                          <a:cs typeface="Times New Roman" panose="02020603050405020304" pitchFamily="18" charset="0"/>
                        </a:rPr>
                        <a:t> </a:t>
                      </a:r>
                      <a:r>
                        <a:rPr lang="en-GB" sz="1600" b="1" baseline="0" dirty="0" err="1">
                          <a:latin typeface="Times New Roman" panose="02020603050405020304" pitchFamily="18" charset="0"/>
                          <a:cs typeface="Times New Roman" panose="02020603050405020304" pitchFamily="18" charset="0"/>
                        </a:rPr>
                        <a:t>hành</a:t>
                      </a:r>
                      <a:endParaRPr lang="en-GB"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err="1">
                          <a:latin typeface="Times New Roman" panose="02020603050405020304" pitchFamily="18" charset="0"/>
                          <a:cs typeface="Times New Roman" panose="02020603050405020304" pitchFamily="18" charset="0"/>
                        </a:rPr>
                        <a:t>Hiện</a:t>
                      </a:r>
                      <a:r>
                        <a:rPr lang="en-GB" sz="1600" b="1" dirty="0">
                          <a:latin typeface="Times New Roman" panose="02020603050405020304" pitchFamily="18" charset="0"/>
                          <a:cs typeface="Times New Roman" panose="02020603050405020304" pitchFamily="18" charset="0"/>
                        </a:rPr>
                        <a:t> </a:t>
                      </a:r>
                      <a:r>
                        <a:rPr lang="en-GB" sz="1600" b="1" dirty="0" err="1">
                          <a:latin typeface="Times New Roman" panose="02020603050405020304" pitchFamily="18" charset="0"/>
                          <a:cs typeface="Times New Roman" panose="02020603050405020304" pitchFamily="18" charset="0"/>
                        </a:rPr>
                        <a:t>tượng</a:t>
                      </a:r>
                      <a:endParaRPr lang="en-GB"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err="1">
                          <a:latin typeface="Times New Roman" panose="02020603050405020304" pitchFamily="18" charset="0"/>
                          <a:cs typeface="Times New Roman" panose="02020603050405020304" pitchFamily="18" charset="0"/>
                        </a:rPr>
                        <a:t>Kết</a:t>
                      </a:r>
                      <a:r>
                        <a:rPr lang="en-GB" sz="1600" b="1" baseline="0" dirty="0">
                          <a:latin typeface="Times New Roman" panose="02020603050405020304" pitchFamily="18" charset="0"/>
                          <a:cs typeface="Times New Roman" panose="02020603050405020304" pitchFamily="18" charset="0"/>
                        </a:rPr>
                        <a:t> </a:t>
                      </a:r>
                      <a:r>
                        <a:rPr lang="en-GB" sz="1600" b="1" baseline="0" dirty="0" err="1">
                          <a:latin typeface="Times New Roman" panose="02020603050405020304" pitchFamily="18" charset="0"/>
                          <a:cs typeface="Times New Roman" panose="02020603050405020304" pitchFamily="18" charset="0"/>
                        </a:rPr>
                        <a:t>quả</a:t>
                      </a:r>
                      <a:endParaRPr lang="en-GB"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971684"/>
                  </a:ext>
                </a:extLst>
              </a:tr>
              <a:tr h="370840">
                <a:tc>
                  <a:txBody>
                    <a:bodyPr/>
                    <a:lstStyle/>
                    <a:p>
                      <a:pPr algn="ct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đỗ xanh vào nước và khuấy</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đều</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Times New Roman" panose="02020603050405020304" pitchFamily="18" charset="0"/>
                        <a:cs typeface="Times New Roman" panose="02020603050405020304" pitchFamily="18" charset="0"/>
                      </a:endParaRPr>
                    </a:p>
                    <a:p>
                      <a:endParaRPr lang="en-GB" sz="1600" dirty="0">
                        <a:latin typeface="Times New Roman" panose="02020603050405020304" pitchFamily="18" charset="0"/>
                        <a:cs typeface="Times New Roman" panose="02020603050405020304" pitchFamily="18" charset="0"/>
                      </a:endParaRPr>
                    </a:p>
                    <a:p>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4160342"/>
                  </a:ext>
                </a:extLst>
              </a:tr>
              <a:tr h="370840">
                <a:tc>
                  <a:txBody>
                    <a:bodyPr/>
                    <a:lstStyle/>
                    <a:p>
                      <a:pPr algn="ct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2</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muối</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 nước và khuấy đều</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baseline="0" dirty="0">
                        <a:latin typeface="Times New Roman" panose="02020603050405020304" pitchFamily="18" charset="0"/>
                        <a:cs typeface="Times New Roman" panose="02020603050405020304" pitchFamily="18" charset="0"/>
                      </a:endParaRPr>
                    </a:p>
                    <a:p>
                      <a:endParaRPr lang="en-GB" sz="1600" baseline="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3207372"/>
                  </a:ext>
                </a:extLst>
              </a:tr>
              <a:tr h="370840">
                <a:tc>
                  <a:txBody>
                    <a:bodyPr/>
                    <a:lstStyle/>
                    <a:p>
                      <a:pPr algn="ctr"/>
                      <a:r>
                        <a:rPr lang="en-GB" altLang="en-US" sz="1600" b="1" baseline="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3</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coca </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 nước và khuấy đều</a:t>
                      </a:r>
                      <a:endPar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Times New Roman" panose="02020603050405020304" pitchFamily="18" charset="0"/>
                        <a:cs typeface="Times New Roman" panose="02020603050405020304" pitchFamily="18" charset="0"/>
                      </a:endParaRPr>
                    </a:p>
                    <a:p>
                      <a:endParaRPr lang="en-GB" sz="1600" dirty="0">
                        <a:latin typeface="Times New Roman" panose="02020603050405020304" pitchFamily="18" charset="0"/>
                        <a:cs typeface="Times New Roman" panose="02020603050405020304" pitchFamily="18" charset="0"/>
                      </a:endParaRPr>
                    </a:p>
                    <a:p>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803670"/>
                  </a:ext>
                </a:extLst>
              </a:tr>
              <a:tr h="370840">
                <a:tc>
                  <a:txBody>
                    <a:bodyPr/>
                    <a:lstStyle/>
                    <a:p>
                      <a:pPr algn="ctr"/>
                      <a:r>
                        <a:rPr lang="en-GB" altLang="en-US" sz="1600" b="1" baseline="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4</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dầu</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ăn</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vào nước và khuấy đều</a:t>
                      </a:r>
                      <a:endParaRPr lang="en-US"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282702"/>
                  </a:ext>
                </a:extLst>
              </a:tr>
            </a:tbl>
          </a:graphicData>
        </a:graphic>
      </p:graphicFrame>
      <p:sp>
        <p:nvSpPr>
          <p:cNvPr id="11" name="Freeform 3">
            <a:extLst>
              <a:ext uri="{FF2B5EF4-FFF2-40B4-BE49-F238E27FC236}">
                <a16:creationId xmlns:a16="http://schemas.microsoft.com/office/drawing/2014/main" id="{23F5976F-88EE-9199-A071-48BFE4CE0122}"/>
              </a:ext>
            </a:extLst>
          </p:cNvPr>
          <p:cNvSpPr/>
          <p:nvPr/>
        </p:nvSpPr>
        <p:spPr>
          <a:xfrm>
            <a:off x="8202304" y="4189863"/>
            <a:ext cx="814374" cy="904000"/>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2"/>
            <a:stretch>
              <a:fillRect/>
            </a:stretch>
          </a:blipFill>
        </p:spPr>
        <p:txBody>
          <a:bodyPr/>
          <a:lstStyle/>
          <a:p>
            <a:endParaRPr lang="vi-VN"/>
          </a:p>
        </p:txBody>
      </p:sp>
      <p:sp>
        <p:nvSpPr>
          <p:cNvPr id="12" name="Freeform 4">
            <a:extLst>
              <a:ext uri="{FF2B5EF4-FFF2-40B4-BE49-F238E27FC236}">
                <a16:creationId xmlns:a16="http://schemas.microsoft.com/office/drawing/2014/main" id="{ED6FD62B-F1AB-7F80-8744-762A09ADAD8D}"/>
              </a:ext>
            </a:extLst>
          </p:cNvPr>
          <p:cNvSpPr/>
          <p:nvPr/>
        </p:nvSpPr>
        <p:spPr>
          <a:xfrm>
            <a:off x="-131521" y="4430486"/>
            <a:ext cx="937064" cy="640321"/>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13"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29406">
            <a:off x="6183623" y="498421"/>
            <a:ext cx="3460044" cy="882598"/>
          </a:xfrm>
          <a:prstGeom prst="rect">
            <a:avLst/>
          </a:prstGeom>
        </p:spPr>
      </p:pic>
    </p:spTree>
    <p:extLst>
      <p:ext uri="{BB962C8B-B14F-4D97-AF65-F5344CB8AC3E}">
        <p14:creationId xmlns:p14="http://schemas.microsoft.com/office/powerpoint/2010/main" val="325518556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33095"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4CBC4421-8D2C-ABCA-7166-05FF346CFD94}"/>
              </a:ext>
            </a:extLst>
          </p:cNvPr>
          <p:cNvSpPr/>
          <p:nvPr/>
        </p:nvSpPr>
        <p:spPr>
          <a:xfrm>
            <a:off x="922887" y="264548"/>
            <a:ext cx="7446971" cy="1015663"/>
          </a:xfrm>
          <a:prstGeom prst="rect">
            <a:avLst/>
          </a:prstGeom>
        </p:spPr>
        <p:txBody>
          <a:bodyPr wrap="square">
            <a:spAutoFit/>
          </a:bodyPr>
          <a:lstStyle/>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Thứ</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Ba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ngày</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13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8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năm</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Khoa</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Hỗn</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hợp</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dịch</a:t>
            </a:r>
            <a:endPar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10" name="Table 9"/>
          <p:cNvGraphicFramePr>
            <a:graphicFrameLocks noGrp="1"/>
          </p:cNvGraphicFramePr>
          <p:nvPr/>
        </p:nvGraphicFramePr>
        <p:xfrm>
          <a:off x="337457" y="1341559"/>
          <a:ext cx="6632029" cy="3383280"/>
        </p:xfrm>
        <a:graphic>
          <a:graphicData uri="http://schemas.openxmlformats.org/drawingml/2006/table">
            <a:tbl>
              <a:tblPr firstRow="1" bandRow="1">
                <a:tableStyleId>{1C1C4FF8-EA31-4D0C-B512-5B846355BACC}</a:tableStyleId>
              </a:tblPr>
              <a:tblGrid>
                <a:gridCol w="877239">
                  <a:extLst>
                    <a:ext uri="{9D8B030D-6E8A-4147-A177-3AD203B41FA5}">
                      <a16:colId xmlns:a16="http://schemas.microsoft.com/office/drawing/2014/main" val="957610651"/>
                    </a:ext>
                  </a:extLst>
                </a:gridCol>
                <a:gridCol w="1914409">
                  <a:extLst>
                    <a:ext uri="{9D8B030D-6E8A-4147-A177-3AD203B41FA5}">
                      <a16:colId xmlns:a16="http://schemas.microsoft.com/office/drawing/2014/main" val="679489452"/>
                    </a:ext>
                  </a:extLst>
                </a:gridCol>
                <a:gridCol w="2025312">
                  <a:extLst>
                    <a:ext uri="{9D8B030D-6E8A-4147-A177-3AD203B41FA5}">
                      <a16:colId xmlns:a16="http://schemas.microsoft.com/office/drawing/2014/main" val="246470992"/>
                    </a:ext>
                  </a:extLst>
                </a:gridCol>
                <a:gridCol w="1815069">
                  <a:extLst>
                    <a:ext uri="{9D8B030D-6E8A-4147-A177-3AD203B41FA5}">
                      <a16:colId xmlns:a16="http://schemas.microsoft.com/office/drawing/2014/main" val="3252276563"/>
                    </a:ext>
                  </a:extLst>
                </a:gridCol>
              </a:tblGrid>
              <a:tr h="394451">
                <a:tc>
                  <a:txBody>
                    <a:bodyPr/>
                    <a:lstStyle/>
                    <a:p>
                      <a:pPr algn="ct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hí nghiệm </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err="1">
                          <a:latin typeface="Times New Roman" panose="02020603050405020304" pitchFamily="18" charset="0"/>
                          <a:cs typeface="Times New Roman" panose="02020603050405020304" pitchFamily="18" charset="0"/>
                        </a:rPr>
                        <a:t>Cách</a:t>
                      </a:r>
                      <a:r>
                        <a:rPr lang="en-GB" sz="1600" b="1" baseline="0" dirty="0">
                          <a:latin typeface="Times New Roman" panose="02020603050405020304" pitchFamily="18" charset="0"/>
                          <a:cs typeface="Times New Roman" panose="02020603050405020304" pitchFamily="18" charset="0"/>
                        </a:rPr>
                        <a:t> </a:t>
                      </a:r>
                      <a:r>
                        <a:rPr lang="en-GB" sz="1600" b="1" baseline="0" dirty="0" err="1">
                          <a:latin typeface="Times New Roman" panose="02020603050405020304" pitchFamily="18" charset="0"/>
                          <a:cs typeface="Times New Roman" panose="02020603050405020304" pitchFamily="18" charset="0"/>
                        </a:rPr>
                        <a:t>tiến</a:t>
                      </a:r>
                      <a:r>
                        <a:rPr lang="en-GB" sz="1600" b="1" baseline="0" dirty="0">
                          <a:latin typeface="Times New Roman" panose="02020603050405020304" pitchFamily="18" charset="0"/>
                          <a:cs typeface="Times New Roman" panose="02020603050405020304" pitchFamily="18" charset="0"/>
                        </a:rPr>
                        <a:t> </a:t>
                      </a:r>
                      <a:r>
                        <a:rPr lang="en-GB" sz="1600" b="1" baseline="0" dirty="0" err="1">
                          <a:latin typeface="Times New Roman" panose="02020603050405020304" pitchFamily="18" charset="0"/>
                          <a:cs typeface="Times New Roman" panose="02020603050405020304" pitchFamily="18" charset="0"/>
                        </a:rPr>
                        <a:t>hành</a:t>
                      </a:r>
                      <a:endParaRPr lang="en-GB"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err="1">
                          <a:latin typeface="Times New Roman" panose="02020603050405020304" pitchFamily="18" charset="0"/>
                          <a:cs typeface="Times New Roman" panose="02020603050405020304" pitchFamily="18" charset="0"/>
                        </a:rPr>
                        <a:t>Hiện</a:t>
                      </a:r>
                      <a:r>
                        <a:rPr lang="en-GB" sz="1600" b="1" dirty="0">
                          <a:latin typeface="Times New Roman" panose="02020603050405020304" pitchFamily="18" charset="0"/>
                          <a:cs typeface="Times New Roman" panose="02020603050405020304" pitchFamily="18" charset="0"/>
                        </a:rPr>
                        <a:t> </a:t>
                      </a:r>
                      <a:r>
                        <a:rPr lang="en-GB" sz="1600" b="1" dirty="0" err="1">
                          <a:latin typeface="Times New Roman" panose="02020603050405020304" pitchFamily="18" charset="0"/>
                          <a:cs typeface="Times New Roman" panose="02020603050405020304" pitchFamily="18" charset="0"/>
                        </a:rPr>
                        <a:t>tượng</a:t>
                      </a:r>
                      <a:endParaRPr lang="en-GB"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err="1">
                          <a:latin typeface="Times New Roman" panose="02020603050405020304" pitchFamily="18" charset="0"/>
                          <a:cs typeface="Times New Roman" panose="02020603050405020304" pitchFamily="18" charset="0"/>
                        </a:rPr>
                        <a:t>Kết</a:t>
                      </a:r>
                      <a:r>
                        <a:rPr lang="en-GB" sz="1600" b="1" baseline="0" dirty="0">
                          <a:latin typeface="Times New Roman" panose="02020603050405020304" pitchFamily="18" charset="0"/>
                          <a:cs typeface="Times New Roman" panose="02020603050405020304" pitchFamily="18" charset="0"/>
                        </a:rPr>
                        <a:t> </a:t>
                      </a:r>
                      <a:r>
                        <a:rPr lang="en-GB" sz="1600" b="1" baseline="0" dirty="0" err="1">
                          <a:latin typeface="Times New Roman" panose="02020603050405020304" pitchFamily="18" charset="0"/>
                          <a:cs typeface="Times New Roman" panose="02020603050405020304" pitchFamily="18" charset="0"/>
                        </a:rPr>
                        <a:t>quả</a:t>
                      </a:r>
                      <a:endParaRPr lang="en-GB"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971684"/>
                  </a:ext>
                </a:extLst>
              </a:tr>
              <a:tr h="370840">
                <a:tc>
                  <a:txBody>
                    <a:bodyPr/>
                    <a:lstStyle/>
                    <a:p>
                      <a:pPr algn="ct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đỗ xanh vào nước và khuấy</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đều</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latin typeface="Times New Roman" panose="02020603050405020304" pitchFamily="18" charset="0"/>
                          <a:cs typeface="Times New Roman" panose="02020603050405020304" pitchFamily="18" charset="0"/>
                        </a:rPr>
                        <a:t>Đỗ</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xanh</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bị</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lắng</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xuống</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nước</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giữ</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nguyên</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màu</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trắng</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latin typeface="Times New Roman" panose="02020603050405020304" pitchFamily="18" charset="0"/>
                          <a:cs typeface="Times New Roman" panose="02020603050405020304" pitchFamily="18" charset="0"/>
                        </a:rPr>
                        <a:t>Đỗ</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xanh</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không</a:t>
                      </a:r>
                      <a:r>
                        <a:rPr lang="en-GB" sz="1600" baseline="0" dirty="0">
                          <a:latin typeface="Times New Roman" panose="02020603050405020304" pitchFamily="18" charset="0"/>
                          <a:cs typeface="Times New Roman" panose="02020603050405020304" pitchFamily="18" charset="0"/>
                        </a:rPr>
                        <a:t> tan </a:t>
                      </a:r>
                      <a:r>
                        <a:rPr lang="en-GB" sz="1600" baseline="0" dirty="0" err="1">
                          <a:latin typeface="Times New Roman" panose="02020603050405020304" pitchFamily="18" charset="0"/>
                          <a:cs typeface="Times New Roman" panose="02020603050405020304" pitchFamily="18" charset="0"/>
                        </a:rPr>
                        <a:t>trong</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nước</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4160342"/>
                  </a:ext>
                </a:extLst>
              </a:tr>
              <a:tr h="370840">
                <a:tc>
                  <a:txBody>
                    <a:bodyPr/>
                    <a:lstStyle/>
                    <a:p>
                      <a:pPr algn="ct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2</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muối</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 nước và khuấy đều</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latin typeface="Times New Roman" panose="02020603050405020304" pitchFamily="18" charset="0"/>
                          <a:cs typeface="Times New Roman" panose="02020603050405020304" pitchFamily="18" charset="0"/>
                        </a:rPr>
                        <a:t>Muối</a:t>
                      </a:r>
                      <a:r>
                        <a:rPr lang="en-GB" sz="1600" dirty="0">
                          <a:latin typeface="Times New Roman" panose="02020603050405020304" pitchFamily="18" charset="0"/>
                          <a:cs typeface="Times New Roman" panose="02020603050405020304" pitchFamily="18" charset="0"/>
                        </a:rPr>
                        <a:t> tan </a:t>
                      </a:r>
                      <a:r>
                        <a:rPr lang="en-GB" sz="1600" dirty="0" err="1">
                          <a:latin typeface="Times New Roman" panose="02020603050405020304" pitchFamily="18" charset="0"/>
                          <a:cs typeface="Times New Roman" panose="02020603050405020304" pitchFamily="18" charset="0"/>
                        </a:rPr>
                        <a:t>hết</a:t>
                      </a:r>
                      <a:r>
                        <a:rPr lang="en-GB" sz="1600" dirty="0">
                          <a:latin typeface="Times New Roman" panose="02020603050405020304" pitchFamily="18" charset="0"/>
                          <a:cs typeface="Times New Roman" panose="02020603050405020304" pitchFamily="18" charset="0"/>
                        </a:rPr>
                        <a:t>,</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nước</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có</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vị</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mặn</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màu</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hơi</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đục</a:t>
                      </a:r>
                      <a:endParaRPr lang="en-GB" sz="1600" baseline="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latin typeface="Times New Roman" panose="02020603050405020304" pitchFamily="18" charset="0"/>
                          <a:cs typeface="Times New Roman" panose="02020603050405020304" pitchFamily="18" charset="0"/>
                        </a:rPr>
                        <a:t>Muối</a:t>
                      </a:r>
                      <a:r>
                        <a:rPr lang="en-GB" sz="1600" dirty="0">
                          <a:latin typeface="Times New Roman" panose="02020603050405020304" pitchFamily="18" charset="0"/>
                          <a:cs typeface="Times New Roman" panose="02020603050405020304" pitchFamily="18" charset="0"/>
                        </a:rPr>
                        <a:t> tan </a:t>
                      </a:r>
                      <a:r>
                        <a:rPr lang="en-GB" sz="1600" dirty="0" err="1">
                          <a:latin typeface="Times New Roman" panose="02020603050405020304" pitchFamily="18" charset="0"/>
                          <a:cs typeface="Times New Roman" panose="02020603050405020304" pitchFamily="18" charset="0"/>
                        </a:rPr>
                        <a:t>trong</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nước</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3207372"/>
                  </a:ext>
                </a:extLst>
              </a:tr>
              <a:tr h="370840">
                <a:tc>
                  <a:txBody>
                    <a:bodyPr/>
                    <a:lstStyle/>
                    <a:p>
                      <a:pPr algn="ctr"/>
                      <a:r>
                        <a:rPr lang="en-GB" altLang="en-US" sz="1600" b="1" baseline="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3</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coca </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 nước và khuấy đều</a:t>
                      </a:r>
                      <a:endPar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latin typeface="Times New Roman" panose="02020603050405020304" pitchFamily="18" charset="0"/>
                          <a:cs typeface="Times New Roman" panose="02020603050405020304" pitchFamily="18" charset="0"/>
                        </a:rPr>
                        <a:t>Nước</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chuyển</a:t>
                      </a:r>
                      <a:r>
                        <a:rPr lang="en-GB" sz="1600" baseline="0" dirty="0">
                          <a:latin typeface="Times New Roman" panose="02020603050405020304" pitchFamily="18" charset="0"/>
                          <a:cs typeface="Times New Roman" panose="02020603050405020304" pitchFamily="18" charset="0"/>
                        </a:rPr>
                        <a:t> sang </a:t>
                      </a:r>
                      <a:r>
                        <a:rPr lang="en-GB" sz="1600" baseline="0" dirty="0" err="1">
                          <a:latin typeface="Times New Roman" panose="02020603050405020304" pitchFamily="18" charset="0"/>
                          <a:cs typeface="Times New Roman" panose="02020603050405020304" pitchFamily="18" charset="0"/>
                        </a:rPr>
                        <a:t>màu</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nâu</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nhạt</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và</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có</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vị</a:t>
                      </a:r>
                      <a:r>
                        <a:rPr lang="en-GB" sz="1600" baseline="0" dirty="0">
                          <a:latin typeface="Times New Roman" panose="02020603050405020304" pitchFamily="18" charset="0"/>
                          <a:cs typeface="Times New Roman" panose="02020603050405020304" pitchFamily="18" charset="0"/>
                        </a:rPr>
                        <a:t> coca </a:t>
                      </a:r>
                      <a:r>
                        <a:rPr lang="en-GB" sz="1600" baseline="0" dirty="0" err="1">
                          <a:latin typeface="Times New Roman" panose="02020603050405020304" pitchFamily="18" charset="0"/>
                          <a:cs typeface="Times New Roman" panose="02020603050405020304" pitchFamily="18" charset="0"/>
                        </a:rPr>
                        <a:t>nhẹ</a:t>
                      </a:r>
                      <a:r>
                        <a:rPr lang="en-GB" sz="1600" baseline="0" dirty="0">
                          <a:latin typeface="Times New Roman" panose="02020603050405020304" pitchFamily="18" charset="0"/>
                          <a:cs typeface="Times New Roman" panose="02020603050405020304" pitchFamily="18" charset="0"/>
                        </a:rPr>
                        <a:t> </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aseline="0" dirty="0">
                          <a:latin typeface="Times New Roman" panose="02020603050405020304" pitchFamily="18" charset="0"/>
                          <a:cs typeface="Times New Roman" panose="02020603050405020304" pitchFamily="18" charset="0"/>
                        </a:rPr>
                        <a:t>Coca tan  </a:t>
                      </a:r>
                      <a:r>
                        <a:rPr lang="en-GB" sz="1600" baseline="0" dirty="0" err="1">
                          <a:latin typeface="Times New Roman" panose="02020603050405020304" pitchFamily="18" charset="0"/>
                          <a:cs typeface="Times New Roman" panose="02020603050405020304" pitchFamily="18" charset="0"/>
                        </a:rPr>
                        <a:t>trong</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nước</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803670"/>
                  </a:ext>
                </a:extLst>
              </a:tr>
              <a:tr h="370840">
                <a:tc>
                  <a:txBody>
                    <a:bodyPr/>
                    <a:lstStyle/>
                    <a:p>
                      <a:pPr algn="ctr"/>
                      <a:r>
                        <a:rPr lang="en-GB" altLang="en-US" sz="1600" b="1" baseline="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4</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dầu</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ăn</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vào nước và khuấy đều</a:t>
                      </a:r>
                      <a:endParaRPr lang="en-US"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err="1">
                          <a:latin typeface="Times New Roman" panose="02020603050405020304" pitchFamily="18" charset="0"/>
                          <a:cs typeface="Times New Roman" panose="02020603050405020304" pitchFamily="18" charset="0"/>
                        </a:rPr>
                        <a:t>Dầu</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ăn</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nổi</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lên</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trên</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mặt</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nước</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latin typeface="Times New Roman" panose="02020603050405020304" pitchFamily="18" charset="0"/>
                          <a:cs typeface="Times New Roman" panose="02020603050405020304" pitchFamily="18" charset="0"/>
                        </a:rPr>
                        <a:t>Dầu</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ăn</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không</a:t>
                      </a:r>
                      <a:r>
                        <a:rPr lang="en-GB" sz="1600" baseline="0" dirty="0">
                          <a:latin typeface="Times New Roman" panose="02020603050405020304" pitchFamily="18" charset="0"/>
                          <a:cs typeface="Times New Roman" panose="02020603050405020304" pitchFamily="18" charset="0"/>
                        </a:rPr>
                        <a:t> tan </a:t>
                      </a:r>
                      <a:r>
                        <a:rPr lang="en-GB" sz="1600" baseline="0" dirty="0" err="1">
                          <a:latin typeface="Times New Roman" panose="02020603050405020304" pitchFamily="18" charset="0"/>
                          <a:cs typeface="Times New Roman" panose="02020603050405020304" pitchFamily="18" charset="0"/>
                        </a:rPr>
                        <a:t>trong</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nước</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282702"/>
                  </a:ext>
                </a:extLst>
              </a:tr>
            </a:tbl>
          </a:graphicData>
        </a:graphic>
      </p:graphicFrame>
      <p:sp>
        <p:nvSpPr>
          <p:cNvPr id="11" name="Freeform 3">
            <a:extLst>
              <a:ext uri="{FF2B5EF4-FFF2-40B4-BE49-F238E27FC236}">
                <a16:creationId xmlns:a16="http://schemas.microsoft.com/office/drawing/2014/main" id="{23F5976F-88EE-9199-A071-48BFE4CE0122}"/>
              </a:ext>
            </a:extLst>
          </p:cNvPr>
          <p:cNvSpPr/>
          <p:nvPr/>
        </p:nvSpPr>
        <p:spPr>
          <a:xfrm>
            <a:off x="8202304" y="4189863"/>
            <a:ext cx="814374" cy="904000"/>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2"/>
            <a:stretch>
              <a:fillRect/>
            </a:stretch>
          </a:blipFill>
        </p:spPr>
        <p:txBody>
          <a:bodyPr/>
          <a:lstStyle/>
          <a:p>
            <a:endParaRPr lang="vi-VN"/>
          </a:p>
        </p:txBody>
      </p:sp>
      <p:sp>
        <p:nvSpPr>
          <p:cNvPr id="12" name="Freeform 4">
            <a:extLst>
              <a:ext uri="{FF2B5EF4-FFF2-40B4-BE49-F238E27FC236}">
                <a16:creationId xmlns:a16="http://schemas.microsoft.com/office/drawing/2014/main" id="{ED6FD62B-F1AB-7F80-8744-762A09ADAD8D}"/>
              </a:ext>
            </a:extLst>
          </p:cNvPr>
          <p:cNvSpPr/>
          <p:nvPr/>
        </p:nvSpPr>
        <p:spPr>
          <a:xfrm>
            <a:off x="-131521" y="4430486"/>
            <a:ext cx="937064" cy="640321"/>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13"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29406">
            <a:off x="6183623" y="498421"/>
            <a:ext cx="3460044" cy="882598"/>
          </a:xfrm>
          <a:prstGeom prst="rect">
            <a:avLst/>
          </a:prstGeom>
        </p:spPr>
      </p:pic>
    </p:spTree>
    <p:extLst>
      <p:ext uri="{BB962C8B-B14F-4D97-AF65-F5344CB8AC3E}">
        <p14:creationId xmlns:p14="http://schemas.microsoft.com/office/powerpoint/2010/main" val="259409449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33095"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4CBC4421-8D2C-ABCA-7166-05FF346CFD94}"/>
              </a:ext>
            </a:extLst>
          </p:cNvPr>
          <p:cNvSpPr/>
          <p:nvPr/>
        </p:nvSpPr>
        <p:spPr>
          <a:xfrm>
            <a:off x="922887" y="264548"/>
            <a:ext cx="7446971" cy="1015663"/>
          </a:xfrm>
          <a:prstGeom prst="rect">
            <a:avLst/>
          </a:prstGeom>
        </p:spPr>
        <p:txBody>
          <a:bodyPr wrap="square">
            <a:spAutoFit/>
          </a:bodyPr>
          <a:lstStyle/>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Thứ</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Ba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ngày</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13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8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năm</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Khoa</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Hỗn</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hợp</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dịch</a:t>
            </a:r>
            <a:endPar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10" name="Table 9"/>
          <p:cNvGraphicFramePr>
            <a:graphicFrameLocks noGrp="1"/>
          </p:cNvGraphicFramePr>
          <p:nvPr/>
        </p:nvGraphicFramePr>
        <p:xfrm>
          <a:off x="337457" y="1341559"/>
          <a:ext cx="6632029" cy="3383280"/>
        </p:xfrm>
        <a:graphic>
          <a:graphicData uri="http://schemas.openxmlformats.org/drawingml/2006/table">
            <a:tbl>
              <a:tblPr firstRow="1" bandRow="1">
                <a:tableStyleId>{1C1C4FF8-EA31-4D0C-B512-5B846355BACC}</a:tableStyleId>
              </a:tblPr>
              <a:tblGrid>
                <a:gridCol w="877239">
                  <a:extLst>
                    <a:ext uri="{9D8B030D-6E8A-4147-A177-3AD203B41FA5}">
                      <a16:colId xmlns:a16="http://schemas.microsoft.com/office/drawing/2014/main" val="957610651"/>
                    </a:ext>
                  </a:extLst>
                </a:gridCol>
                <a:gridCol w="1914409">
                  <a:extLst>
                    <a:ext uri="{9D8B030D-6E8A-4147-A177-3AD203B41FA5}">
                      <a16:colId xmlns:a16="http://schemas.microsoft.com/office/drawing/2014/main" val="679489452"/>
                    </a:ext>
                  </a:extLst>
                </a:gridCol>
                <a:gridCol w="2025312">
                  <a:extLst>
                    <a:ext uri="{9D8B030D-6E8A-4147-A177-3AD203B41FA5}">
                      <a16:colId xmlns:a16="http://schemas.microsoft.com/office/drawing/2014/main" val="246470992"/>
                    </a:ext>
                  </a:extLst>
                </a:gridCol>
                <a:gridCol w="1815069">
                  <a:extLst>
                    <a:ext uri="{9D8B030D-6E8A-4147-A177-3AD203B41FA5}">
                      <a16:colId xmlns:a16="http://schemas.microsoft.com/office/drawing/2014/main" val="3252276563"/>
                    </a:ext>
                  </a:extLst>
                </a:gridCol>
              </a:tblGrid>
              <a:tr h="394451">
                <a:tc>
                  <a:txBody>
                    <a:bodyPr/>
                    <a:lstStyle/>
                    <a:p>
                      <a:pPr algn="ct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hí nghiệm </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err="1">
                          <a:latin typeface="Times New Roman" panose="02020603050405020304" pitchFamily="18" charset="0"/>
                          <a:cs typeface="Times New Roman" panose="02020603050405020304" pitchFamily="18" charset="0"/>
                        </a:rPr>
                        <a:t>Cách</a:t>
                      </a:r>
                      <a:r>
                        <a:rPr lang="en-GB" sz="1600" b="1" baseline="0" dirty="0">
                          <a:latin typeface="Times New Roman" panose="02020603050405020304" pitchFamily="18" charset="0"/>
                          <a:cs typeface="Times New Roman" panose="02020603050405020304" pitchFamily="18" charset="0"/>
                        </a:rPr>
                        <a:t> </a:t>
                      </a:r>
                      <a:r>
                        <a:rPr lang="en-GB" sz="1600" b="1" baseline="0" dirty="0" err="1">
                          <a:latin typeface="Times New Roman" panose="02020603050405020304" pitchFamily="18" charset="0"/>
                          <a:cs typeface="Times New Roman" panose="02020603050405020304" pitchFamily="18" charset="0"/>
                        </a:rPr>
                        <a:t>tiến</a:t>
                      </a:r>
                      <a:r>
                        <a:rPr lang="en-GB" sz="1600" b="1" baseline="0" dirty="0">
                          <a:latin typeface="Times New Roman" panose="02020603050405020304" pitchFamily="18" charset="0"/>
                          <a:cs typeface="Times New Roman" panose="02020603050405020304" pitchFamily="18" charset="0"/>
                        </a:rPr>
                        <a:t> </a:t>
                      </a:r>
                      <a:r>
                        <a:rPr lang="en-GB" sz="1600" b="1" baseline="0" dirty="0" err="1">
                          <a:latin typeface="Times New Roman" panose="02020603050405020304" pitchFamily="18" charset="0"/>
                          <a:cs typeface="Times New Roman" panose="02020603050405020304" pitchFamily="18" charset="0"/>
                        </a:rPr>
                        <a:t>hành</a:t>
                      </a:r>
                      <a:endParaRPr lang="en-GB"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err="1">
                          <a:latin typeface="Times New Roman" panose="02020603050405020304" pitchFamily="18" charset="0"/>
                          <a:cs typeface="Times New Roman" panose="02020603050405020304" pitchFamily="18" charset="0"/>
                        </a:rPr>
                        <a:t>Hiện</a:t>
                      </a:r>
                      <a:r>
                        <a:rPr lang="en-GB" sz="1600" b="1" dirty="0">
                          <a:latin typeface="Times New Roman" panose="02020603050405020304" pitchFamily="18" charset="0"/>
                          <a:cs typeface="Times New Roman" panose="02020603050405020304" pitchFamily="18" charset="0"/>
                        </a:rPr>
                        <a:t> </a:t>
                      </a:r>
                      <a:r>
                        <a:rPr lang="en-GB" sz="1600" b="1" dirty="0" err="1">
                          <a:latin typeface="Times New Roman" panose="02020603050405020304" pitchFamily="18" charset="0"/>
                          <a:cs typeface="Times New Roman" panose="02020603050405020304" pitchFamily="18" charset="0"/>
                        </a:rPr>
                        <a:t>tượng</a:t>
                      </a:r>
                      <a:endParaRPr lang="en-GB"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err="1">
                          <a:latin typeface="Times New Roman" panose="02020603050405020304" pitchFamily="18" charset="0"/>
                          <a:cs typeface="Times New Roman" panose="02020603050405020304" pitchFamily="18" charset="0"/>
                        </a:rPr>
                        <a:t>Kết</a:t>
                      </a:r>
                      <a:r>
                        <a:rPr lang="en-GB" sz="1600" b="1" baseline="0" dirty="0">
                          <a:latin typeface="Times New Roman" panose="02020603050405020304" pitchFamily="18" charset="0"/>
                          <a:cs typeface="Times New Roman" panose="02020603050405020304" pitchFamily="18" charset="0"/>
                        </a:rPr>
                        <a:t> </a:t>
                      </a:r>
                      <a:r>
                        <a:rPr lang="en-GB" sz="1600" b="1" baseline="0" dirty="0" err="1">
                          <a:latin typeface="Times New Roman" panose="02020603050405020304" pitchFamily="18" charset="0"/>
                          <a:cs typeface="Times New Roman" panose="02020603050405020304" pitchFamily="18" charset="0"/>
                        </a:rPr>
                        <a:t>quả</a:t>
                      </a:r>
                      <a:endParaRPr lang="en-GB" sz="16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971684"/>
                  </a:ext>
                </a:extLst>
              </a:tr>
              <a:tr h="370840">
                <a:tc>
                  <a:txBody>
                    <a:bodyPr/>
                    <a:lstStyle/>
                    <a:p>
                      <a:pPr algn="ct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1</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đỗ xanh vào nước và khuấy</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đều</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latin typeface="Times New Roman" panose="02020603050405020304" pitchFamily="18" charset="0"/>
                          <a:cs typeface="Times New Roman" panose="02020603050405020304" pitchFamily="18" charset="0"/>
                        </a:rPr>
                        <a:t>Đỗ</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xanh</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bị</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lắng</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xuống</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nước</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giữ</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nguyên</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màu</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trắng</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latin typeface="Times New Roman" panose="02020603050405020304" pitchFamily="18" charset="0"/>
                          <a:cs typeface="Times New Roman" panose="02020603050405020304" pitchFamily="18" charset="0"/>
                        </a:rPr>
                        <a:t>Đỗ</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xanh</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không</a:t>
                      </a:r>
                      <a:r>
                        <a:rPr lang="en-GB" sz="1600" baseline="0" dirty="0">
                          <a:latin typeface="Times New Roman" panose="02020603050405020304" pitchFamily="18" charset="0"/>
                          <a:cs typeface="Times New Roman" panose="02020603050405020304" pitchFamily="18" charset="0"/>
                        </a:rPr>
                        <a:t> tan </a:t>
                      </a:r>
                      <a:r>
                        <a:rPr lang="en-GB" sz="1600" baseline="0" dirty="0" err="1">
                          <a:latin typeface="Times New Roman" panose="02020603050405020304" pitchFamily="18" charset="0"/>
                          <a:cs typeface="Times New Roman" panose="02020603050405020304" pitchFamily="18" charset="0"/>
                        </a:rPr>
                        <a:t>trong</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nước</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4160342"/>
                  </a:ext>
                </a:extLst>
              </a:tr>
              <a:tr h="370840">
                <a:tc>
                  <a:txBody>
                    <a:bodyPr/>
                    <a:lstStyle/>
                    <a:p>
                      <a:pPr algn="ct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2</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muối</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 nước và khuấy đều</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latin typeface="Times New Roman" panose="02020603050405020304" pitchFamily="18" charset="0"/>
                          <a:cs typeface="Times New Roman" panose="02020603050405020304" pitchFamily="18" charset="0"/>
                        </a:rPr>
                        <a:t>Muối</a:t>
                      </a:r>
                      <a:r>
                        <a:rPr lang="en-GB" sz="1600" dirty="0">
                          <a:latin typeface="Times New Roman" panose="02020603050405020304" pitchFamily="18" charset="0"/>
                          <a:cs typeface="Times New Roman" panose="02020603050405020304" pitchFamily="18" charset="0"/>
                        </a:rPr>
                        <a:t> tan </a:t>
                      </a:r>
                      <a:r>
                        <a:rPr lang="en-GB" sz="1600" dirty="0" err="1">
                          <a:latin typeface="Times New Roman" panose="02020603050405020304" pitchFamily="18" charset="0"/>
                          <a:cs typeface="Times New Roman" panose="02020603050405020304" pitchFamily="18" charset="0"/>
                        </a:rPr>
                        <a:t>hết</a:t>
                      </a:r>
                      <a:r>
                        <a:rPr lang="en-GB" sz="1600" dirty="0">
                          <a:latin typeface="Times New Roman" panose="02020603050405020304" pitchFamily="18" charset="0"/>
                          <a:cs typeface="Times New Roman" panose="02020603050405020304" pitchFamily="18" charset="0"/>
                        </a:rPr>
                        <a:t>,</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nước</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có</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vị</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mặn</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màu</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hơi</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đục</a:t>
                      </a:r>
                      <a:endParaRPr lang="en-GB" sz="1600" baseline="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latin typeface="Times New Roman" panose="02020603050405020304" pitchFamily="18" charset="0"/>
                          <a:cs typeface="Times New Roman" panose="02020603050405020304" pitchFamily="18" charset="0"/>
                        </a:rPr>
                        <a:t>Muối</a:t>
                      </a:r>
                      <a:r>
                        <a:rPr lang="en-GB" sz="1600" dirty="0">
                          <a:latin typeface="Times New Roman" panose="02020603050405020304" pitchFamily="18" charset="0"/>
                          <a:cs typeface="Times New Roman" panose="02020603050405020304" pitchFamily="18" charset="0"/>
                        </a:rPr>
                        <a:t> tan </a:t>
                      </a:r>
                      <a:r>
                        <a:rPr lang="en-GB" sz="1600" dirty="0" err="1">
                          <a:latin typeface="Times New Roman" panose="02020603050405020304" pitchFamily="18" charset="0"/>
                          <a:cs typeface="Times New Roman" panose="02020603050405020304" pitchFamily="18" charset="0"/>
                        </a:rPr>
                        <a:t>trong</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nước</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3207372"/>
                  </a:ext>
                </a:extLst>
              </a:tr>
              <a:tr h="370840">
                <a:tc>
                  <a:txBody>
                    <a:bodyPr/>
                    <a:lstStyle/>
                    <a:p>
                      <a:pPr algn="ctr"/>
                      <a:r>
                        <a:rPr lang="en-GB" altLang="en-US" sz="1600" b="1" baseline="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3</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coca </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vào nước và khuấy đều</a:t>
                      </a:r>
                      <a:endPar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latin typeface="Times New Roman" panose="02020603050405020304" pitchFamily="18" charset="0"/>
                          <a:cs typeface="Times New Roman" panose="02020603050405020304" pitchFamily="18" charset="0"/>
                        </a:rPr>
                        <a:t>Nước</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chuyển</a:t>
                      </a:r>
                      <a:r>
                        <a:rPr lang="en-GB" sz="1600" baseline="0" dirty="0">
                          <a:latin typeface="Times New Roman" panose="02020603050405020304" pitchFamily="18" charset="0"/>
                          <a:cs typeface="Times New Roman" panose="02020603050405020304" pitchFamily="18" charset="0"/>
                        </a:rPr>
                        <a:t> sang </a:t>
                      </a:r>
                      <a:r>
                        <a:rPr lang="en-GB" sz="1600" baseline="0" dirty="0" err="1">
                          <a:latin typeface="Times New Roman" panose="02020603050405020304" pitchFamily="18" charset="0"/>
                          <a:cs typeface="Times New Roman" panose="02020603050405020304" pitchFamily="18" charset="0"/>
                        </a:rPr>
                        <a:t>màu</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nâu</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nhạt</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và</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có</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vị</a:t>
                      </a:r>
                      <a:r>
                        <a:rPr lang="en-GB" sz="1600" baseline="0" dirty="0">
                          <a:latin typeface="Times New Roman" panose="02020603050405020304" pitchFamily="18" charset="0"/>
                          <a:cs typeface="Times New Roman" panose="02020603050405020304" pitchFamily="18" charset="0"/>
                        </a:rPr>
                        <a:t> coca </a:t>
                      </a:r>
                      <a:r>
                        <a:rPr lang="en-GB" sz="1600" baseline="0" dirty="0" err="1">
                          <a:latin typeface="Times New Roman" panose="02020603050405020304" pitchFamily="18" charset="0"/>
                          <a:cs typeface="Times New Roman" panose="02020603050405020304" pitchFamily="18" charset="0"/>
                        </a:rPr>
                        <a:t>nhẹ</a:t>
                      </a:r>
                      <a:r>
                        <a:rPr lang="en-GB" sz="1600" baseline="0" dirty="0">
                          <a:latin typeface="Times New Roman" panose="02020603050405020304" pitchFamily="18" charset="0"/>
                          <a:cs typeface="Times New Roman" panose="02020603050405020304" pitchFamily="18" charset="0"/>
                        </a:rPr>
                        <a:t> </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baseline="0" dirty="0">
                          <a:latin typeface="Times New Roman" panose="02020603050405020304" pitchFamily="18" charset="0"/>
                          <a:cs typeface="Times New Roman" panose="02020603050405020304" pitchFamily="18" charset="0"/>
                        </a:rPr>
                        <a:t>Coca tan  </a:t>
                      </a:r>
                      <a:r>
                        <a:rPr lang="en-GB" sz="1600" baseline="0" dirty="0" err="1">
                          <a:latin typeface="Times New Roman" panose="02020603050405020304" pitchFamily="18" charset="0"/>
                          <a:cs typeface="Times New Roman" panose="02020603050405020304" pitchFamily="18" charset="0"/>
                        </a:rPr>
                        <a:t>trong</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nước</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803670"/>
                  </a:ext>
                </a:extLst>
              </a:tr>
              <a:tr h="370840">
                <a:tc>
                  <a:txBody>
                    <a:bodyPr/>
                    <a:lstStyle/>
                    <a:p>
                      <a:pPr algn="ctr"/>
                      <a:r>
                        <a:rPr lang="en-GB" altLang="en-US" sz="1600" b="1" baseline="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4</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Cho </a:t>
                      </a:r>
                      <a:r>
                        <a:rPr lang="en-GB" altLang="en-US" sz="1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dầu</a:t>
                      </a:r>
                      <a:r>
                        <a:rPr lang="en-GB"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GB" altLang="en-US" sz="1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ăn</a:t>
                      </a:r>
                      <a:r>
                        <a:rPr lang="vi-VN"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vào nước và khuấy đều</a:t>
                      </a:r>
                      <a:endParaRPr lang="en-US" altLang="en-US" sz="1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err="1">
                          <a:latin typeface="Times New Roman" panose="02020603050405020304" pitchFamily="18" charset="0"/>
                          <a:cs typeface="Times New Roman" panose="02020603050405020304" pitchFamily="18" charset="0"/>
                        </a:rPr>
                        <a:t>Dầu</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ăn</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nổi</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lên</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trên</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mặt</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nước</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dirty="0" err="1">
                          <a:latin typeface="Times New Roman" panose="02020603050405020304" pitchFamily="18" charset="0"/>
                          <a:cs typeface="Times New Roman" panose="02020603050405020304" pitchFamily="18" charset="0"/>
                        </a:rPr>
                        <a:t>Dầu</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ăn</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không</a:t>
                      </a:r>
                      <a:r>
                        <a:rPr lang="en-GB" sz="1600" baseline="0" dirty="0">
                          <a:latin typeface="Times New Roman" panose="02020603050405020304" pitchFamily="18" charset="0"/>
                          <a:cs typeface="Times New Roman" panose="02020603050405020304" pitchFamily="18" charset="0"/>
                        </a:rPr>
                        <a:t> tan </a:t>
                      </a:r>
                      <a:r>
                        <a:rPr lang="en-GB" sz="1600" baseline="0" dirty="0" err="1">
                          <a:latin typeface="Times New Roman" panose="02020603050405020304" pitchFamily="18" charset="0"/>
                          <a:cs typeface="Times New Roman" panose="02020603050405020304" pitchFamily="18" charset="0"/>
                        </a:rPr>
                        <a:t>trong</a:t>
                      </a:r>
                      <a:r>
                        <a:rPr lang="en-GB" sz="1600" baseline="0" dirty="0">
                          <a:latin typeface="Times New Roman" panose="02020603050405020304" pitchFamily="18" charset="0"/>
                          <a:cs typeface="Times New Roman" panose="02020603050405020304" pitchFamily="18" charset="0"/>
                        </a:rPr>
                        <a:t> </a:t>
                      </a:r>
                      <a:r>
                        <a:rPr lang="en-GB" sz="1600" baseline="0" dirty="0" err="1">
                          <a:latin typeface="Times New Roman" panose="02020603050405020304" pitchFamily="18" charset="0"/>
                          <a:cs typeface="Times New Roman" panose="02020603050405020304" pitchFamily="18" charset="0"/>
                        </a:rPr>
                        <a:t>nước</a:t>
                      </a:r>
                      <a:endParaRPr lang="en-GB" sz="1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282702"/>
                  </a:ext>
                </a:extLst>
              </a:tr>
            </a:tbl>
          </a:graphicData>
        </a:graphic>
      </p:graphicFrame>
      <p:sp>
        <p:nvSpPr>
          <p:cNvPr id="11" name="Freeform 3">
            <a:extLst>
              <a:ext uri="{FF2B5EF4-FFF2-40B4-BE49-F238E27FC236}">
                <a16:creationId xmlns:a16="http://schemas.microsoft.com/office/drawing/2014/main" id="{23F5976F-88EE-9199-A071-48BFE4CE0122}"/>
              </a:ext>
            </a:extLst>
          </p:cNvPr>
          <p:cNvSpPr/>
          <p:nvPr/>
        </p:nvSpPr>
        <p:spPr>
          <a:xfrm>
            <a:off x="8202304" y="4189863"/>
            <a:ext cx="814374" cy="904000"/>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2"/>
            <a:stretch>
              <a:fillRect/>
            </a:stretch>
          </a:blipFill>
        </p:spPr>
        <p:txBody>
          <a:bodyPr/>
          <a:lstStyle/>
          <a:p>
            <a:endParaRPr lang="vi-VN"/>
          </a:p>
        </p:txBody>
      </p:sp>
      <p:sp>
        <p:nvSpPr>
          <p:cNvPr id="12" name="Freeform 4">
            <a:extLst>
              <a:ext uri="{FF2B5EF4-FFF2-40B4-BE49-F238E27FC236}">
                <a16:creationId xmlns:a16="http://schemas.microsoft.com/office/drawing/2014/main" id="{ED6FD62B-F1AB-7F80-8744-762A09ADAD8D}"/>
              </a:ext>
            </a:extLst>
          </p:cNvPr>
          <p:cNvSpPr/>
          <p:nvPr/>
        </p:nvSpPr>
        <p:spPr>
          <a:xfrm>
            <a:off x="-131521" y="4430486"/>
            <a:ext cx="937064" cy="640321"/>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pic>
        <p:nvPicPr>
          <p:cNvPr id="13"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29406">
            <a:off x="6183623" y="498421"/>
            <a:ext cx="3460044" cy="882598"/>
          </a:xfrm>
          <a:prstGeom prst="rect">
            <a:avLst/>
          </a:prstGeom>
        </p:spPr>
      </p:pic>
      <p:grpSp>
        <p:nvGrpSpPr>
          <p:cNvPr id="5" name="Group 4"/>
          <p:cNvGrpSpPr/>
          <p:nvPr/>
        </p:nvGrpSpPr>
        <p:grpSpPr>
          <a:xfrm>
            <a:off x="6746500" y="2130660"/>
            <a:ext cx="1103232" cy="2461990"/>
            <a:chOff x="6746500" y="2130660"/>
            <a:chExt cx="1103232" cy="2461990"/>
          </a:xfrm>
        </p:grpSpPr>
        <p:grpSp>
          <p:nvGrpSpPr>
            <p:cNvPr id="3" name="Group 2"/>
            <p:cNvGrpSpPr/>
            <p:nvPr/>
          </p:nvGrpSpPr>
          <p:grpSpPr>
            <a:xfrm>
              <a:off x="6746500" y="2130660"/>
              <a:ext cx="1103232" cy="1038077"/>
              <a:chOff x="6746500" y="2130660"/>
              <a:chExt cx="1103232" cy="1038077"/>
            </a:xfrm>
          </p:grpSpPr>
          <p:sp>
            <p:nvSpPr>
              <p:cNvPr id="9" name="TextBox 8">
                <a:extLst>
                  <a:ext uri="{FF2B5EF4-FFF2-40B4-BE49-F238E27FC236}">
                    <a16:creationId xmlns:a16="http://schemas.microsoft.com/office/drawing/2014/main" id="{BBFC26EA-F1AB-5D78-D964-B78616EA410A}"/>
                  </a:ext>
                </a:extLst>
              </p:cNvPr>
              <p:cNvSpPr txBox="1"/>
              <p:nvPr/>
            </p:nvSpPr>
            <p:spPr>
              <a:xfrm>
                <a:off x="6746500" y="2130660"/>
                <a:ext cx="1098201" cy="369332"/>
              </a:xfrm>
              <a:prstGeom prst="rect">
                <a:avLst/>
              </a:prstGeom>
              <a:noFill/>
            </p:spPr>
            <p:txBody>
              <a:bodyPr wrap="square" rtlCol="0">
                <a:spAutoFit/>
              </a:bodyPr>
              <a:lstStyle/>
              <a:p>
                <a:r>
                  <a:rPr lang="en-US" sz="1800" dirty="0">
                    <a:solidFill>
                      <a:srgbClr val="00B0F0"/>
                    </a:solidFill>
                    <a:latin typeface="Bahnschrift Condensed" panose="020B0502040204020203" pitchFamily="34" charset="0"/>
                  </a:rPr>
                  <a:t>=&gt; </a:t>
                </a:r>
                <a:r>
                  <a:rPr lang="en-US" sz="1800" dirty="0" err="1">
                    <a:solidFill>
                      <a:srgbClr val="00B0F0"/>
                    </a:solidFill>
                    <a:latin typeface="Bahnschrift Condensed" panose="020B0502040204020203" pitchFamily="34" charset="0"/>
                  </a:rPr>
                  <a:t>Hỗn</a:t>
                </a:r>
                <a:r>
                  <a:rPr lang="en-US" sz="1800" dirty="0">
                    <a:solidFill>
                      <a:srgbClr val="00B0F0"/>
                    </a:solidFill>
                    <a:latin typeface="Bahnschrift Condensed" panose="020B0502040204020203" pitchFamily="34" charset="0"/>
                  </a:rPr>
                  <a:t> </a:t>
                </a:r>
                <a:r>
                  <a:rPr lang="en-US" sz="1800" dirty="0" err="1">
                    <a:solidFill>
                      <a:srgbClr val="00B0F0"/>
                    </a:solidFill>
                    <a:latin typeface="Bahnschrift Condensed" panose="020B0502040204020203" pitchFamily="34" charset="0"/>
                  </a:rPr>
                  <a:t>hợp</a:t>
                </a:r>
                <a:endParaRPr lang="en-US" sz="1800" dirty="0">
                  <a:solidFill>
                    <a:srgbClr val="00B0F0"/>
                  </a:solidFill>
                  <a:latin typeface="Bahnschrift Condensed" panose="020B0502040204020203" pitchFamily="34" charset="0"/>
                </a:endParaRPr>
              </a:p>
            </p:txBody>
          </p:sp>
          <p:sp>
            <p:nvSpPr>
              <p:cNvPr id="14" name="TextBox 13">
                <a:extLst>
                  <a:ext uri="{FF2B5EF4-FFF2-40B4-BE49-F238E27FC236}">
                    <a16:creationId xmlns:a16="http://schemas.microsoft.com/office/drawing/2014/main" id="{BBFC26EA-F1AB-5D78-D964-B78616EA410A}"/>
                  </a:ext>
                </a:extLst>
              </p:cNvPr>
              <p:cNvSpPr txBox="1"/>
              <p:nvPr/>
            </p:nvSpPr>
            <p:spPr>
              <a:xfrm>
                <a:off x="6751531" y="2799405"/>
                <a:ext cx="1098201" cy="369332"/>
              </a:xfrm>
              <a:prstGeom prst="rect">
                <a:avLst/>
              </a:prstGeom>
              <a:noFill/>
            </p:spPr>
            <p:txBody>
              <a:bodyPr wrap="square" rtlCol="0">
                <a:spAutoFit/>
              </a:bodyPr>
              <a:lstStyle/>
              <a:p>
                <a:r>
                  <a:rPr lang="en-US" sz="1800" dirty="0">
                    <a:solidFill>
                      <a:srgbClr val="00B0F0"/>
                    </a:solidFill>
                    <a:latin typeface="Bahnschrift Condensed" panose="020B0502040204020203" pitchFamily="34" charset="0"/>
                  </a:rPr>
                  <a:t>=&gt; </a:t>
                </a:r>
                <a:r>
                  <a:rPr lang="en-US" sz="1800" dirty="0" err="1">
                    <a:solidFill>
                      <a:srgbClr val="00B0F0"/>
                    </a:solidFill>
                    <a:latin typeface="Bahnschrift Condensed" panose="020B0502040204020203" pitchFamily="34" charset="0"/>
                  </a:rPr>
                  <a:t>Hỗn</a:t>
                </a:r>
                <a:r>
                  <a:rPr lang="en-US" sz="1800" dirty="0">
                    <a:solidFill>
                      <a:srgbClr val="00B0F0"/>
                    </a:solidFill>
                    <a:latin typeface="Bahnschrift Condensed" panose="020B0502040204020203" pitchFamily="34" charset="0"/>
                  </a:rPr>
                  <a:t> </a:t>
                </a:r>
                <a:r>
                  <a:rPr lang="en-US" sz="1800" dirty="0" err="1">
                    <a:solidFill>
                      <a:srgbClr val="00B0F0"/>
                    </a:solidFill>
                    <a:latin typeface="Bahnschrift Condensed" panose="020B0502040204020203" pitchFamily="34" charset="0"/>
                  </a:rPr>
                  <a:t>hợp</a:t>
                </a:r>
                <a:endParaRPr lang="en-US" sz="1800" dirty="0">
                  <a:solidFill>
                    <a:srgbClr val="00B0F0"/>
                  </a:solidFill>
                  <a:latin typeface="Bahnschrift Condensed" panose="020B0502040204020203" pitchFamily="34" charset="0"/>
                </a:endParaRPr>
              </a:p>
            </p:txBody>
          </p:sp>
        </p:grpSp>
        <p:grpSp>
          <p:nvGrpSpPr>
            <p:cNvPr id="4" name="Group 3"/>
            <p:cNvGrpSpPr/>
            <p:nvPr/>
          </p:nvGrpSpPr>
          <p:grpSpPr>
            <a:xfrm>
              <a:off x="6748092" y="3450924"/>
              <a:ext cx="1098688" cy="1141726"/>
              <a:chOff x="6748092" y="3450924"/>
              <a:chExt cx="1098688" cy="1141726"/>
            </a:xfrm>
          </p:grpSpPr>
          <p:sp>
            <p:nvSpPr>
              <p:cNvPr id="15" name="TextBox 14">
                <a:extLst>
                  <a:ext uri="{FF2B5EF4-FFF2-40B4-BE49-F238E27FC236}">
                    <a16:creationId xmlns:a16="http://schemas.microsoft.com/office/drawing/2014/main" id="{BBFC26EA-F1AB-5D78-D964-B78616EA410A}"/>
                  </a:ext>
                </a:extLst>
              </p:cNvPr>
              <p:cNvSpPr txBox="1"/>
              <p:nvPr/>
            </p:nvSpPr>
            <p:spPr>
              <a:xfrm>
                <a:off x="6748579" y="3450924"/>
                <a:ext cx="1098201" cy="369332"/>
              </a:xfrm>
              <a:prstGeom prst="rect">
                <a:avLst/>
              </a:prstGeom>
              <a:noFill/>
            </p:spPr>
            <p:txBody>
              <a:bodyPr wrap="square" rtlCol="0">
                <a:spAutoFit/>
              </a:bodyPr>
              <a:lstStyle/>
              <a:p>
                <a:r>
                  <a:rPr lang="en-US" sz="1800" dirty="0">
                    <a:solidFill>
                      <a:srgbClr val="00B0F0"/>
                    </a:solidFill>
                    <a:latin typeface="Bahnschrift Condensed" panose="020B0502040204020203" pitchFamily="34" charset="0"/>
                  </a:rPr>
                  <a:t>=&gt; </a:t>
                </a:r>
                <a:r>
                  <a:rPr lang="en-US" sz="1800" dirty="0" err="1">
                    <a:solidFill>
                      <a:srgbClr val="00B0F0"/>
                    </a:solidFill>
                    <a:latin typeface="Bahnschrift Condensed" panose="020B0502040204020203" pitchFamily="34" charset="0"/>
                  </a:rPr>
                  <a:t>Hỗn</a:t>
                </a:r>
                <a:r>
                  <a:rPr lang="en-US" sz="1800" dirty="0">
                    <a:solidFill>
                      <a:srgbClr val="00B0F0"/>
                    </a:solidFill>
                    <a:latin typeface="Bahnschrift Condensed" panose="020B0502040204020203" pitchFamily="34" charset="0"/>
                  </a:rPr>
                  <a:t> </a:t>
                </a:r>
                <a:r>
                  <a:rPr lang="en-US" sz="1800" dirty="0" err="1">
                    <a:solidFill>
                      <a:srgbClr val="00B0F0"/>
                    </a:solidFill>
                    <a:latin typeface="Bahnschrift Condensed" panose="020B0502040204020203" pitchFamily="34" charset="0"/>
                  </a:rPr>
                  <a:t>hợp</a:t>
                </a:r>
                <a:endParaRPr lang="en-US" sz="1800" dirty="0">
                  <a:solidFill>
                    <a:srgbClr val="00B0F0"/>
                  </a:solidFill>
                  <a:latin typeface="Bahnschrift Condensed" panose="020B0502040204020203" pitchFamily="34" charset="0"/>
                </a:endParaRPr>
              </a:p>
            </p:txBody>
          </p:sp>
          <p:sp>
            <p:nvSpPr>
              <p:cNvPr id="16" name="TextBox 15">
                <a:extLst>
                  <a:ext uri="{FF2B5EF4-FFF2-40B4-BE49-F238E27FC236}">
                    <a16:creationId xmlns:a16="http://schemas.microsoft.com/office/drawing/2014/main" id="{BBFC26EA-F1AB-5D78-D964-B78616EA410A}"/>
                  </a:ext>
                </a:extLst>
              </p:cNvPr>
              <p:cNvSpPr txBox="1"/>
              <p:nvPr/>
            </p:nvSpPr>
            <p:spPr>
              <a:xfrm>
                <a:off x="6748092" y="4223318"/>
                <a:ext cx="1098201" cy="369332"/>
              </a:xfrm>
              <a:prstGeom prst="rect">
                <a:avLst/>
              </a:prstGeom>
              <a:noFill/>
            </p:spPr>
            <p:txBody>
              <a:bodyPr wrap="square" rtlCol="0">
                <a:spAutoFit/>
              </a:bodyPr>
              <a:lstStyle/>
              <a:p>
                <a:r>
                  <a:rPr lang="en-US" sz="1800" dirty="0">
                    <a:solidFill>
                      <a:srgbClr val="00B0F0"/>
                    </a:solidFill>
                    <a:latin typeface="Bahnschrift Condensed" panose="020B0502040204020203" pitchFamily="34" charset="0"/>
                  </a:rPr>
                  <a:t>=&gt; </a:t>
                </a:r>
                <a:r>
                  <a:rPr lang="en-US" sz="1800" dirty="0" err="1">
                    <a:solidFill>
                      <a:srgbClr val="00B0F0"/>
                    </a:solidFill>
                    <a:latin typeface="Bahnschrift Condensed" panose="020B0502040204020203" pitchFamily="34" charset="0"/>
                  </a:rPr>
                  <a:t>Hỗn</a:t>
                </a:r>
                <a:r>
                  <a:rPr lang="en-US" sz="1800" dirty="0">
                    <a:solidFill>
                      <a:srgbClr val="00B0F0"/>
                    </a:solidFill>
                    <a:latin typeface="Bahnschrift Condensed" panose="020B0502040204020203" pitchFamily="34" charset="0"/>
                  </a:rPr>
                  <a:t> </a:t>
                </a:r>
                <a:r>
                  <a:rPr lang="en-US" sz="1800" dirty="0" err="1">
                    <a:solidFill>
                      <a:srgbClr val="00B0F0"/>
                    </a:solidFill>
                    <a:latin typeface="Bahnschrift Condensed" panose="020B0502040204020203" pitchFamily="34" charset="0"/>
                  </a:rPr>
                  <a:t>hợp</a:t>
                </a:r>
                <a:endParaRPr lang="en-US" sz="1800" dirty="0">
                  <a:solidFill>
                    <a:srgbClr val="00B0F0"/>
                  </a:solidFill>
                  <a:latin typeface="Bahnschrift Condensed" panose="020B0502040204020203" pitchFamily="34" charset="0"/>
                </a:endParaRPr>
              </a:p>
            </p:txBody>
          </p:sp>
        </p:grpSp>
      </p:grpSp>
    </p:spTree>
    <p:extLst>
      <p:ext uri="{BB962C8B-B14F-4D97-AF65-F5344CB8AC3E}">
        <p14:creationId xmlns:p14="http://schemas.microsoft.com/office/powerpoint/2010/main" val="423638151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31" y="23974"/>
            <a:ext cx="7488479" cy="6056579"/>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732500" y="2545479"/>
            <a:ext cx="5050167" cy="769441"/>
          </a:xfrm>
          <a:prstGeom prst="rect">
            <a:avLst/>
          </a:prstGeom>
          <a:noFill/>
        </p:spPr>
        <p:txBody>
          <a:bodyPr wrap="square" rtlCol="0">
            <a:spAutoFit/>
          </a:bodyPr>
          <a:lstStyle/>
          <a:p>
            <a:pPr lvl="0" algn="just"/>
            <a:r>
              <a:rPr lang="en-US" sz="2200" b="1" dirty="0">
                <a:solidFill>
                  <a:srgbClr val="002060"/>
                </a:solidFill>
                <a:latin typeface="Cambria" panose="02040503050406030204" pitchFamily="18" charset="0"/>
                <a:ea typeface="Cambria" panose="02040503050406030204" pitchFamily="18" charset="0"/>
              </a:rPr>
              <a:t>  </a:t>
            </a:r>
            <a:r>
              <a:rPr lang="vi-VN" sz="22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a:t>
            </a:r>
          </a:p>
        </p:txBody>
      </p:sp>
      <p:sp>
        <p:nvSpPr>
          <p:cNvPr id="118" name="Rectangle 117">
            <a:extLst>
              <a:ext uri="{FF2B5EF4-FFF2-40B4-BE49-F238E27FC236}">
                <a16:creationId xmlns:a16="http://schemas.microsoft.com/office/drawing/2014/main" id="{4CBC4421-8D2C-ABCA-7166-05FF346CFD94}"/>
              </a:ext>
            </a:extLst>
          </p:cNvPr>
          <p:cNvSpPr/>
          <p:nvPr/>
        </p:nvSpPr>
        <p:spPr>
          <a:xfrm>
            <a:off x="922887" y="264548"/>
            <a:ext cx="7446971" cy="1015663"/>
          </a:xfrm>
          <a:prstGeom prst="rect">
            <a:avLst/>
          </a:prstGeom>
        </p:spPr>
        <p:txBody>
          <a:bodyPr wrap="square">
            <a:spAutoFit/>
          </a:bodyPr>
          <a:lstStyle/>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Thứ</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Ba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ngày</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13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tháng</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8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năm</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2024</a:t>
            </a:r>
          </a:p>
          <a:p>
            <a:pPr algn="ct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Khoa</a:t>
            </a:r>
            <a:r>
              <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2000" b="1" dirty="0">
              <a:solidFill>
                <a:schemeClr val="tx1">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Hỗn</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hợp</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dung </a:t>
            </a:r>
            <a:r>
              <a:rPr lang="en-US" sz="2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dịch</a:t>
            </a:r>
            <a:endParaRPr lang="en-US" sz="2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1720362"/>
      </p:ext>
    </p:extLst>
  </p:cSld>
  <p:clrMapOvr>
    <a:masterClrMapping/>
  </p:clrMapOvr>
  <p:transition spd="med">
    <p:pull/>
  </p:transition>
</p:sld>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3628</TotalTime>
  <Words>929</Words>
  <Application>Microsoft Office PowerPoint</Application>
  <PresentationFormat>On-screen Show (16:9)</PresentationFormat>
  <Paragraphs>169</Paragraphs>
  <Slides>16</Slides>
  <Notes>5</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Arial</vt:lpstr>
      <vt:lpstr>Bahnschrift Condensed</vt:lpstr>
      <vt:lpstr>Calibri</vt:lpstr>
      <vt:lpstr>Cambria</vt:lpstr>
      <vt:lpstr>Lato Light</vt:lpstr>
      <vt:lpstr>Snap ITC</vt:lpstr>
      <vt:lpstr>Times New Roman</vt:lpstr>
      <vt:lpstr>Climate and Water Lesson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Lan Hương 0354473852</dc:creator>
  <cp:lastModifiedBy>Nguyen Mai</cp:lastModifiedBy>
  <cp:revision>77</cp:revision>
  <dcterms:modified xsi:type="dcterms:W3CDTF">2025-05-13T00:32:47Z</dcterms:modified>
</cp:coreProperties>
</file>