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43"/>
  </p:notesMasterIdLst>
  <p:sldIdLst>
    <p:sldId id="299" r:id="rId3"/>
    <p:sldId id="258" r:id="rId4"/>
    <p:sldId id="259" r:id="rId5"/>
    <p:sldId id="343" r:id="rId6"/>
    <p:sldId id="381" r:id="rId7"/>
    <p:sldId id="372" r:id="rId8"/>
    <p:sldId id="368" r:id="rId9"/>
    <p:sldId id="369" r:id="rId10"/>
    <p:sldId id="353" r:id="rId11"/>
    <p:sldId id="350" r:id="rId12"/>
    <p:sldId id="354" r:id="rId13"/>
    <p:sldId id="382" r:id="rId14"/>
    <p:sldId id="383" r:id="rId15"/>
    <p:sldId id="355" r:id="rId16"/>
    <p:sldId id="384" r:id="rId17"/>
    <p:sldId id="357" r:id="rId18"/>
    <p:sldId id="358" r:id="rId19"/>
    <p:sldId id="274" r:id="rId20"/>
    <p:sldId id="385" r:id="rId21"/>
    <p:sldId id="275" r:id="rId22"/>
    <p:sldId id="276" r:id="rId23"/>
    <p:sldId id="386" r:id="rId24"/>
    <p:sldId id="361" r:id="rId25"/>
    <p:sldId id="394" r:id="rId26"/>
    <p:sldId id="387" r:id="rId27"/>
    <p:sldId id="389" r:id="rId28"/>
    <p:sldId id="388" r:id="rId29"/>
    <p:sldId id="366" r:id="rId30"/>
    <p:sldId id="373" r:id="rId31"/>
    <p:sldId id="374" r:id="rId32"/>
    <p:sldId id="375" r:id="rId33"/>
    <p:sldId id="376" r:id="rId34"/>
    <p:sldId id="377" r:id="rId35"/>
    <p:sldId id="378" r:id="rId36"/>
    <p:sldId id="379" r:id="rId37"/>
    <p:sldId id="380" r:id="rId38"/>
    <p:sldId id="390" r:id="rId39"/>
    <p:sldId id="391" r:id="rId40"/>
    <p:sldId id="392" r:id="rId41"/>
    <p:sldId id="3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C66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8645" autoAdjust="0"/>
  </p:normalViewPr>
  <p:slideViewPr>
    <p:cSldViewPr snapToGrid="0">
      <p:cViewPr varScale="1">
        <p:scale>
          <a:sx n="86" d="100"/>
          <a:sy n="86" d="100"/>
        </p:scale>
        <p:origin x="597"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61973-CFB9-4E08-966F-5D5C973205C4}"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0B682-ECE6-45E0-821B-2D87149C45D9}" type="slidenum">
              <a:rPr lang="en-US" smtClean="0"/>
              <a:t>‹#›</a:t>
            </a:fld>
            <a:endParaRPr lang="en-US"/>
          </a:p>
        </p:txBody>
      </p:sp>
    </p:spTree>
    <p:extLst>
      <p:ext uri="{BB962C8B-B14F-4D97-AF65-F5344CB8AC3E}">
        <p14:creationId xmlns:p14="http://schemas.microsoft.com/office/powerpoint/2010/main" val="357575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a:effectLst/>
                <a:latin typeface="Times New Roman" panose="02020603050405020304" pitchFamily="18" charset="0"/>
                <a:ea typeface="Myriad Pro" panose="020B0503030403020204" pitchFamily="34" charset="0"/>
              </a:rPr>
              <a:t>HS đóng vai hướng dẫn viên du lịch, giới thiệu khái quát về biển, đảo</a:t>
            </a:r>
            <a:r>
              <a:rPr lang="vi-VN" sz="1800" spc="-40">
                <a:effectLst/>
                <a:latin typeface="Times New Roman" panose="02020603050405020304" pitchFamily="18" charset="0"/>
                <a:ea typeface="Myriad Pro" panose="020B0503030403020204" pitchFamily="34" charset="0"/>
              </a:rPr>
              <a:t> </a:t>
            </a:r>
            <a:r>
              <a:rPr lang="vi-VN" sz="1800">
                <a:effectLst/>
                <a:latin typeface="Times New Roman" panose="02020603050405020304" pitchFamily="18" charset="0"/>
                <a:ea typeface="Myriad Pro" panose="020B0503030403020204" pitchFamily="34" charset="0"/>
              </a:rPr>
              <a:t>Việt Nam trong thời gian quy định.</a:t>
            </a:r>
            <a:endParaRPr lang="en-US"/>
          </a:p>
        </p:txBody>
      </p:sp>
      <p:sp>
        <p:nvSpPr>
          <p:cNvPr id="4" name="Slide Number Placeholder 3"/>
          <p:cNvSpPr>
            <a:spLocks noGrp="1"/>
          </p:cNvSpPr>
          <p:nvPr>
            <p:ph type="sldNum" sz="quarter" idx="5"/>
          </p:nvPr>
        </p:nvSpPr>
        <p:spPr/>
        <p:txBody>
          <a:bodyPr/>
          <a:lstStyle/>
          <a:p>
            <a:fld id="{1160B682-ECE6-45E0-821B-2D87149C45D9}" type="slidenum">
              <a:rPr lang="en-US" smtClean="0"/>
              <a:t>16</a:t>
            </a:fld>
            <a:endParaRPr lang="en-US"/>
          </a:p>
        </p:txBody>
      </p:sp>
    </p:spTree>
    <p:extLst>
      <p:ext uri="{BB962C8B-B14F-4D97-AF65-F5344CB8AC3E}">
        <p14:creationId xmlns:p14="http://schemas.microsoft.com/office/powerpoint/2010/main" val="119805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a:effectLst/>
                <a:latin typeface="Times New Roman" panose="02020603050405020304" pitchFamily="18" charset="0"/>
                <a:ea typeface="Myriad Pro" panose="020B0503030403020204" pitchFamily="34" charset="0"/>
              </a:rPr>
              <a:t>HS đóng vai hướng dẫn viên du lịch, giới thiệu khái quát về biển, đảo</a:t>
            </a:r>
            <a:r>
              <a:rPr lang="vi-VN" sz="1800" spc="-40">
                <a:effectLst/>
                <a:latin typeface="Times New Roman" panose="02020603050405020304" pitchFamily="18" charset="0"/>
                <a:ea typeface="Myriad Pro" panose="020B0503030403020204" pitchFamily="34" charset="0"/>
              </a:rPr>
              <a:t> </a:t>
            </a:r>
            <a:r>
              <a:rPr lang="vi-VN" sz="1800">
                <a:effectLst/>
                <a:latin typeface="Times New Roman" panose="02020603050405020304" pitchFamily="18" charset="0"/>
                <a:ea typeface="Myriad Pro" panose="020B0503030403020204" pitchFamily="34" charset="0"/>
              </a:rPr>
              <a:t>Việt Nam trong thời gian quy định.</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0B682-ECE6-45E0-821B-2D87149C45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252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160A-1403-D3D6-2CAE-08ED1FB7C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ABCF6-811E-1E66-1649-2B0F2A5FC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7735DC-48CE-F2A8-4F28-942745AC7328}"/>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5" name="Footer Placeholder 4">
            <a:extLst>
              <a:ext uri="{FF2B5EF4-FFF2-40B4-BE49-F238E27FC236}">
                <a16:creationId xmlns:a16="http://schemas.microsoft.com/office/drawing/2014/main" id="{39A7BE88-991F-7B2A-ED83-018C9535B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309A7-62EE-697A-1837-DDFBB784C4E0}"/>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214153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E289-E3D8-BB56-C2A9-B89E64470D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E8E0CF-D541-2B32-106E-64DEB85948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15797-F85F-54D8-AFF8-862C6DE13844}"/>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5" name="Footer Placeholder 4">
            <a:extLst>
              <a:ext uri="{FF2B5EF4-FFF2-40B4-BE49-F238E27FC236}">
                <a16:creationId xmlns:a16="http://schemas.microsoft.com/office/drawing/2014/main" id="{6C234594-0422-891D-3654-30E462406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E1B58-934D-5789-5F20-28FDFE5889D1}"/>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97644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64E8BF-DAA4-481E-4730-EC1510FEA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13261-B077-066B-E2FC-11B6F2682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7A4FE-BD63-F78E-61D1-6B228F70BFBD}"/>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5" name="Footer Placeholder 4">
            <a:extLst>
              <a:ext uri="{FF2B5EF4-FFF2-40B4-BE49-F238E27FC236}">
                <a16:creationId xmlns:a16="http://schemas.microsoft.com/office/drawing/2014/main" id="{BCA33BDA-43B3-5392-ECA6-23FECDEA9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4CF0B-17FA-D588-6E24-AF023789DFA7}"/>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85379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83575897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81252396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6760015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9235996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49779972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61322596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31571010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76829313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72F2-6E3E-4930-5B2A-83E56A4277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2A765-C4C8-D17E-7021-1EA15DF98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DA759-C751-33F9-7B18-B8423CBFA49D}"/>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5" name="Footer Placeholder 4">
            <a:extLst>
              <a:ext uri="{FF2B5EF4-FFF2-40B4-BE49-F238E27FC236}">
                <a16:creationId xmlns:a16="http://schemas.microsoft.com/office/drawing/2014/main" id="{E05C3407-C239-0207-F312-DF595FBA2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D630E-5492-3EC7-5937-97632D493806}"/>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3477865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52551207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85736084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8902300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09AA-6972-C267-C84F-2A4B5502FF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2605D-5FDF-CB4A-B1A7-63D63B504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ABA3D-723C-132F-405C-D256C1FCCF2B}"/>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5" name="Footer Placeholder 4">
            <a:extLst>
              <a:ext uri="{FF2B5EF4-FFF2-40B4-BE49-F238E27FC236}">
                <a16:creationId xmlns:a16="http://schemas.microsoft.com/office/drawing/2014/main" id="{D613F385-493D-074F-D62D-8EBD7AB72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96F31-6943-35D4-FE09-118F8A8CDC46}"/>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429113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8AEA-0262-C807-40A4-5BC4B2061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6A0DFA-16D6-EB31-1708-669E2A466C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30B9B-F10C-13F5-D886-15595C12F2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71D5B4-A0C5-1107-654F-226BCB55EB79}"/>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6" name="Footer Placeholder 5">
            <a:extLst>
              <a:ext uri="{FF2B5EF4-FFF2-40B4-BE49-F238E27FC236}">
                <a16:creationId xmlns:a16="http://schemas.microsoft.com/office/drawing/2014/main" id="{31B2B94D-E55B-B339-332C-4EC5C47CE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50AD7-0B7B-93CE-93B9-9C2FD7F7C800}"/>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64602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1DCE-3226-1DB1-DA9C-051FE98659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6E9914-B9B7-8733-8657-4CD7CE7B1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AF492-3289-2800-3E81-3720CB0D7B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433811-74C6-CF40-6C50-7FA101A9F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F0A0A7-2CB8-0CF4-A4E1-75785DCA5F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8CA4FA-FBBA-6E11-3005-F9EB955FF478}"/>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8" name="Footer Placeholder 7">
            <a:extLst>
              <a:ext uri="{FF2B5EF4-FFF2-40B4-BE49-F238E27FC236}">
                <a16:creationId xmlns:a16="http://schemas.microsoft.com/office/drawing/2014/main" id="{107F44BD-7C1A-E513-0124-B364AF042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6A5397-7D88-AF13-A281-58C095A7D35B}"/>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4267603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E462-6AC9-FB90-14E5-A1067FAF5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50F08-3313-380A-B3FF-3AE3F3BA4977}"/>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4" name="Footer Placeholder 3">
            <a:extLst>
              <a:ext uri="{FF2B5EF4-FFF2-40B4-BE49-F238E27FC236}">
                <a16:creationId xmlns:a16="http://schemas.microsoft.com/office/drawing/2014/main" id="{3EF97D5C-AD1B-896F-D644-87CA20AC2F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D26F1-7AA1-F911-4AF1-BAC9CC01E86E}"/>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65856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432DA-3560-131F-F7DA-2ED9314AB216}"/>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3" name="Footer Placeholder 2">
            <a:extLst>
              <a:ext uri="{FF2B5EF4-FFF2-40B4-BE49-F238E27FC236}">
                <a16:creationId xmlns:a16="http://schemas.microsoft.com/office/drawing/2014/main" id="{B4A132FD-80DC-401E-4D45-44665C990F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388F30-8FF4-8225-D44C-56CF52B3AEDA}"/>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412066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7FC8-AE67-B034-A56A-CB548D69E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D24D48-72CC-8F4C-C2DD-9B78C7F010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F69237-4894-4041-D20F-40B290E57F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E5894-108E-83AB-0028-CC3E3C088C3C}"/>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6" name="Footer Placeholder 5">
            <a:extLst>
              <a:ext uri="{FF2B5EF4-FFF2-40B4-BE49-F238E27FC236}">
                <a16:creationId xmlns:a16="http://schemas.microsoft.com/office/drawing/2014/main" id="{82D2B959-1692-F70C-5AEB-8FB6AD6F5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F8C08-BB1B-64CB-C915-916B4FFD1337}"/>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338159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9042-9B84-577F-D534-C342F2902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AEEC4A-1E02-067F-0D6D-8741A781FC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9A3D8B-AD6B-87A7-53DA-08184B97D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1C0CC-1F21-8205-7F1C-F127BE96C9C6}"/>
              </a:ext>
            </a:extLst>
          </p:cNvPr>
          <p:cNvSpPr>
            <a:spLocks noGrp="1"/>
          </p:cNvSpPr>
          <p:nvPr>
            <p:ph type="dt" sz="half" idx="10"/>
          </p:nvPr>
        </p:nvSpPr>
        <p:spPr/>
        <p:txBody>
          <a:bodyPr/>
          <a:lstStyle/>
          <a:p>
            <a:fld id="{270C1F1D-CAA4-46B9-B36D-3EE2D001A38B}" type="datetimeFigureOut">
              <a:rPr lang="en-US" smtClean="0"/>
              <a:t>5/13/2025</a:t>
            </a:fld>
            <a:endParaRPr lang="en-US"/>
          </a:p>
        </p:txBody>
      </p:sp>
      <p:sp>
        <p:nvSpPr>
          <p:cNvPr id="6" name="Footer Placeholder 5">
            <a:extLst>
              <a:ext uri="{FF2B5EF4-FFF2-40B4-BE49-F238E27FC236}">
                <a16:creationId xmlns:a16="http://schemas.microsoft.com/office/drawing/2014/main" id="{4A061340-BFB4-80F1-D5D0-3A56ADD34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F022D-17B3-972C-7DC5-3737DD5D7BE1}"/>
              </a:ext>
            </a:extLst>
          </p:cNvPr>
          <p:cNvSpPr>
            <a:spLocks noGrp="1"/>
          </p:cNvSpPr>
          <p:nvPr>
            <p:ph type="sldNum" sz="quarter" idx="12"/>
          </p:nvPr>
        </p:nvSpPr>
        <p:spPr/>
        <p:txBody>
          <a:bodyPr/>
          <a:lstStyle/>
          <a:p>
            <a:fld id="{D6896BAE-34E0-4935-BEDE-82A39DF12ED5}" type="slidenum">
              <a:rPr lang="en-US" smtClean="0"/>
              <a:t>‹#›</a:t>
            </a:fld>
            <a:endParaRPr lang="en-US"/>
          </a:p>
        </p:txBody>
      </p:sp>
    </p:spTree>
    <p:extLst>
      <p:ext uri="{BB962C8B-B14F-4D97-AF65-F5344CB8AC3E}">
        <p14:creationId xmlns:p14="http://schemas.microsoft.com/office/powerpoint/2010/main" val="160516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0DEBD42-46F0-D9CC-A64A-69765CD2B23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ED0A089-120A-7557-F9FF-26EFA2F1F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3F3F2B-71E0-FB86-5231-2D183143D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0C2AB-F81E-FA47-5D4C-E3D4466B3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0C1F1D-CAA4-46B9-B36D-3EE2D001A38B}" type="datetimeFigureOut">
              <a:rPr lang="en-US" smtClean="0"/>
              <a:t>5/13/2025</a:t>
            </a:fld>
            <a:endParaRPr lang="en-US"/>
          </a:p>
        </p:txBody>
      </p:sp>
      <p:sp>
        <p:nvSpPr>
          <p:cNvPr id="5" name="Footer Placeholder 4">
            <a:extLst>
              <a:ext uri="{FF2B5EF4-FFF2-40B4-BE49-F238E27FC236}">
                <a16:creationId xmlns:a16="http://schemas.microsoft.com/office/drawing/2014/main" id="{8A757641-2A4A-2CDB-F903-F8F756DD2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92A134-493C-5FCD-A2C0-DFD09AE6B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896BAE-34E0-4935-BEDE-82A39DF12ED5}" type="slidenum">
              <a:rPr lang="en-US" smtClean="0"/>
              <a:t>‹#›</a:t>
            </a:fld>
            <a:endParaRPr lang="en-US"/>
          </a:p>
        </p:txBody>
      </p:sp>
    </p:spTree>
    <p:extLst>
      <p:ext uri="{BB962C8B-B14F-4D97-AF65-F5344CB8AC3E}">
        <p14:creationId xmlns:p14="http://schemas.microsoft.com/office/powerpoint/2010/main" val="27932160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B20860E-8A23-57F6-09B1-08C9F9DEE8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Logo&#10;&#10;Description automatically generated">
            <a:extLst>
              <a:ext uri="{FF2B5EF4-FFF2-40B4-BE49-F238E27FC236}">
                <a16:creationId xmlns:a16="http://schemas.microsoft.com/office/drawing/2014/main" id="{19606CC0-BE0F-9EBF-6A0D-931ED7A4202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38431" y="-410573"/>
            <a:ext cx="1938431" cy="1938431"/>
          </a:xfrm>
          <a:prstGeom prst="rect">
            <a:avLst/>
          </a:prstGeom>
        </p:spPr>
      </p:pic>
    </p:spTree>
    <p:extLst>
      <p:ext uri="{BB962C8B-B14F-4D97-AF65-F5344CB8AC3E}">
        <p14:creationId xmlns:p14="http://schemas.microsoft.com/office/powerpoint/2010/main" val="41627539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31.wmf"/><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4.sv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E942D8F-096F-FF8A-94C5-E3C08D45D6A9}"/>
              </a:ext>
            </a:extLst>
          </p:cNvPr>
          <p:cNvSpPr/>
          <p:nvPr/>
        </p:nvSpPr>
        <p:spPr>
          <a:xfrm>
            <a:off x="1295400" y="537029"/>
            <a:ext cx="9601200" cy="5558971"/>
          </a:xfrm>
          <a:prstGeom prst="roundRect">
            <a:avLst/>
          </a:prstGeom>
          <a:solidFill>
            <a:srgbClr val="FFFFFF">
              <a:alpha val="80000"/>
            </a:srgbClr>
          </a:solidFill>
          <a:ln w="28575">
            <a:solidFill>
              <a:srgbClr val="0070C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06CAEB5-D61D-D572-763D-619CA73BAE60}"/>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9639159" y="4045492"/>
            <a:ext cx="2219381" cy="2222517"/>
          </a:xfrm>
          <a:prstGeom prst="rect">
            <a:avLst/>
          </a:prstGeom>
        </p:spPr>
      </p:pic>
      <p:grpSp>
        <p:nvGrpSpPr>
          <p:cNvPr id="15" name="Nhóm 14">
            <a:extLst>
              <a:ext uri="{FF2B5EF4-FFF2-40B4-BE49-F238E27FC236}">
                <a16:creationId xmlns:a16="http://schemas.microsoft.com/office/drawing/2014/main" id="{CE16ECA5-DC05-B7AB-4242-458F4D2C9AB2}"/>
              </a:ext>
            </a:extLst>
          </p:cNvPr>
          <p:cNvGrpSpPr/>
          <p:nvPr/>
        </p:nvGrpSpPr>
        <p:grpSpPr>
          <a:xfrm>
            <a:off x="1573967" y="729257"/>
            <a:ext cx="9129010" cy="1782412"/>
            <a:chOff x="1573967" y="729257"/>
            <a:chExt cx="9129010" cy="1782412"/>
          </a:xfrm>
        </p:grpSpPr>
        <p:sp>
          <p:nvSpPr>
            <p:cNvPr id="7" name="TextBox 12">
              <a:extLst>
                <a:ext uri="{FF2B5EF4-FFF2-40B4-BE49-F238E27FC236}">
                  <a16:creationId xmlns:a16="http://schemas.microsoft.com/office/drawing/2014/main" id="{C39FB337-39D2-1B99-67A4-8386F38BF23F}"/>
                </a:ext>
              </a:extLst>
            </p:cNvPr>
            <p:cNvSpPr txBox="1"/>
            <p:nvPr/>
          </p:nvSpPr>
          <p:spPr>
            <a:xfrm>
              <a:off x="1573967" y="729257"/>
              <a:ext cx="912901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070C0"/>
                </a:solidFill>
                <a:effectLst/>
                <a:uLnTx/>
                <a:uFillTx/>
                <a:latin typeface="UTM Edwardian" panose="02040603050506020204" pitchFamily="18" charset="0"/>
                <a:ea typeface="+mn-ea"/>
                <a:cs typeface="+mn-cs"/>
              </a:endParaRPr>
            </a:p>
          </p:txBody>
        </p:sp>
        <p:sp>
          <p:nvSpPr>
            <p:cNvPr id="9" name="TextBox 22">
              <a:extLst>
                <a:ext uri="{FF2B5EF4-FFF2-40B4-BE49-F238E27FC236}">
                  <a16:creationId xmlns:a16="http://schemas.microsoft.com/office/drawing/2014/main" id="{23EE939F-73E1-54E8-B9D3-CD40489D6A7B}"/>
                </a:ext>
              </a:extLst>
            </p:cNvPr>
            <p:cNvSpPr txBox="1"/>
            <p:nvPr/>
          </p:nvSpPr>
          <p:spPr>
            <a:xfrm>
              <a:off x="3742701" y="1968892"/>
              <a:ext cx="4571260" cy="542777"/>
            </a:xfrm>
            <a:prstGeom prst="rect">
              <a:avLst/>
            </a:prstGeom>
          </p:spPr>
          <p:txBody>
            <a:bodyPr wrap="square" lIns="0" tIns="0" rIns="0" bIns="0" rtlCol="0" anchor="t">
              <a:spAutoFit/>
            </a:bodyPr>
            <a:lstStyle/>
            <a:p>
              <a:pPr marL="0" marR="0" lvl="0" indent="0" algn="ctr" defTabSz="914400" rtl="0" eaLnBrk="1" fontAlgn="auto" latinLnBrk="0" hangingPunct="1">
                <a:lnSpc>
                  <a:spcPts val="3380"/>
                </a:lnSpc>
                <a:spcBef>
                  <a:spcPct val="0"/>
                </a:spcBef>
                <a:spcAft>
                  <a:spcPts val="0"/>
                </a:spcAft>
                <a:buClrTx/>
                <a:buSzTx/>
                <a:buFontTx/>
                <a:buNone/>
                <a:tabLst/>
                <a:defRPr/>
              </a:pPr>
              <a:r>
                <a:rPr kumimoji="0" lang="en-US" sz="6000" b="1" i="0" u="none" strike="noStrike" kern="0" cap="none" spc="0" normalizeH="0" baseline="0" noProof="0">
                  <a:ln w="19050" cmpd="sng">
                    <a:noFill/>
                    <a:prstDash val="solid"/>
                  </a:ln>
                  <a:solidFill>
                    <a:srgbClr val="002060"/>
                  </a:solidFill>
                  <a:effectLst/>
                  <a:uLnTx/>
                  <a:uFillTx/>
                  <a:latin typeface="#9Slide05 SVNClementine" panose="020F0502020204030203" pitchFamily="34" charset="0"/>
                  <a:ea typeface="+mn-ea"/>
                  <a:cs typeface="+mn-cs"/>
                </a:rPr>
                <a:t>Lịch sử và địa lý</a:t>
              </a:r>
              <a:endParaRPr kumimoji="0" lang="en-US" sz="6000" b="1" i="0" u="none" strike="noStrike" kern="0" cap="none" spc="0" normalizeH="0" baseline="0" noProof="0" dirty="0">
                <a:ln w="19050" cmpd="sng">
                  <a:noFill/>
                  <a:prstDash val="solid"/>
                </a:ln>
                <a:solidFill>
                  <a:srgbClr val="002060"/>
                </a:solidFill>
                <a:effectLst/>
                <a:uLnTx/>
                <a:uFillTx/>
                <a:latin typeface="#9Slide05 SVNClementine" panose="020F0502020204030203" pitchFamily="34" charset="0"/>
                <a:ea typeface="+mn-ea"/>
                <a:cs typeface="+mn-cs"/>
              </a:endParaRPr>
            </a:p>
          </p:txBody>
        </p:sp>
      </p:grpSp>
      <p:pic>
        <p:nvPicPr>
          <p:cNvPr id="3" name="Picture 8">
            <a:extLst>
              <a:ext uri="{FF2B5EF4-FFF2-40B4-BE49-F238E27FC236}">
                <a16:creationId xmlns:a16="http://schemas.microsoft.com/office/drawing/2014/main" id="{ACF297A1-3DA0-9FC6-4A93-03D3B267CC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69" b="91292" l="9904" r="89936">
                        <a14:foregroundMark x1="34984" y1="27721" x2="40415" y2="36430"/>
                        <a14:foregroundMark x1="40415" y1="36430" x2="40415" y2="36430"/>
                        <a14:foregroundMark x1="49681" y1="28302" x2="53994" y2="35269"/>
                        <a14:foregroundMark x1="42971" y1="46880" x2="41054" y2="56604"/>
                        <a14:foregroundMark x1="41054" y1="56604" x2="41693" y2="56749"/>
                        <a14:foregroundMark x1="27157" y1="49347" x2="27157" y2="49347"/>
                        <a14:foregroundMark x1="23163" y1="47750" x2="29553" y2="52975"/>
                        <a14:foregroundMark x1="27476" y1="50218" x2="30351" y2="53266"/>
                        <a14:foregroundMark x1="20767" y1="49927" x2="20767" y2="49927"/>
                        <a14:foregroundMark x1="20767" y1="49927" x2="22364" y2="50363"/>
                        <a14:foregroundMark x1="29712" y1="50798" x2="31629" y2="51959"/>
                        <a14:foregroundMark x1="37859" y1="46299" x2="36741" y2="50363"/>
                        <a14:foregroundMark x1="48722" y1="46734" x2="53355" y2="52395"/>
                        <a14:foregroundMark x1="35304" y1="87663" x2="29872" y2="91292"/>
                        <a14:foregroundMark x1="48562" y1="87954" x2="51438" y2="90566"/>
                      </a14:backgroundRemoval>
                    </a14:imgEffect>
                  </a14:imgLayer>
                </a14:imgProps>
              </a:ext>
              <a:ext uri="{28A0092B-C50C-407E-A947-70E740481C1C}">
                <a14:useLocalDpi xmlns:a14="http://schemas.microsoft.com/office/drawing/2010/main" val="0"/>
              </a:ext>
            </a:extLst>
          </a:blip>
          <a:srcRect/>
          <a:stretch>
            <a:fillRect/>
          </a:stretch>
        </p:blipFill>
        <p:spPr bwMode="auto">
          <a:xfrm>
            <a:off x="9402645" y="2915705"/>
            <a:ext cx="3953071" cy="43509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remium Vector | Happy cute kid girl ready to go to school | Cute kids, Kids  cartoon characters, Cute bear drawings">
            <a:extLst>
              <a:ext uri="{FF2B5EF4-FFF2-40B4-BE49-F238E27FC236}">
                <a16:creationId xmlns:a16="http://schemas.microsoft.com/office/drawing/2014/main" id="{5126E265-9985-97CF-5FA3-1DF655164AB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2812" y1="25399" x2="45048" y2="33546"/>
                        <a14:foregroundMark x1="54153" y1="24920" x2="57508" y2="33546"/>
                        <a14:foregroundMark x1="58786" y1="23003" x2="55751" y2="29712"/>
                        <a14:foregroundMark x1="38658" y1="88818" x2="38658" y2="88818"/>
                        <a14:foregroundMark x1="57987" y1="89936" x2="57987" y2="89936"/>
                      </a14:backgroundRemoval>
                    </a14:imgEffect>
                  </a14:imgLayer>
                </a14:imgProps>
              </a:ext>
              <a:ext uri="{28A0092B-C50C-407E-A947-70E740481C1C}">
                <a14:useLocalDpi xmlns:a14="http://schemas.microsoft.com/office/drawing/2010/main" val="0"/>
              </a:ext>
            </a:extLst>
          </a:blip>
          <a:srcRect/>
          <a:stretch>
            <a:fillRect/>
          </a:stretch>
        </p:blipFill>
        <p:spPr bwMode="auto">
          <a:xfrm>
            <a:off x="-965030" y="3231372"/>
            <a:ext cx="4117612" cy="41176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0E8020C-28E5-94A5-5CE9-507FED4ED645}"/>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603865" y="2868640"/>
            <a:ext cx="2219381" cy="2222517"/>
          </a:xfrm>
          <a:prstGeom prst="rect">
            <a:avLst/>
          </a:prstGeom>
        </p:spPr>
      </p:pic>
      <p:pic>
        <p:nvPicPr>
          <p:cNvPr id="13" name="Picture 12">
            <a:extLst>
              <a:ext uri="{FF2B5EF4-FFF2-40B4-BE49-F238E27FC236}">
                <a16:creationId xmlns:a16="http://schemas.microsoft.com/office/drawing/2014/main" id="{84C784EF-531A-B9E7-C934-5D2A223AB8C1}"/>
              </a:ext>
            </a:extLst>
          </p:cNvPr>
          <p:cNvPicPr>
            <a:picLocks noChangeAspect="1"/>
          </p:cNvPicPr>
          <p:nvPr/>
        </p:nvPicPr>
        <p:blipFill>
          <a:blip r:embed="rId8"/>
          <a:stretch>
            <a:fillRect/>
          </a:stretch>
        </p:blipFill>
        <p:spPr>
          <a:xfrm>
            <a:off x="788365" y="2437241"/>
            <a:ext cx="10479932" cy="3511600"/>
          </a:xfrm>
          <a:prstGeom prst="rect">
            <a:avLst/>
          </a:prstGeom>
        </p:spPr>
      </p:pic>
    </p:spTree>
    <p:extLst>
      <p:ext uri="{BB962C8B-B14F-4D97-AF65-F5344CB8AC3E}">
        <p14:creationId xmlns:p14="http://schemas.microsoft.com/office/powerpoint/2010/main" val="4137160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300111" y="489351"/>
            <a:ext cx="11591778" cy="5879298"/>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2" name="Group 35">
            <a:extLst>
              <a:ext uri="{FF2B5EF4-FFF2-40B4-BE49-F238E27FC236}">
                <a16:creationId xmlns:a16="http://schemas.microsoft.com/office/drawing/2014/main" id="{3D2DCEE6-F7E1-23CF-56C4-C2B6DF799439}"/>
              </a:ext>
            </a:extLst>
          </p:cNvPr>
          <p:cNvGrpSpPr/>
          <p:nvPr/>
        </p:nvGrpSpPr>
        <p:grpSpPr>
          <a:xfrm>
            <a:off x="2819400" y="2724150"/>
            <a:ext cx="5717937" cy="4110527"/>
            <a:chOff x="3853543" y="4366486"/>
            <a:chExt cx="3728365" cy="2664818"/>
          </a:xfrm>
        </p:grpSpPr>
        <p:pic>
          <p:nvPicPr>
            <p:cNvPr id="3" name="Picture 23">
              <a:extLst>
                <a:ext uri="{FF2B5EF4-FFF2-40B4-BE49-F238E27FC236}">
                  <a16:creationId xmlns:a16="http://schemas.microsoft.com/office/drawing/2014/main" id="{D98A921B-8A7A-B080-1A2D-B2BB281548B2}"/>
                </a:ext>
              </a:extLst>
            </p:cNvPr>
            <p:cNvPicPr>
              <a:picLocks noChangeAspect="1"/>
            </p:cNvPicPr>
            <p:nvPr/>
          </p:nvPicPr>
          <p:blipFill>
            <a:blip r:embed="rId3"/>
            <a:srcRect/>
            <a:stretch>
              <a:fillRect/>
            </a:stretch>
          </p:blipFill>
          <p:spPr>
            <a:xfrm>
              <a:off x="5564497" y="4453584"/>
              <a:ext cx="2017411" cy="2557225"/>
            </a:xfrm>
            <a:prstGeom prst="rect">
              <a:avLst/>
            </a:prstGeom>
          </p:spPr>
        </p:pic>
        <p:pic>
          <p:nvPicPr>
            <p:cNvPr id="4" name="Picture 2">
              <a:extLst>
                <a:ext uri="{FF2B5EF4-FFF2-40B4-BE49-F238E27FC236}">
                  <a16:creationId xmlns:a16="http://schemas.microsoft.com/office/drawing/2014/main" id="{D77E067A-50DF-95AC-15C3-DC2CA12E3356}"/>
                </a:ext>
              </a:extLst>
            </p:cNvPr>
            <p:cNvPicPr>
              <a:picLocks noChangeAspect="1"/>
            </p:cNvPicPr>
            <p:nvPr/>
          </p:nvPicPr>
          <p:blipFill>
            <a:blip r:embed="rId4"/>
            <a:srcRect/>
            <a:stretch>
              <a:fillRect/>
            </a:stretch>
          </p:blipFill>
          <p:spPr>
            <a:xfrm>
              <a:off x="3853543" y="4366486"/>
              <a:ext cx="1604865" cy="2664818"/>
            </a:xfrm>
            <a:prstGeom prst="rect">
              <a:avLst/>
            </a:prstGeom>
          </p:spPr>
        </p:pic>
      </p:grpSp>
      <p:pic>
        <p:nvPicPr>
          <p:cNvPr id="6" name="Picture 5">
            <a:extLst>
              <a:ext uri="{FF2B5EF4-FFF2-40B4-BE49-F238E27FC236}">
                <a16:creationId xmlns:a16="http://schemas.microsoft.com/office/drawing/2014/main" id="{EB372C96-0A69-FE84-2416-DA491820511E}"/>
              </a:ext>
            </a:extLst>
          </p:cNvPr>
          <p:cNvPicPr>
            <a:picLocks noChangeAspect="1"/>
          </p:cNvPicPr>
          <p:nvPr/>
        </p:nvPicPr>
        <p:blipFill>
          <a:blip r:embed="rId5"/>
          <a:stretch>
            <a:fillRect/>
          </a:stretch>
        </p:blipFill>
        <p:spPr>
          <a:xfrm>
            <a:off x="173421" y="190284"/>
            <a:ext cx="12192000" cy="3450451"/>
          </a:xfrm>
          <a:prstGeom prst="rect">
            <a:avLst/>
          </a:prstGeom>
        </p:spPr>
      </p:pic>
    </p:spTree>
    <p:extLst>
      <p:ext uri="{BB962C8B-B14F-4D97-AF65-F5344CB8AC3E}">
        <p14:creationId xmlns:p14="http://schemas.microsoft.com/office/powerpoint/2010/main" val="2368050843"/>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195943"/>
            <a:ext cx="11591778" cy="640737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254679"/>
            <a:ext cx="10682514" cy="1384995"/>
          </a:xfrm>
          <a:prstGeom prst="rect">
            <a:avLst/>
          </a:prstGeom>
          <a:noFill/>
        </p:spPr>
        <p:txBody>
          <a:bodyPr wrap="square" rtlCol="0">
            <a:spAutoFit/>
          </a:bodyPr>
          <a:lstStyle/>
          <a:p>
            <a:pPr lvl="0" algn="just">
              <a:tabLst>
                <a:tab pos="636588" algn="l"/>
              </a:tabLst>
              <a:defRPr/>
            </a:pPr>
            <a:r>
              <a:rPr lang="en-US" sz="2800" b="1" i="1">
                <a:solidFill>
                  <a:srgbClr val="FF0000"/>
                </a:solidFill>
                <a:latin typeface="Calibri" panose="020F0502020204030204" pitchFamily="34" charset="0"/>
                <a:cs typeface="Calibri" panose="020F0502020204030204" pitchFamily="34" charset="0"/>
              </a:rPr>
              <a:t>Đọc thông tin và quan sát các hình 2, 3, 4, em hãy trình bày một số nét chính về công cuộc bảo vệ chủ quyền, các quyền và lợi ích hợp pháp của Việt Nam ở Biển Đông.</a:t>
            </a:r>
            <a:endParaRPr kumimoji="0" lang="en-US" sz="2800" b="1" i="1"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
        <p:nvSpPr>
          <p:cNvPr id="2" name="TextBox 1">
            <a:extLst>
              <a:ext uri="{FF2B5EF4-FFF2-40B4-BE49-F238E27FC236}">
                <a16:creationId xmlns:a16="http://schemas.microsoft.com/office/drawing/2014/main" id="{7B2CC4D7-310D-4C16-89DC-B2C8A61477B6}"/>
              </a:ext>
            </a:extLst>
          </p:cNvPr>
          <p:cNvSpPr txBox="1"/>
          <p:nvPr/>
        </p:nvSpPr>
        <p:spPr>
          <a:xfrm>
            <a:off x="754743" y="1478958"/>
            <a:ext cx="10805886" cy="5016758"/>
          </a:xfrm>
          <a:prstGeom prst="rect">
            <a:avLst/>
          </a:prstGeom>
          <a:noFill/>
        </p:spPr>
        <p:txBody>
          <a:bodyPr wrap="square" rtlCol="0">
            <a:spAutoFit/>
          </a:bodyPr>
          <a:lstStyle/>
          <a:p>
            <a:pPr lvl="0" algn="just">
              <a:defRPr/>
            </a:pPr>
            <a:r>
              <a:rPr lang="en-US" sz="3200">
                <a:solidFill>
                  <a:sysClr val="windowText" lastClr="000000"/>
                </a:solidFill>
                <a:latin typeface="Calibri" panose="020F0502020204030204" pitchFamily="34" charset="0"/>
                <a:cs typeface="Calibri" panose="020F0502020204030204" pitchFamily="34" charset="0"/>
              </a:rPr>
              <a:t>	</a:t>
            </a:r>
            <a:r>
              <a:rPr lang="vi-VN" sz="3200">
                <a:solidFill>
                  <a:sysClr val="windowText" lastClr="000000"/>
                </a:solidFill>
                <a:latin typeface="Calibri" panose="020F0502020204030204" pitchFamily="34" charset="0"/>
                <a:cs typeface="Calibri" panose="020F0502020204030204" pitchFamily="34" charset="0"/>
              </a:rPr>
              <a:t>Biển, đảo Việt Nam là một bộ phận quan trọng của lãnh thổ Việt Nam. Qua nhiều thế kỉ, ông cha ta không ngừng khẳng định và đấu tranh nhằm bảo vệ chủ quyền, các quyền và lợi ích hợp pháp của Việt Nam ở Biển Đông.</a:t>
            </a:r>
          </a:p>
          <a:p>
            <a:pPr lvl="0" algn="just">
              <a:defRPr/>
            </a:pPr>
            <a:r>
              <a:rPr lang="en-US" sz="3200">
                <a:solidFill>
                  <a:sysClr val="windowText" lastClr="000000"/>
                </a:solidFill>
                <a:latin typeface="Calibri" panose="020F0502020204030204" pitchFamily="34" charset="0"/>
                <a:cs typeface="Calibri" panose="020F0502020204030204" pitchFamily="34" charset="0"/>
              </a:rPr>
              <a:t>	</a:t>
            </a:r>
            <a:r>
              <a:rPr lang="vi-VN" sz="3200">
                <a:solidFill>
                  <a:sysClr val="windowText" lastClr="000000"/>
                </a:solidFill>
                <a:latin typeface="Calibri" panose="020F0502020204030204" pitchFamily="34" charset="0"/>
                <a:cs typeface="Calibri" panose="020F0502020204030204" pitchFamily="34" charset="0"/>
              </a:rPr>
              <a:t>Từ thế kỉ XVII, nhà nước Việt Nam thực hiện nhiều hoạt động xác lập chủ quyền, quản lí và khai thác tài nguyên ở quần đảo Hoàng Sa và quần đảo Trường Sa. Năm 1838, vua Minh Mạng cho vẽ Đại Nam nhất thống toàn đồ thể hiện rõ quần đảo Hoàng Sa và quần đảo Trường Sa là của Việt Nam. Thời Pháp thuộc, bia chủ quyền được Pháp dựng ở quần đảo Hoàng Sa.</a:t>
            </a:r>
            <a:endParaRPr kumimoji="0" lang="en-US" sz="3200" b="0" i="0" u="none" strike="noStrike" kern="1200" cap="none" spc="0" normalizeH="0" baseline="0" noProof="0">
              <a:ln>
                <a:noFill/>
              </a:ln>
              <a:solidFill>
                <a:sysClr val="windowText" lastClr="000000"/>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3672368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195943"/>
            <a:ext cx="11591778" cy="640737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pic>
        <p:nvPicPr>
          <p:cNvPr id="4" name="Picture 3">
            <a:extLst>
              <a:ext uri="{FF2B5EF4-FFF2-40B4-BE49-F238E27FC236}">
                <a16:creationId xmlns:a16="http://schemas.microsoft.com/office/drawing/2014/main" id="{6EEB77CB-410E-7297-5F77-86E285BD8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59" y="254679"/>
            <a:ext cx="3677416" cy="6043413"/>
          </a:xfrm>
          <a:prstGeom prst="rect">
            <a:avLst/>
          </a:prstGeom>
        </p:spPr>
      </p:pic>
      <p:pic>
        <p:nvPicPr>
          <p:cNvPr id="7" name="Picture 6">
            <a:extLst>
              <a:ext uri="{FF2B5EF4-FFF2-40B4-BE49-F238E27FC236}">
                <a16:creationId xmlns:a16="http://schemas.microsoft.com/office/drawing/2014/main" id="{308B019D-0A58-A051-A013-239EA2A2F4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1423" y="1326798"/>
            <a:ext cx="7129243" cy="4395341"/>
          </a:xfrm>
          <a:prstGeom prst="rect">
            <a:avLst/>
          </a:prstGeom>
        </p:spPr>
      </p:pic>
    </p:spTree>
    <p:extLst>
      <p:ext uri="{BB962C8B-B14F-4D97-AF65-F5344CB8AC3E}">
        <p14:creationId xmlns:p14="http://schemas.microsoft.com/office/powerpoint/2010/main" val="3347276011"/>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195943"/>
            <a:ext cx="11591778" cy="640737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
        <p:nvSpPr>
          <p:cNvPr id="2" name="TextBox 1">
            <a:extLst>
              <a:ext uri="{FF2B5EF4-FFF2-40B4-BE49-F238E27FC236}">
                <a16:creationId xmlns:a16="http://schemas.microsoft.com/office/drawing/2014/main" id="{7B2CC4D7-310D-4C16-89DC-B2C8A61477B6}"/>
              </a:ext>
            </a:extLst>
          </p:cNvPr>
          <p:cNvSpPr txBox="1"/>
          <p:nvPr/>
        </p:nvSpPr>
        <p:spPr>
          <a:xfrm>
            <a:off x="493485" y="560552"/>
            <a:ext cx="7311571" cy="5509200"/>
          </a:xfrm>
          <a:prstGeom prst="rect">
            <a:avLst/>
          </a:prstGeom>
          <a:noFill/>
        </p:spPr>
        <p:txBody>
          <a:bodyPr wrap="square" rtlCol="0">
            <a:spAutoFit/>
          </a:bodyPr>
          <a:lstStyle/>
          <a:p>
            <a:pPr lvl="0" algn="just">
              <a:defRPr/>
            </a:pPr>
            <a:r>
              <a:rPr lang="en-US" sz="3200">
                <a:solidFill>
                  <a:sysClr val="windowText" lastClr="000000"/>
                </a:solidFill>
                <a:latin typeface="Calibri" panose="020F0502020204030204" pitchFamily="34" charset="0"/>
                <a:cs typeface="Calibri" panose="020F0502020204030204" pitchFamily="34" charset="0"/>
              </a:rPr>
              <a:t>	</a:t>
            </a:r>
            <a:r>
              <a:rPr lang="vi-VN" sz="3200">
                <a:solidFill>
                  <a:sysClr val="windowText" lastClr="000000"/>
                </a:solidFill>
                <a:latin typeface="Calibri" panose="020F0502020204030204" pitchFamily="34" charset="0"/>
                <a:cs typeface="Calibri" panose="020F0502020204030204" pitchFamily="34" charset="0"/>
              </a:rPr>
              <a:t>Năm 1982, Việt Nam thành lập huyện đảo Hoàng Sa (thuộc thành phố Đà Nẵng) và huyện đảo Trường Sa (thuộc tỉnh Khánh Hoà), tham gia Công ước Liên hợp quốc về Luật Biển năm 1982. Năm 2002, Việt Nam kí Tuyên bố về ứng xử của các bên ở Biển Đông.</a:t>
            </a:r>
            <a:endParaRPr lang="en-US" sz="3200">
              <a:solidFill>
                <a:sysClr val="windowText" lastClr="000000"/>
              </a:solidFill>
              <a:latin typeface="Calibri" panose="020F0502020204030204" pitchFamily="34" charset="0"/>
              <a:cs typeface="Calibri" panose="020F0502020204030204" pitchFamily="34" charset="0"/>
            </a:endParaRPr>
          </a:p>
          <a:p>
            <a:pPr lvl="0" algn="just">
              <a:defRPr/>
            </a:pPr>
            <a:r>
              <a:rPr lang="en-US" sz="3200">
                <a:solidFill>
                  <a:sysClr val="windowText" lastClr="000000"/>
                </a:solidFill>
                <a:latin typeface="Calibri" panose="020F0502020204030204" pitchFamily="34" charset="0"/>
                <a:ea typeface="字魂59号-创粗黑"/>
                <a:cs typeface="Calibri" panose="020F0502020204030204" pitchFamily="34" charset="0"/>
              </a:rPr>
              <a:t>	Việc bảo vệ chủ quyền, các quyền và lợi ích hợp pháp của Việt Nam ở Biển Đông có ý nghĩa to lớn đối với phát triển kinh tế – xã hội, giữ vững an ninh quốc phòng.</a:t>
            </a:r>
            <a:endParaRPr kumimoji="0" lang="en-US" sz="3200" b="0" i="0" u="none" strike="noStrike" kern="1200" cap="none" spc="0" normalizeH="0" baseline="0" noProof="0">
              <a:ln>
                <a:noFill/>
              </a:ln>
              <a:solidFill>
                <a:sysClr val="windowText" lastClr="000000"/>
              </a:solidFill>
              <a:effectLst/>
              <a:uLnTx/>
              <a:uFillTx/>
              <a:latin typeface="Calibri" panose="020F0502020204030204" pitchFamily="34" charset="0"/>
              <a:ea typeface="字魂59号-创粗黑"/>
              <a:cs typeface="Calibri" panose="020F0502020204030204" pitchFamily="34" charset="0"/>
            </a:endParaRPr>
          </a:p>
        </p:txBody>
      </p:sp>
      <p:pic>
        <p:nvPicPr>
          <p:cNvPr id="4" name="Picture 3">
            <a:extLst>
              <a:ext uri="{FF2B5EF4-FFF2-40B4-BE49-F238E27FC236}">
                <a16:creationId xmlns:a16="http://schemas.microsoft.com/office/drawing/2014/main" id="{F99DAF7F-EA5E-5CBB-A749-169FA091AB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5293" y="394549"/>
            <a:ext cx="3468378" cy="6068902"/>
          </a:xfrm>
          <a:prstGeom prst="rect">
            <a:avLst/>
          </a:prstGeom>
        </p:spPr>
      </p:pic>
    </p:spTree>
    <p:extLst>
      <p:ext uri="{BB962C8B-B14F-4D97-AF65-F5344CB8AC3E}">
        <p14:creationId xmlns:p14="http://schemas.microsoft.com/office/powerpoint/2010/main" val="37531900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3333041" y="584389"/>
            <a:ext cx="1068251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THẢO</a:t>
            </a:r>
            <a:r>
              <a:rPr kumimoji="0" lang="en-US" sz="4800" b="1" i="1" u="none" strike="noStrike" kern="1200" cap="none" spc="0" normalizeH="0" noProof="0">
                <a:ln>
                  <a:noFill/>
                </a:ln>
                <a:solidFill>
                  <a:srgbClr val="FF0000"/>
                </a:solidFill>
                <a:effectLst/>
                <a:uLnTx/>
                <a:uFillTx/>
                <a:latin typeface="Calibri" panose="020F0502020204030204" pitchFamily="34" charset="0"/>
                <a:cs typeface="Calibri" panose="020F0502020204030204" pitchFamily="34" charset="0"/>
              </a:rPr>
              <a:t> LUẬN NHÓM</a:t>
            </a:r>
            <a:endParaRPr kumimoji="0" lang="en-US" sz="4800" b="1" i="1"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
        <p:nvSpPr>
          <p:cNvPr id="2" name="TextBox 1">
            <a:extLst>
              <a:ext uri="{FF2B5EF4-FFF2-40B4-BE49-F238E27FC236}">
                <a16:creationId xmlns:a16="http://schemas.microsoft.com/office/drawing/2014/main" id="{7B2CC4D7-310D-4C16-89DC-B2C8A61477B6}"/>
              </a:ext>
            </a:extLst>
          </p:cNvPr>
          <p:cNvSpPr txBox="1"/>
          <p:nvPr/>
        </p:nvSpPr>
        <p:spPr>
          <a:xfrm>
            <a:off x="676640" y="1323253"/>
            <a:ext cx="10132874" cy="2123658"/>
          </a:xfrm>
          <a:prstGeom prst="rect">
            <a:avLst/>
          </a:prstGeom>
          <a:noFill/>
        </p:spPr>
        <p:txBody>
          <a:bodyPr wrap="square" rtlCol="0">
            <a:spAutoFit/>
          </a:bodyPr>
          <a:lstStyle/>
          <a:p>
            <a:pPr lvl="0" algn="ctr">
              <a:defRPr/>
            </a:pPr>
            <a:r>
              <a:rPr lang="en-US" sz="4400">
                <a:solidFill>
                  <a:sysClr val="windowText" lastClr="000000"/>
                </a:solidFill>
                <a:latin typeface="Calibri" panose="020F0502020204030204" pitchFamily="34" charset="0"/>
                <a:cs typeface="Calibri" panose="020F0502020204030204" pitchFamily="34" charset="0"/>
              </a:rPr>
              <a:t>T</a:t>
            </a:r>
            <a:r>
              <a:rPr lang="vi-VN" sz="4400">
                <a:solidFill>
                  <a:sysClr val="windowText" lastClr="000000"/>
                </a:solidFill>
                <a:latin typeface="Calibri" panose="020F0502020204030204" pitchFamily="34" charset="0"/>
                <a:cs typeface="Calibri" panose="020F0502020204030204" pitchFamily="34" charset="0"/>
              </a:rPr>
              <a:t>rình bày một số nét chính về công cuộc bảo vệ chủ quyền, các quyền và lợi ích hợp pháp của Việt Nam ở Biển Đông.</a:t>
            </a:r>
            <a:endParaRPr lang="vi-VN" sz="4400" b="1">
              <a:solidFill>
                <a:sysClr val="windowText" lastClr="000000"/>
              </a:solidFill>
              <a:latin typeface="Calibri" panose="020F0502020204030204" pitchFamily="34" charset="0"/>
              <a:cs typeface="Calibri" panose="020F0502020204030204" pitchFamily="34" charset="0"/>
            </a:endParaRPr>
          </a:p>
        </p:txBody>
      </p:sp>
      <p:grpSp>
        <p:nvGrpSpPr>
          <p:cNvPr id="3" name="Group 35">
            <a:extLst>
              <a:ext uri="{FF2B5EF4-FFF2-40B4-BE49-F238E27FC236}">
                <a16:creationId xmlns:a16="http://schemas.microsoft.com/office/drawing/2014/main" id="{784EE4DE-2CC8-AB9B-9440-8004361435E9}"/>
              </a:ext>
            </a:extLst>
          </p:cNvPr>
          <p:cNvGrpSpPr/>
          <p:nvPr/>
        </p:nvGrpSpPr>
        <p:grpSpPr>
          <a:xfrm>
            <a:off x="3957963" y="3389253"/>
            <a:ext cx="4276074" cy="3099134"/>
            <a:chOff x="3853543" y="4366486"/>
            <a:chExt cx="3728365" cy="2664818"/>
          </a:xfrm>
        </p:grpSpPr>
        <p:pic>
          <p:nvPicPr>
            <p:cNvPr id="5" name="Picture 23">
              <a:extLst>
                <a:ext uri="{FF2B5EF4-FFF2-40B4-BE49-F238E27FC236}">
                  <a16:creationId xmlns:a16="http://schemas.microsoft.com/office/drawing/2014/main" id="{45C1FD10-45EF-58DF-86DB-1F1C6CCD373B}"/>
                </a:ext>
              </a:extLst>
            </p:cNvPr>
            <p:cNvPicPr>
              <a:picLocks noChangeAspect="1"/>
            </p:cNvPicPr>
            <p:nvPr/>
          </p:nvPicPr>
          <p:blipFill>
            <a:blip r:embed="rId4"/>
            <a:srcRect/>
            <a:stretch>
              <a:fillRect/>
            </a:stretch>
          </p:blipFill>
          <p:spPr>
            <a:xfrm>
              <a:off x="5564497" y="4453584"/>
              <a:ext cx="2017411" cy="2557225"/>
            </a:xfrm>
            <a:prstGeom prst="rect">
              <a:avLst/>
            </a:prstGeom>
          </p:spPr>
        </p:pic>
        <p:pic>
          <p:nvPicPr>
            <p:cNvPr id="7" name="Picture 2">
              <a:extLst>
                <a:ext uri="{FF2B5EF4-FFF2-40B4-BE49-F238E27FC236}">
                  <a16:creationId xmlns:a16="http://schemas.microsoft.com/office/drawing/2014/main" id="{F3D881C7-3D41-F2C1-D56C-CB1C688267E8}"/>
                </a:ext>
              </a:extLst>
            </p:cNvPr>
            <p:cNvPicPr>
              <a:picLocks noChangeAspect="1"/>
            </p:cNvPicPr>
            <p:nvPr/>
          </p:nvPicPr>
          <p:blipFill>
            <a:blip r:embed="rId5"/>
            <a:srcRect/>
            <a:stretch>
              <a:fillRect/>
            </a:stretch>
          </p:blipFill>
          <p:spPr>
            <a:xfrm>
              <a:off x="3853543" y="4366486"/>
              <a:ext cx="1604865" cy="2664818"/>
            </a:xfrm>
            <a:prstGeom prst="rect">
              <a:avLst/>
            </a:prstGeom>
          </p:spPr>
        </p:pic>
      </p:grpSp>
    </p:spTree>
    <p:extLst>
      <p:ext uri="{BB962C8B-B14F-4D97-AF65-F5344CB8AC3E}">
        <p14:creationId xmlns:p14="http://schemas.microsoft.com/office/powerpoint/2010/main" val="2207104473"/>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2" presetClass="entr" presetSubtype="4" fill="hold" nodeType="afterEffect" p14:presetBounceEnd="72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72000">
                                          <p:cBhvr additive="base">
                                            <p:cTn id="15"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3333041" y="584389"/>
            <a:ext cx="10682514"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THẢO LUẬN NHÓM</a:t>
            </a:r>
            <a:endParaRPr kumimoji="0" lang="en-US" sz="4800" b="1" i="1"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
        <p:nvSpPr>
          <p:cNvPr id="2" name="TextBox 1">
            <a:extLst>
              <a:ext uri="{FF2B5EF4-FFF2-40B4-BE49-F238E27FC236}">
                <a16:creationId xmlns:a16="http://schemas.microsoft.com/office/drawing/2014/main" id="{7B2CC4D7-310D-4C16-89DC-B2C8A61477B6}"/>
              </a:ext>
            </a:extLst>
          </p:cNvPr>
          <p:cNvSpPr txBox="1"/>
          <p:nvPr/>
        </p:nvSpPr>
        <p:spPr>
          <a:xfrm>
            <a:off x="1215483" y="1335326"/>
            <a:ext cx="10132874" cy="1938992"/>
          </a:xfrm>
          <a:prstGeom prst="rect">
            <a:avLst/>
          </a:prstGeom>
          <a:noFill/>
        </p:spPr>
        <p:txBody>
          <a:bodyPr wrap="square" rtlCol="0">
            <a:spAutoFit/>
          </a:bodyPr>
          <a:lstStyle/>
          <a:p>
            <a:pPr lvl="0" algn="ctr">
              <a:defRPr/>
            </a:pPr>
            <a:r>
              <a:rPr lang="en-US" sz="6000">
                <a:solidFill>
                  <a:sysClr val="windowText" lastClr="000000"/>
                </a:solidFill>
                <a:latin typeface="Calibri" panose="020F0502020204030204" pitchFamily="34" charset="0"/>
                <a:cs typeface="Calibri" panose="020F0502020204030204" pitchFamily="34" charset="0"/>
              </a:rPr>
              <a:t>Đ</a:t>
            </a:r>
            <a:r>
              <a:rPr lang="vi-VN" sz="6000">
                <a:solidFill>
                  <a:sysClr val="windowText" lastClr="000000"/>
                </a:solidFill>
                <a:latin typeface="Calibri" panose="020F0502020204030204" pitchFamily="34" charset="0"/>
                <a:cs typeface="Calibri" panose="020F0502020204030204" pitchFamily="34" charset="0"/>
              </a:rPr>
              <a:t>ọc thông tin trong SGK, sau đó tóm tắt bằng sơ đồ thời gian.</a:t>
            </a:r>
            <a:endParaRPr kumimoji="0" lang="vi-VN" sz="6000" b="1" i="0" u="none" strike="noStrike" kern="120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grpSp>
        <p:nvGrpSpPr>
          <p:cNvPr id="3" name="Group 35">
            <a:extLst>
              <a:ext uri="{FF2B5EF4-FFF2-40B4-BE49-F238E27FC236}">
                <a16:creationId xmlns:a16="http://schemas.microsoft.com/office/drawing/2014/main" id="{784EE4DE-2CC8-AB9B-9440-8004361435E9}"/>
              </a:ext>
            </a:extLst>
          </p:cNvPr>
          <p:cNvGrpSpPr/>
          <p:nvPr/>
        </p:nvGrpSpPr>
        <p:grpSpPr>
          <a:xfrm>
            <a:off x="3957963" y="3389253"/>
            <a:ext cx="4276074" cy="3099134"/>
            <a:chOff x="3853543" y="4366486"/>
            <a:chExt cx="3728365" cy="2664818"/>
          </a:xfrm>
        </p:grpSpPr>
        <p:pic>
          <p:nvPicPr>
            <p:cNvPr id="5" name="Picture 23">
              <a:extLst>
                <a:ext uri="{FF2B5EF4-FFF2-40B4-BE49-F238E27FC236}">
                  <a16:creationId xmlns:a16="http://schemas.microsoft.com/office/drawing/2014/main" id="{45C1FD10-45EF-58DF-86DB-1F1C6CCD373B}"/>
                </a:ext>
              </a:extLst>
            </p:cNvPr>
            <p:cNvPicPr>
              <a:picLocks noChangeAspect="1"/>
            </p:cNvPicPr>
            <p:nvPr/>
          </p:nvPicPr>
          <p:blipFill>
            <a:blip r:embed="rId4"/>
            <a:srcRect/>
            <a:stretch>
              <a:fillRect/>
            </a:stretch>
          </p:blipFill>
          <p:spPr>
            <a:xfrm>
              <a:off x="5564497" y="4453584"/>
              <a:ext cx="2017411" cy="2557225"/>
            </a:xfrm>
            <a:prstGeom prst="rect">
              <a:avLst/>
            </a:prstGeom>
          </p:spPr>
        </p:pic>
        <p:pic>
          <p:nvPicPr>
            <p:cNvPr id="7" name="Picture 2">
              <a:extLst>
                <a:ext uri="{FF2B5EF4-FFF2-40B4-BE49-F238E27FC236}">
                  <a16:creationId xmlns:a16="http://schemas.microsoft.com/office/drawing/2014/main" id="{F3D881C7-3D41-F2C1-D56C-CB1C688267E8}"/>
                </a:ext>
              </a:extLst>
            </p:cNvPr>
            <p:cNvPicPr>
              <a:picLocks noChangeAspect="1"/>
            </p:cNvPicPr>
            <p:nvPr/>
          </p:nvPicPr>
          <p:blipFill>
            <a:blip r:embed="rId5"/>
            <a:srcRect/>
            <a:stretch>
              <a:fillRect/>
            </a:stretch>
          </p:blipFill>
          <p:spPr>
            <a:xfrm>
              <a:off x="3853543" y="4366486"/>
              <a:ext cx="1604865" cy="2664818"/>
            </a:xfrm>
            <a:prstGeom prst="rect">
              <a:avLst/>
            </a:prstGeom>
          </p:spPr>
        </p:pic>
      </p:grpSp>
    </p:spTree>
    <p:extLst>
      <p:ext uri="{BB962C8B-B14F-4D97-AF65-F5344CB8AC3E}">
        <p14:creationId xmlns:p14="http://schemas.microsoft.com/office/powerpoint/2010/main" val="1226979355"/>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2" presetClass="entr" presetSubtype="4" fill="hold" nodeType="afterEffect" p14:presetBounceEnd="72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72000">
                                          <p:cBhvr additive="base">
                                            <p:cTn id="15"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300111" y="489351"/>
            <a:ext cx="11591778" cy="5879298"/>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6" name="Picture 8">
            <a:extLst>
              <a:ext uri="{FF2B5EF4-FFF2-40B4-BE49-F238E27FC236}">
                <a16:creationId xmlns:a16="http://schemas.microsoft.com/office/drawing/2014/main" id="{021CB6D5-F1B0-0B05-91DF-E724436AF16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69" b="91292" l="9904" r="89936">
                        <a14:foregroundMark x1="34984" y1="27721" x2="40415" y2="36430"/>
                        <a14:foregroundMark x1="40415" y1="36430" x2="40415" y2="36430"/>
                        <a14:foregroundMark x1="49681" y1="28302" x2="53994" y2="35269"/>
                        <a14:foregroundMark x1="42971" y1="46880" x2="41054" y2="56604"/>
                        <a14:foregroundMark x1="41054" y1="56604" x2="41693" y2="56749"/>
                        <a14:foregroundMark x1="27157" y1="49347" x2="27157" y2="49347"/>
                        <a14:foregroundMark x1="23163" y1="47750" x2="29553" y2="52975"/>
                        <a14:foregroundMark x1="27476" y1="50218" x2="30351" y2="53266"/>
                        <a14:foregroundMark x1="20767" y1="49927" x2="20767" y2="49927"/>
                        <a14:foregroundMark x1="20767" y1="49927" x2="22364" y2="50363"/>
                        <a14:foregroundMark x1="29712" y1="50798" x2="31629" y2="51959"/>
                        <a14:foregroundMark x1="37859" y1="46299" x2="36741" y2="50363"/>
                        <a14:foregroundMark x1="48722" y1="46734" x2="53355" y2="52395"/>
                        <a14:foregroundMark x1="35304" y1="87663" x2="29872" y2="91292"/>
                        <a14:foregroundMark x1="48562" y1="87954" x2="51438" y2="90566"/>
                      </a14:backgroundRemoval>
                    </a14:imgEffect>
                  </a14:imgLayer>
                </a14:imgProps>
              </a:ext>
              <a:ext uri="{28A0092B-C50C-407E-A947-70E740481C1C}">
                <a14:useLocalDpi xmlns:a14="http://schemas.microsoft.com/office/drawing/2010/main" val="0"/>
              </a:ext>
            </a:extLst>
          </a:blip>
          <a:srcRect/>
          <a:stretch>
            <a:fillRect/>
          </a:stretch>
        </p:blipFill>
        <p:spPr bwMode="auto">
          <a:xfrm>
            <a:off x="7374131" y="2274273"/>
            <a:ext cx="3953071" cy="43509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mium Vector | Happy cute kid girl ready to go to school | Cute kids, Kids  cartoon characters, Cute bear drawings">
            <a:extLst>
              <a:ext uri="{FF2B5EF4-FFF2-40B4-BE49-F238E27FC236}">
                <a16:creationId xmlns:a16="http://schemas.microsoft.com/office/drawing/2014/main" id="{233EEDF7-B4EA-F6F2-4C21-22B6F4B755C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2812" y1="25399" x2="45048" y2="33546"/>
                        <a14:foregroundMark x1="54153" y1="24920" x2="57508" y2="33546"/>
                        <a14:foregroundMark x1="58786" y1="23003" x2="55751" y2="29712"/>
                        <a14:foregroundMark x1="38658" y1="88818" x2="38658" y2="88818"/>
                        <a14:foregroundMark x1="57987" y1="89936" x2="57987" y2="89936"/>
                      </a14:backgroundRemoval>
                    </a14:imgEffect>
                  </a14:imgLayer>
                </a14:imgProps>
              </a:ext>
              <a:ext uri="{28A0092B-C50C-407E-A947-70E740481C1C}">
                <a14:useLocalDpi xmlns:a14="http://schemas.microsoft.com/office/drawing/2010/main" val="0"/>
              </a:ext>
            </a:extLst>
          </a:blip>
          <a:srcRect/>
          <a:stretch>
            <a:fillRect/>
          </a:stretch>
        </p:blipFill>
        <p:spPr bwMode="auto">
          <a:xfrm>
            <a:off x="391381" y="2678069"/>
            <a:ext cx="4117612" cy="41176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28224C4-CC5F-0F3A-CDE3-C1EEDD1FC8DD}"/>
              </a:ext>
            </a:extLst>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16737655" y="1792407"/>
            <a:ext cx="3755036" cy="3760341"/>
          </a:xfrm>
          <a:prstGeom prst="rect">
            <a:avLst/>
          </a:prstGeom>
        </p:spPr>
      </p:pic>
      <p:sp>
        <p:nvSpPr>
          <p:cNvPr id="3" name="TextBox 2">
            <a:extLst>
              <a:ext uri="{FF2B5EF4-FFF2-40B4-BE49-F238E27FC236}">
                <a16:creationId xmlns:a16="http://schemas.microsoft.com/office/drawing/2014/main" id="{C463E66C-8886-6C3E-DEB4-CD3802F4B0F3}"/>
              </a:ext>
            </a:extLst>
          </p:cNvPr>
          <p:cNvSpPr txBox="1"/>
          <p:nvPr/>
        </p:nvSpPr>
        <p:spPr>
          <a:xfrm>
            <a:off x="864798" y="904948"/>
            <a:ext cx="10644216" cy="1938992"/>
          </a:xfrm>
          <a:prstGeom prst="rect">
            <a:avLst/>
          </a:prstGeom>
          <a:noFill/>
        </p:spPr>
        <p:txBody>
          <a:bodyPr wrap="square" rtlCol="0">
            <a:spAutoFit/>
          </a:bodyPr>
          <a:lstStyle/>
          <a:p>
            <a:pPr lvl="0" algn="ctr">
              <a:defRPr/>
            </a:pPr>
            <a:r>
              <a:rPr lang="en-US" sz="6000" b="1" i="1">
                <a:solidFill>
                  <a:srgbClr val="FF0000"/>
                </a:solidFill>
                <a:latin typeface="Calibri" panose="020F0502020204030204" pitchFamily="34" charset="0"/>
                <a:cs typeface="Calibri" panose="020F0502020204030204" pitchFamily="34" charset="0"/>
              </a:rPr>
              <a:t>Đ</a:t>
            </a:r>
            <a:r>
              <a:rPr lang="vi-VN" sz="6000" b="1" i="1">
                <a:solidFill>
                  <a:srgbClr val="FF0000"/>
                </a:solidFill>
                <a:latin typeface="Calibri" panose="020F0502020204030204" pitchFamily="34" charset="0"/>
                <a:cs typeface="Calibri" panose="020F0502020204030204" pitchFamily="34" charset="0"/>
              </a:rPr>
              <a:t>óng vai là chuyên gia lịch sử để trình bày trước lớp.</a:t>
            </a:r>
            <a:endParaRPr kumimoji="0" lang="en-US" sz="6000" b="1" i="1"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13994535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300111" y="489351"/>
            <a:ext cx="11591778" cy="5879298"/>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228224C4-CC5F-0F3A-CDE3-C1EEDD1FC8DD}"/>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6737655" y="1792407"/>
            <a:ext cx="3755036" cy="3760341"/>
          </a:xfrm>
          <a:prstGeom prst="rect">
            <a:avLst/>
          </a:prstGeom>
        </p:spPr>
      </p:pic>
      <p:pic>
        <p:nvPicPr>
          <p:cNvPr id="5" name="Picture 12">
            <a:extLst>
              <a:ext uri="{FF2B5EF4-FFF2-40B4-BE49-F238E27FC236}">
                <a16:creationId xmlns:a16="http://schemas.microsoft.com/office/drawing/2014/main" id="{14E93363-77DB-10D2-B4AF-E5EEF853E4A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93606" y="255300"/>
            <a:ext cx="5253831" cy="921588"/>
          </a:xfrm>
          <a:prstGeom prst="rect">
            <a:avLst/>
          </a:prstGeom>
        </p:spPr>
      </p:pic>
      <p:sp>
        <p:nvSpPr>
          <p:cNvPr id="8" name="TextBox 7">
            <a:extLst>
              <a:ext uri="{FF2B5EF4-FFF2-40B4-BE49-F238E27FC236}">
                <a16:creationId xmlns:a16="http://schemas.microsoft.com/office/drawing/2014/main" id="{24F13AE2-C9E4-2D8E-451F-011F09E0413B}"/>
              </a:ext>
            </a:extLst>
          </p:cNvPr>
          <p:cNvSpPr txBox="1"/>
          <p:nvPr/>
        </p:nvSpPr>
        <p:spPr>
          <a:xfrm>
            <a:off x="0" y="352249"/>
            <a:ext cx="11241045" cy="131683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6600" b="1">
                <a:ln w="19050">
                  <a:solidFill>
                    <a:srgbClr val="002060"/>
                  </a:solidFill>
                  <a:prstDash val="solid"/>
                </a:ln>
                <a:solidFill>
                  <a:srgbClr val="CC99FF"/>
                </a:solidFill>
                <a:effectLst>
                  <a:outerShdw blurRad="12700" dist="38100" dir="2700000" algn="tl" rotWithShape="0">
                    <a:srgbClr val="A02B93">
                      <a:lumMod val="60000"/>
                      <a:lumOff val="40000"/>
                    </a:srgbClr>
                  </a:outerShdw>
                </a:effectLst>
                <a:latin typeface="iCiel Pony" panose="02000000000000000000" pitchFamily="2" charset="0"/>
              </a:rPr>
              <a:t>Tiêu chí</a:t>
            </a:r>
            <a:endParaRPr kumimoji="0" lang="en-US" sz="6600" b="1" i="0" u="none" strike="noStrike" kern="1200" cap="none" spc="0" normalizeH="0" baseline="0" noProof="0" dirty="0">
              <a:ln w="19050">
                <a:solidFill>
                  <a:srgbClr val="002060"/>
                </a:solidFill>
                <a:prstDash val="solid"/>
              </a:ln>
              <a:solidFill>
                <a:srgbClr val="196B24">
                  <a:lumMod val="20000"/>
                  <a:lumOff val="80000"/>
                </a:srgbClr>
              </a:solidFill>
              <a:effectLst>
                <a:outerShdw blurRad="12700" dist="38100" dir="2700000" algn="tl" rotWithShape="0">
                  <a:srgbClr val="A02B93">
                    <a:lumMod val="60000"/>
                    <a:lumOff val="40000"/>
                  </a:srgbClr>
                </a:outerShdw>
              </a:effectLst>
              <a:uLnTx/>
              <a:uFillTx/>
              <a:latin typeface="iCiel Pony" panose="02000000000000000000" pitchFamily="2" charset="0"/>
              <a:ea typeface="+mn-ea"/>
              <a:cs typeface="+mn-cs"/>
            </a:endParaRPr>
          </a:p>
        </p:txBody>
      </p:sp>
      <p:graphicFrame>
        <p:nvGraphicFramePr>
          <p:cNvPr id="3" name="Table 2">
            <a:extLst>
              <a:ext uri="{FF2B5EF4-FFF2-40B4-BE49-F238E27FC236}">
                <a16:creationId xmlns:a16="http://schemas.microsoft.com/office/drawing/2014/main" id="{6F5FE498-C605-D611-6043-915BDCBE197B}"/>
              </a:ext>
            </a:extLst>
          </p:cNvPr>
          <p:cNvGraphicFramePr>
            <a:graphicFrameLocks noGrp="1"/>
          </p:cNvGraphicFramePr>
          <p:nvPr>
            <p:extLst>
              <p:ext uri="{D42A27DB-BD31-4B8C-83A1-F6EECF244321}">
                <p14:modId xmlns:p14="http://schemas.microsoft.com/office/powerpoint/2010/main" val="3699142505"/>
              </p:ext>
            </p:extLst>
          </p:nvPr>
        </p:nvGraphicFramePr>
        <p:xfrm>
          <a:off x="814931" y="1792407"/>
          <a:ext cx="9912940" cy="4298152"/>
        </p:xfrm>
        <a:graphic>
          <a:graphicData uri="http://schemas.openxmlformats.org/drawingml/2006/table">
            <a:tbl>
              <a:tblPr firstRow="1" firstCol="1" lastRow="1" lastCol="1" bandRow="1" bandCol="1"/>
              <a:tblGrid>
                <a:gridCol w="4878113">
                  <a:extLst>
                    <a:ext uri="{9D8B030D-6E8A-4147-A177-3AD203B41FA5}">
                      <a16:colId xmlns:a16="http://schemas.microsoft.com/office/drawing/2014/main" val="3780192209"/>
                    </a:ext>
                  </a:extLst>
                </a:gridCol>
                <a:gridCol w="1637152">
                  <a:extLst>
                    <a:ext uri="{9D8B030D-6E8A-4147-A177-3AD203B41FA5}">
                      <a16:colId xmlns:a16="http://schemas.microsoft.com/office/drawing/2014/main" val="1756661897"/>
                    </a:ext>
                  </a:extLst>
                </a:gridCol>
                <a:gridCol w="1034751">
                  <a:extLst>
                    <a:ext uri="{9D8B030D-6E8A-4147-A177-3AD203B41FA5}">
                      <a16:colId xmlns:a16="http://schemas.microsoft.com/office/drawing/2014/main" val="2260074595"/>
                    </a:ext>
                  </a:extLst>
                </a:gridCol>
                <a:gridCol w="1181462">
                  <a:extLst>
                    <a:ext uri="{9D8B030D-6E8A-4147-A177-3AD203B41FA5}">
                      <a16:colId xmlns:a16="http://schemas.microsoft.com/office/drawing/2014/main" val="2672543497"/>
                    </a:ext>
                  </a:extLst>
                </a:gridCol>
                <a:gridCol w="1181462">
                  <a:extLst>
                    <a:ext uri="{9D8B030D-6E8A-4147-A177-3AD203B41FA5}">
                      <a16:colId xmlns:a16="http://schemas.microsoft.com/office/drawing/2014/main" val="3429255998"/>
                    </a:ext>
                  </a:extLst>
                </a:gridCol>
              </a:tblGrid>
              <a:tr h="537269">
                <a:tc rowSpan="2">
                  <a:txBody>
                    <a:bodyPr/>
                    <a:lstStyle/>
                    <a:p>
                      <a:pPr>
                        <a:spcBef>
                          <a:spcPts val="500"/>
                        </a:spcBef>
                      </a:pPr>
                      <a:r>
                        <a:rPr lang="vi-VN" sz="2000">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highlight>
                          <a:srgbClr val="D2D2D2"/>
                        </a:highlight>
                        <a:latin typeface="Myriad Pro" panose="020B0503030403020204" pitchFamily="34" charset="0"/>
                        <a:ea typeface="Myriad Pro" panose="020B0503030403020204" pitchFamily="34" charset="0"/>
                        <a:cs typeface="Myriad Pro" panose="020B0503030403020204" pitchFamily="34" charset="0"/>
                      </a:endParaRPr>
                    </a:p>
                    <a:p>
                      <a:pPr marL="5715" algn="ctr">
                        <a:spcBef>
                          <a:spcPts val="320"/>
                        </a:spcBef>
                        <a:spcAft>
                          <a:spcPts val="0"/>
                        </a:spcAft>
                      </a:pPr>
                      <a:r>
                        <a:rPr lang="vi-VN" sz="2000" b="1">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Tiêu</a:t>
                      </a:r>
                      <a:r>
                        <a:rPr lang="vi-VN" sz="2000" b="1" spc="-30">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 </a:t>
                      </a:r>
                      <a:r>
                        <a:rPr lang="vi-VN" sz="2000" b="1" spc="-25">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chí</a:t>
                      </a:r>
                      <a:endParaRPr lang="en-US" sz="2000">
                        <a:effectLst/>
                        <a:highlight>
                          <a:srgbClr val="D2D2D2"/>
                        </a:highligh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spcBef>
                          <a:spcPts val="500"/>
                        </a:spcBef>
                      </a:pPr>
                      <a:r>
                        <a:rPr lang="vi-VN" sz="2000">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highlight>
                          <a:srgbClr val="D2D2D2"/>
                        </a:highlight>
                        <a:latin typeface="Myriad Pro" panose="020B0503030403020204" pitchFamily="34" charset="0"/>
                        <a:ea typeface="Myriad Pro" panose="020B0503030403020204" pitchFamily="34" charset="0"/>
                        <a:cs typeface="Myriad Pro" panose="020B0503030403020204" pitchFamily="34" charset="0"/>
                      </a:endParaRPr>
                    </a:p>
                    <a:p>
                      <a:pPr marL="109855">
                        <a:spcBef>
                          <a:spcPts val="320"/>
                        </a:spcBef>
                        <a:spcAft>
                          <a:spcPts val="0"/>
                        </a:spcAft>
                      </a:pPr>
                      <a:r>
                        <a:rPr lang="vi-VN" sz="2000" b="1">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Điểm</a:t>
                      </a:r>
                      <a:r>
                        <a:rPr lang="vi-VN" sz="2000" b="1" spc="-5">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 </a:t>
                      </a:r>
                      <a:r>
                        <a:rPr lang="vi-VN" sz="2000" b="1">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tối</a:t>
                      </a:r>
                      <a:r>
                        <a:rPr lang="vi-VN" sz="2000" b="1" spc="-5">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 </a:t>
                      </a:r>
                      <a:r>
                        <a:rPr lang="vi-VN" sz="2000" b="1" spc="-25">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đa</a:t>
                      </a:r>
                      <a:endParaRPr lang="en-US" sz="2000">
                        <a:effectLst/>
                        <a:highlight>
                          <a:srgbClr val="D2D2D2"/>
                        </a:highligh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475615">
                        <a:spcBef>
                          <a:spcPts val="560"/>
                        </a:spcBef>
                        <a:spcAft>
                          <a:spcPts val="0"/>
                        </a:spcAft>
                      </a:pPr>
                      <a:r>
                        <a:rPr lang="vi-VN" sz="2000" b="1">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Điểm</a:t>
                      </a:r>
                      <a:r>
                        <a:rPr lang="vi-VN" sz="2000" b="1" spc="-5">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 </a:t>
                      </a:r>
                      <a:r>
                        <a:rPr lang="vi-VN" sz="2000" b="1">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đạt</a:t>
                      </a:r>
                      <a:r>
                        <a:rPr lang="vi-VN" sz="2000" b="1" spc="-5">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 </a:t>
                      </a:r>
                      <a:r>
                        <a:rPr lang="vi-VN" sz="2000" b="1" spc="-20">
                          <a:solidFill>
                            <a:srgbClr val="000000"/>
                          </a:solidFill>
                          <a:effectLst/>
                          <a:highlight>
                            <a:srgbClr val="D2D2D2"/>
                          </a:highlight>
                          <a:latin typeface="Times New Roman" panose="02020603050405020304" pitchFamily="18" charset="0"/>
                          <a:ea typeface="Myriad Pro" panose="020B0503030403020204" pitchFamily="34" charset="0"/>
                          <a:cs typeface="Myriad Pro" panose="020B0503030403020204" pitchFamily="34" charset="0"/>
                        </a:rPr>
                        <a:t>được</a:t>
                      </a:r>
                      <a:endParaRPr lang="en-US" sz="2000">
                        <a:effectLst/>
                        <a:highlight>
                          <a:srgbClr val="D2D2D2"/>
                        </a:highligh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49921081"/>
                  </a:ext>
                </a:extLst>
              </a:tr>
              <a:tr h="537269">
                <a:tc vMerge="1">
                  <a:txBody>
                    <a:bodyPr/>
                    <a:lstStyle/>
                    <a:p>
                      <a:endParaRPr lang="en-US"/>
                    </a:p>
                  </a:txBody>
                  <a:tcPr/>
                </a:tc>
                <a:tc vMerge="1">
                  <a:txBody>
                    <a:bodyPr/>
                    <a:lstStyle/>
                    <a:p>
                      <a:endParaRPr lang="en-US"/>
                    </a:p>
                  </a:txBody>
                  <a:tcPr/>
                </a:tc>
                <a:tc>
                  <a:txBody>
                    <a:bodyPr/>
                    <a:lstStyle/>
                    <a:p>
                      <a:pPr marL="52705">
                        <a:spcBef>
                          <a:spcPts val="560"/>
                        </a:spcBef>
                        <a:spcAft>
                          <a:spcPts val="0"/>
                        </a:spcAft>
                      </a:pPr>
                      <a:r>
                        <a:rPr lang="vi-VN" sz="2000" b="1">
                          <a:effectLst/>
                          <a:latin typeface="Times New Roman" panose="02020603050405020304" pitchFamily="18" charset="0"/>
                          <a:ea typeface="Myriad Pro" panose="020B0503030403020204" pitchFamily="34" charset="0"/>
                          <a:cs typeface="Myriad Pro" panose="020B0503030403020204" pitchFamily="34" charset="0"/>
                        </a:rPr>
                        <a:t>Nhóm </a:t>
                      </a:r>
                      <a:r>
                        <a:rPr lang="vi-VN" sz="2000" b="1" spc="-50">
                          <a:effectLst/>
                          <a:latin typeface="Times New Roman" panose="02020603050405020304" pitchFamily="18" charset="0"/>
                          <a:ea typeface="Myriad Pro" panose="020B0503030403020204" pitchFamily="34" charset="0"/>
                          <a:cs typeface="Myriad Pro" panose="020B0503030403020204" pitchFamily="34" charset="0"/>
                        </a:rPr>
                        <a:t>1</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2070">
                        <a:spcBef>
                          <a:spcPts val="560"/>
                        </a:spcBef>
                        <a:spcAft>
                          <a:spcPts val="0"/>
                        </a:spcAft>
                      </a:pPr>
                      <a:r>
                        <a:rPr lang="vi-VN" sz="2000" b="1">
                          <a:effectLst/>
                          <a:latin typeface="Times New Roman" panose="02020603050405020304" pitchFamily="18" charset="0"/>
                          <a:ea typeface="Myriad Pro" panose="020B0503030403020204" pitchFamily="34" charset="0"/>
                          <a:cs typeface="Myriad Pro" panose="020B0503030403020204" pitchFamily="34" charset="0"/>
                        </a:rPr>
                        <a:t>Nhóm </a:t>
                      </a:r>
                      <a:r>
                        <a:rPr lang="vi-VN" sz="2000" b="1" spc="-50">
                          <a:effectLst/>
                          <a:latin typeface="Times New Roman" panose="02020603050405020304" pitchFamily="18" charset="0"/>
                          <a:ea typeface="Myriad Pro" panose="020B0503030403020204" pitchFamily="34" charset="0"/>
                          <a:cs typeface="Myriad Pro" panose="020B0503030403020204" pitchFamily="34" charset="0"/>
                        </a:rPr>
                        <a:t>2</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3500">
                        <a:spcBef>
                          <a:spcPts val="560"/>
                        </a:spcBef>
                        <a:spcAft>
                          <a:spcPts val="0"/>
                        </a:spcAft>
                      </a:pPr>
                      <a:r>
                        <a:rPr lang="vi-VN" sz="2000" b="1">
                          <a:effectLst/>
                          <a:latin typeface="Times New Roman" panose="02020603050405020304" pitchFamily="18" charset="0"/>
                          <a:ea typeface="Myriad Pro" panose="020B0503030403020204" pitchFamily="34" charset="0"/>
                          <a:cs typeface="Myriad Pro" panose="020B0503030403020204" pitchFamily="34" charset="0"/>
                        </a:rPr>
                        <a:t>Nhóm </a:t>
                      </a:r>
                      <a:r>
                        <a:rPr lang="vi-VN" sz="2000" b="1" spc="-50">
                          <a:effectLst/>
                          <a:latin typeface="Times New Roman" panose="02020603050405020304" pitchFamily="18" charset="0"/>
                          <a:ea typeface="Myriad Pro" panose="020B0503030403020204" pitchFamily="34" charset="0"/>
                          <a:cs typeface="Myriad Pro" panose="020B0503030403020204" pitchFamily="34" charset="0"/>
                        </a:rPr>
                        <a:t>…</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3582142"/>
                  </a:ext>
                </a:extLst>
              </a:tr>
              <a:tr h="537269">
                <a:tc>
                  <a:txBody>
                    <a:bodyPr/>
                    <a:lstStyle/>
                    <a:p>
                      <a:pPr marL="50800">
                        <a:spcBef>
                          <a:spcPts val="600"/>
                        </a:spcBef>
                        <a:spcAft>
                          <a:spcPts val="0"/>
                        </a:spcAft>
                      </a:pPr>
                      <a:r>
                        <a:rPr lang="vi-VN" sz="2000" spc="-20">
                          <a:effectLst/>
                          <a:latin typeface="Times New Roman" panose="02020603050405020304" pitchFamily="18" charset="0"/>
                          <a:ea typeface="Myriad Pro" panose="020B0503030403020204" pitchFamily="34" charset="0"/>
                          <a:cs typeface="Myriad Pro" panose="020B0503030403020204" pitchFamily="34" charset="0"/>
                        </a:rPr>
                        <a:t>1.</a:t>
                      </a:r>
                      <a:r>
                        <a:rPr lang="vi-VN" sz="2000" spc="-9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Thông</a:t>
                      </a:r>
                      <a:r>
                        <a:rPr lang="vi-VN" sz="2000" spc="-4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tin</a:t>
                      </a:r>
                      <a:r>
                        <a:rPr lang="vi-VN" sz="2000" spc="-4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các</a:t>
                      </a:r>
                      <a:r>
                        <a:rPr lang="vi-VN" sz="2000" spc="-4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mốc</a:t>
                      </a:r>
                      <a:r>
                        <a:rPr lang="vi-VN" sz="2000" spc="-4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thời</a:t>
                      </a:r>
                      <a:r>
                        <a:rPr lang="vi-VN" sz="2000" spc="-4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gian</a:t>
                      </a:r>
                      <a:r>
                        <a:rPr lang="vi-VN" sz="2000" spc="-4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đầy</a:t>
                      </a:r>
                      <a:r>
                        <a:rPr lang="vi-VN" sz="2000" spc="-4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đủ,</a:t>
                      </a:r>
                      <a:r>
                        <a:rPr lang="vi-VN" sz="2000" spc="-4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chính</a:t>
                      </a:r>
                      <a:r>
                        <a:rPr lang="vi-VN" sz="2000" spc="-40">
                          <a:effectLst/>
                          <a:latin typeface="Times New Roman" panose="02020603050405020304" pitchFamily="18" charset="0"/>
                          <a:ea typeface="Myriad Pro" panose="020B0503030403020204" pitchFamily="34" charset="0"/>
                          <a:cs typeface="Myriad Pro" panose="020B0503030403020204" pitchFamily="34" charset="0"/>
                        </a:rPr>
                        <a:t> </a:t>
                      </a:r>
                      <a:r>
                        <a:rPr lang="vi-VN" sz="2000" spc="-25">
                          <a:effectLst/>
                          <a:latin typeface="Times New Roman" panose="02020603050405020304" pitchFamily="18" charset="0"/>
                          <a:ea typeface="Myriad Pro" panose="020B0503030403020204" pitchFamily="34" charset="0"/>
                          <a:cs typeface="Myriad Pro" panose="020B0503030403020204" pitchFamily="34" charset="0"/>
                        </a:rPr>
                        <a:t>xác</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 algn="ctr">
                        <a:spcBef>
                          <a:spcPts val="60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4</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789078"/>
                  </a:ext>
                </a:extLst>
              </a:tr>
              <a:tr h="537269">
                <a:tc>
                  <a:txBody>
                    <a:bodyPr/>
                    <a:lstStyle/>
                    <a:p>
                      <a:pPr marL="50800">
                        <a:spcBef>
                          <a:spcPts val="600"/>
                        </a:spcBef>
                        <a:spcAft>
                          <a:spcPts val="0"/>
                        </a:spcAft>
                      </a:pPr>
                      <a:r>
                        <a:rPr lang="vi-VN" sz="2000">
                          <a:effectLst/>
                          <a:latin typeface="Times New Roman" panose="02020603050405020304" pitchFamily="18" charset="0"/>
                          <a:ea typeface="Myriad Pro" panose="020B0503030403020204" pitchFamily="34" charset="0"/>
                          <a:cs typeface="Myriad Pro" panose="020B0503030403020204" pitchFamily="34" charset="0"/>
                        </a:rPr>
                        <a:t>2.</a:t>
                      </a:r>
                      <a:r>
                        <a:rPr lang="vi-VN" sz="2000" spc="-1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Có</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hình</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vẽ,</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sơ</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đồ</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thời</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gian</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khoa </a:t>
                      </a:r>
                      <a:r>
                        <a:rPr lang="vi-VN" sz="2000" spc="-25">
                          <a:effectLst/>
                          <a:latin typeface="Times New Roman" panose="02020603050405020304" pitchFamily="18" charset="0"/>
                          <a:ea typeface="Myriad Pro" panose="020B0503030403020204" pitchFamily="34" charset="0"/>
                          <a:cs typeface="Myriad Pro" panose="020B0503030403020204" pitchFamily="34" charset="0"/>
                        </a:rPr>
                        <a:t>học</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 algn="ctr">
                        <a:spcBef>
                          <a:spcPts val="60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2</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2082040"/>
                  </a:ext>
                </a:extLst>
              </a:tr>
              <a:tr h="537269">
                <a:tc>
                  <a:txBody>
                    <a:bodyPr/>
                    <a:lstStyle/>
                    <a:p>
                      <a:pPr marL="50800">
                        <a:spcBef>
                          <a:spcPts val="600"/>
                        </a:spcBef>
                        <a:spcAft>
                          <a:spcPts val="0"/>
                        </a:spcAft>
                      </a:pPr>
                      <a:r>
                        <a:rPr lang="vi-VN" sz="2000">
                          <a:effectLst/>
                          <a:latin typeface="Times New Roman" panose="02020603050405020304" pitchFamily="18" charset="0"/>
                          <a:ea typeface="Myriad Pro" panose="020B0503030403020204" pitchFamily="34" charset="0"/>
                          <a:cs typeface="Myriad Pro" panose="020B0503030403020204" pitchFamily="34" charset="0"/>
                        </a:rPr>
                        <a:t>3.</a:t>
                      </a:r>
                      <a:r>
                        <a:rPr lang="vi-VN" sz="2000" spc="-8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Diễn</a:t>
                      </a:r>
                      <a:r>
                        <a:rPr lang="vi-VN" sz="2000" spc="-10">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đạt</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lưu loát,</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không</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phụ</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thuộc</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tài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liệu</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 algn="ctr">
                        <a:spcBef>
                          <a:spcPts val="60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1</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4997827"/>
                  </a:ext>
                </a:extLst>
              </a:tr>
              <a:tr h="537269">
                <a:tc>
                  <a:txBody>
                    <a:bodyPr/>
                    <a:lstStyle/>
                    <a:p>
                      <a:pPr marL="50800">
                        <a:spcBef>
                          <a:spcPts val="600"/>
                        </a:spcBef>
                        <a:spcAft>
                          <a:spcPts val="0"/>
                        </a:spcAft>
                      </a:pPr>
                      <a:r>
                        <a:rPr lang="vi-VN" sz="2000">
                          <a:effectLst/>
                          <a:latin typeface="Times New Roman" panose="02020603050405020304" pitchFamily="18" charset="0"/>
                          <a:ea typeface="Myriad Pro" panose="020B0503030403020204" pitchFamily="34" charset="0"/>
                          <a:cs typeface="Myriad Pro" panose="020B0503030403020204" pitchFamily="34" charset="0"/>
                        </a:rPr>
                        <a:t>4.</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Phong</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cách trình</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bày</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thu </a:t>
                      </a:r>
                      <a:r>
                        <a:rPr lang="vi-VN" sz="2000" spc="-25">
                          <a:effectLst/>
                          <a:latin typeface="Times New Roman" panose="02020603050405020304" pitchFamily="18" charset="0"/>
                          <a:ea typeface="Myriad Pro" panose="020B0503030403020204" pitchFamily="34" charset="0"/>
                          <a:cs typeface="Myriad Pro" panose="020B0503030403020204" pitchFamily="34" charset="0"/>
                        </a:rPr>
                        <a:t>hút</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 algn="ctr">
                        <a:spcBef>
                          <a:spcPts val="60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1</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8020407"/>
                  </a:ext>
                </a:extLst>
              </a:tr>
              <a:tr h="537269">
                <a:tc>
                  <a:txBody>
                    <a:bodyPr/>
                    <a:lstStyle/>
                    <a:p>
                      <a:pPr marL="50800">
                        <a:spcBef>
                          <a:spcPts val="600"/>
                        </a:spcBef>
                        <a:spcAft>
                          <a:spcPts val="0"/>
                        </a:spcAft>
                      </a:pPr>
                      <a:r>
                        <a:rPr lang="vi-VN" sz="2000">
                          <a:effectLst/>
                          <a:latin typeface="Times New Roman" panose="02020603050405020304" pitchFamily="18" charset="0"/>
                          <a:ea typeface="Myriad Pro" panose="020B0503030403020204" pitchFamily="34" charset="0"/>
                          <a:cs typeface="Myriad Pro" panose="020B0503030403020204" pitchFamily="34" charset="0"/>
                        </a:rPr>
                        <a:t>5.</a:t>
                      </a:r>
                      <a:r>
                        <a:rPr lang="vi-VN" sz="2000" spc="-1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Đúng thời</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gian quy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định</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 algn="ctr">
                        <a:spcBef>
                          <a:spcPts val="60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1</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7259603"/>
                  </a:ext>
                </a:extLst>
              </a:tr>
              <a:tr h="537269">
                <a:tc>
                  <a:txBody>
                    <a:bodyPr/>
                    <a:lstStyle/>
                    <a:p>
                      <a:pPr marL="50800">
                        <a:spcBef>
                          <a:spcPts val="600"/>
                        </a:spcBef>
                        <a:spcAft>
                          <a:spcPts val="0"/>
                        </a:spcAft>
                      </a:pPr>
                      <a:r>
                        <a:rPr lang="vi-VN" sz="2000">
                          <a:effectLst/>
                          <a:latin typeface="Times New Roman" panose="02020603050405020304" pitchFamily="18" charset="0"/>
                          <a:ea typeface="Myriad Pro" panose="020B0503030403020204" pitchFamily="34" charset="0"/>
                          <a:cs typeface="Myriad Pro" panose="020B0503030403020204" pitchFamily="34" charset="0"/>
                        </a:rPr>
                        <a:t>6.</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Làm việc trách</a:t>
                      </a:r>
                      <a:r>
                        <a:rPr lang="vi-VN" sz="2000" spc="-5">
                          <a:effectLst/>
                          <a:latin typeface="Times New Roman" panose="02020603050405020304" pitchFamily="18" charset="0"/>
                          <a:ea typeface="Myriad Pro" panose="020B0503030403020204" pitchFamily="34" charset="0"/>
                          <a:cs typeface="Myriad Pro" panose="020B0503030403020204" pitchFamily="34" charset="0"/>
                        </a:rPr>
                        <a:t> </a:t>
                      </a:r>
                      <a:r>
                        <a:rPr lang="vi-VN" sz="2000">
                          <a:effectLst/>
                          <a:latin typeface="Times New Roman" panose="02020603050405020304" pitchFamily="18" charset="0"/>
                          <a:ea typeface="Myriad Pro" panose="020B0503030403020204" pitchFamily="34" charset="0"/>
                          <a:cs typeface="Myriad Pro" panose="020B0503030403020204" pitchFamily="34" charset="0"/>
                        </a:rPr>
                        <a:t>nhiệm, chủ </a:t>
                      </a:r>
                      <a:r>
                        <a:rPr lang="vi-VN" sz="2000" spc="-20">
                          <a:effectLst/>
                          <a:latin typeface="Times New Roman" panose="02020603050405020304" pitchFamily="18" charset="0"/>
                          <a:ea typeface="Myriad Pro" panose="020B0503030403020204" pitchFamily="34" charset="0"/>
                          <a:cs typeface="Myriad Pro" panose="020B0503030403020204" pitchFamily="34" charset="0"/>
                        </a:rPr>
                        <a:t>động</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 algn="ctr">
                        <a:spcBef>
                          <a:spcPts val="600"/>
                        </a:spcBef>
                        <a:spcAft>
                          <a:spcPts val="0"/>
                        </a:spcAft>
                      </a:pPr>
                      <a:r>
                        <a:rPr lang="vi-VN" sz="2000" spc="-50">
                          <a:effectLst/>
                          <a:latin typeface="Times New Roman" panose="02020603050405020304" pitchFamily="18" charset="0"/>
                          <a:ea typeface="Myriad Pro" panose="020B0503030403020204" pitchFamily="34" charset="0"/>
                          <a:cs typeface="Myriad Pro" panose="020B0503030403020204" pitchFamily="34" charset="0"/>
                        </a:rPr>
                        <a:t>1</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20"/>
                        </a:spcBef>
                      </a:pPr>
                      <a:r>
                        <a:rPr lang="vi-VN" sz="2000">
                          <a:effectLst/>
                          <a:latin typeface="Times New Roman" panose="02020603050405020304" pitchFamily="18" charset="0"/>
                          <a:ea typeface="Myriad Pro" panose="020B0503030403020204" pitchFamily="34" charset="0"/>
                          <a:cs typeface="Myriad Pro" panose="020B0503030403020204" pitchFamily="34" charset="0"/>
                        </a:rPr>
                        <a:t> </a:t>
                      </a:r>
                      <a:endParaRPr lang="en-US" sz="2000">
                        <a:effectLst/>
                        <a:latin typeface="Myriad Pro" panose="020B0503030403020204" pitchFamily="34" charset="0"/>
                        <a:ea typeface="Myriad Pro" panose="020B0503030403020204" pitchFamily="34" charset="0"/>
                        <a:cs typeface="Myriad Pro" panose="020B0503030403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943599"/>
                  </a:ext>
                </a:extLst>
              </a:tr>
            </a:tbl>
          </a:graphicData>
        </a:graphic>
      </p:graphicFrame>
    </p:spTree>
    <p:extLst>
      <p:ext uri="{BB962C8B-B14F-4D97-AF65-F5344CB8AC3E}">
        <p14:creationId xmlns:p14="http://schemas.microsoft.com/office/powerpoint/2010/main" val="3936300251"/>
      </p:ext>
    </p:extLst>
  </p:cSld>
  <p:clrMapOvr>
    <a:masterClrMapping/>
  </p:clrMapOvr>
  <p:transition spd="slow">
    <p:comb/>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19">
            <a:extLst>
              <a:ext uri="{FF2B5EF4-FFF2-40B4-BE49-F238E27FC236}">
                <a16:creationId xmlns:a16="http://schemas.microsoft.com/office/drawing/2014/main" id="{9864C828-E325-AEBB-E5B1-6E3ECE1B4383}"/>
              </a:ext>
            </a:extLst>
          </p:cNvPr>
          <p:cNvPicPr>
            <a:picLocks noChangeAspect="1"/>
          </p:cNvPicPr>
          <p:nvPr/>
        </p:nvPicPr>
        <p:blipFill>
          <a:blip r:embed="rId3"/>
          <a:srcRect/>
          <a:stretch>
            <a:fillRect/>
          </a:stretch>
        </p:blipFill>
        <p:spPr>
          <a:xfrm>
            <a:off x="5261777" y="2748565"/>
            <a:ext cx="1815577" cy="3842491"/>
          </a:xfrm>
          <a:prstGeom prst="rect">
            <a:avLst/>
          </a:prstGeom>
        </p:spPr>
      </p:pic>
      <p:pic>
        <p:nvPicPr>
          <p:cNvPr id="37" name="Picture 20">
            <a:extLst>
              <a:ext uri="{FF2B5EF4-FFF2-40B4-BE49-F238E27FC236}">
                <a16:creationId xmlns:a16="http://schemas.microsoft.com/office/drawing/2014/main" id="{AE3F4A76-4C3B-87AB-2846-F55641C66D2C}"/>
              </a:ext>
            </a:extLst>
          </p:cNvPr>
          <p:cNvPicPr>
            <a:picLocks noChangeAspect="1"/>
          </p:cNvPicPr>
          <p:nvPr/>
        </p:nvPicPr>
        <p:blipFill>
          <a:blip r:embed="rId4"/>
          <a:srcRect/>
          <a:stretch>
            <a:fillRect/>
          </a:stretch>
        </p:blipFill>
        <p:spPr>
          <a:xfrm>
            <a:off x="3577122" y="2776103"/>
            <a:ext cx="1497369" cy="3814953"/>
          </a:xfrm>
          <a:prstGeom prst="rect">
            <a:avLst/>
          </a:prstGeom>
        </p:spPr>
      </p:pic>
      <p:pic>
        <p:nvPicPr>
          <p:cNvPr id="4" name="Picture 3">
            <a:extLst>
              <a:ext uri="{FF2B5EF4-FFF2-40B4-BE49-F238E27FC236}">
                <a16:creationId xmlns:a16="http://schemas.microsoft.com/office/drawing/2014/main" id="{D1A97DE3-7D60-336C-3419-8CFB39057418}"/>
              </a:ext>
            </a:extLst>
          </p:cNvPr>
          <p:cNvPicPr>
            <a:picLocks noChangeAspect="1"/>
          </p:cNvPicPr>
          <p:nvPr/>
        </p:nvPicPr>
        <p:blipFill>
          <a:blip r:embed="rId5"/>
          <a:stretch>
            <a:fillRect/>
          </a:stretch>
        </p:blipFill>
        <p:spPr>
          <a:xfrm>
            <a:off x="66533" y="484577"/>
            <a:ext cx="12058933" cy="1255885"/>
          </a:xfrm>
          <a:prstGeom prst="rect">
            <a:avLst/>
          </a:prstGeom>
        </p:spPr>
      </p:pic>
    </p:spTree>
    <p:extLst>
      <p:ext uri="{BB962C8B-B14F-4D97-AF65-F5344CB8AC3E}">
        <p14:creationId xmlns:p14="http://schemas.microsoft.com/office/powerpoint/2010/main" val="19240964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254679"/>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254679"/>
            <a:ext cx="11591778" cy="6348642"/>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pic>
        <p:nvPicPr>
          <p:cNvPr id="2050" name="Picture 2" descr="Hình ảnh Du Lịch Hè đảo PNG , Đảo, Mùa Hè, Du Lịch PNG trong suốt và Vector  để tải xuống miễn phí">
            <a:extLst>
              <a:ext uri="{FF2B5EF4-FFF2-40B4-BE49-F238E27FC236}">
                <a16:creationId xmlns:a16="http://schemas.microsoft.com/office/drawing/2014/main" id="{9FC5835E-5C9F-0323-9693-ED352B6E1A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8546" y="1770349"/>
            <a:ext cx="2308308" cy="23083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1F032101-7C5A-1E2E-62A3-B8FBFB72B9AD}"/>
              </a:ext>
            </a:extLst>
          </p:cNvPr>
          <p:cNvSpPr/>
          <p:nvPr/>
        </p:nvSpPr>
        <p:spPr>
          <a:xfrm>
            <a:off x="4082737" y="429232"/>
            <a:ext cx="3526972" cy="1045029"/>
          </a:xfrm>
          <a:prstGeom prst="roundRect">
            <a:avLst/>
          </a:prstGeom>
          <a:solidFill>
            <a:schemeClr val="bg1"/>
          </a:solid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Bộ phận quan trọng của lãnh thổ Việt Nam</a:t>
            </a:r>
            <a:endParaRPr kumimoji="0" lang="vi-VN" sz="28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9" name="Arrow: Up 8">
            <a:extLst>
              <a:ext uri="{FF2B5EF4-FFF2-40B4-BE49-F238E27FC236}">
                <a16:creationId xmlns:a16="http://schemas.microsoft.com/office/drawing/2014/main" id="{8054206E-3F12-92C9-05A3-93C7064EF2A0}"/>
              </a:ext>
            </a:extLst>
          </p:cNvPr>
          <p:cNvSpPr/>
          <p:nvPr/>
        </p:nvSpPr>
        <p:spPr>
          <a:xfrm>
            <a:off x="5476599" y="1648814"/>
            <a:ext cx="457200" cy="700270"/>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611C673-0D1C-E697-FE48-7CDE3AA90556}"/>
              </a:ext>
            </a:extLst>
          </p:cNvPr>
          <p:cNvSpPr/>
          <p:nvPr/>
        </p:nvSpPr>
        <p:spPr>
          <a:xfrm>
            <a:off x="441931" y="1539019"/>
            <a:ext cx="3725491" cy="1741538"/>
          </a:xfrm>
          <a:prstGeom prst="roundRect">
            <a:avLst/>
          </a:prstGeom>
          <a:solidFill>
            <a:schemeClr val="bg1"/>
          </a:solid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Thế kỉ XVII:</a:t>
            </a:r>
            <a:r>
              <a:rPr kumimoji="0" lang="vi-VN"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 xác lập chủ quyền, quản lí và khai thác tài nguyênở  Hoàng Sa và Trường Sa</a:t>
            </a:r>
            <a:r>
              <a:rPr kumimoji="0" lang="en-US"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 </a:t>
            </a:r>
            <a:endParaRPr kumimoji="0" lang="vi-VN" sz="28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12" name="Arrow: Up 11">
            <a:extLst>
              <a:ext uri="{FF2B5EF4-FFF2-40B4-BE49-F238E27FC236}">
                <a16:creationId xmlns:a16="http://schemas.microsoft.com/office/drawing/2014/main" id="{8C207F67-5A43-9A20-D731-07A95C089BDF}"/>
              </a:ext>
            </a:extLst>
          </p:cNvPr>
          <p:cNvSpPr/>
          <p:nvPr/>
        </p:nvSpPr>
        <p:spPr>
          <a:xfrm rot="16200000">
            <a:off x="4278053" y="2574368"/>
            <a:ext cx="457200" cy="700270"/>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FA2C369-4D12-E0F8-FDA3-D2DA237C9760}"/>
              </a:ext>
            </a:extLst>
          </p:cNvPr>
          <p:cNvSpPr/>
          <p:nvPr/>
        </p:nvSpPr>
        <p:spPr>
          <a:xfrm>
            <a:off x="7242976" y="1474261"/>
            <a:ext cx="4491984" cy="1906938"/>
          </a:xfrm>
          <a:prstGeom prst="roundRect">
            <a:avLst/>
          </a:prstGeom>
          <a:solidFill>
            <a:schemeClr val="bg1"/>
          </a:solid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Năm 1838</a:t>
            </a: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vẽ Đại Nam nhất thống toàn đồ</a:t>
            </a:r>
            <a:r>
              <a:rPr kumimoji="0" lang="en-US"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quần đảo Hoàng Sa và quần đảo Trường Sa là của Việt Nam.</a:t>
            </a:r>
            <a:endParaRPr kumimoji="0" lang="vi-VN" sz="28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14" name="Arrow: Up 13">
            <a:extLst>
              <a:ext uri="{FF2B5EF4-FFF2-40B4-BE49-F238E27FC236}">
                <a16:creationId xmlns:a16="http://schemas.microsoft.com/office/drawing/2014/main" id="{3D2FB7FA-D9E3-13F1-3C4D-0DF8A6661370}"/>
              </a:ext>
            </a:extLst>
          </p:cNvPr>
          <p:cNvSpPr/>
          <p:nvPr/>
        </p:nvSpPr>
        <p:spPr>
          <a:xfrm rot="5178417">
            <a:off x="6635178" y="2472803"/>
            <a:ext cx="457200" cy="700270"/>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F7F7378-9243-85CA-3BDC-6188CB139012}"/>
              </a:ext>
            </a:extLst>
          </p:cNvPr>
          <p:cNvSpPr/>
          <p:nvPr/>
        </p:nvSpPr>
        <p:spPr>
          <a:xfrm>
            <a:off x="575211" y="3647863"/>
            <a:ext cx="3325057" cy="2208008"/>
          </a:xfrm>
          <a:prstGeom prst="roundRect">
            <a:avLst/>
          </a:prstGeom>
          <a:solidFill>
            <a:schemeClr val="bg1"/>
          </a:solid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Năm 1982</a:t>
            </a:r>
            <a:r>
              <a:rPr kumimoji="0" lang="vi-VN"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 Việt Nam thành lập huyện đảo Hoàng Sa và huyện đảo Trường Sa</a:t>
            </a:r>
            <a:r>
              <a:rPr kumimoji="0" lang="en-US"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a:t>
            </a:r>
            <a:endParaRPr kumimoji="0" lang="vi-VN" sz="28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16" name="Arrow: Up 15">
            <a:extLst>
              <a:ext uri="{FF2B5EF4-FFF2-40B4-BE49-F238E27FC236}">
                <a16:creationId xmlns:a16="http://schemas.microsoft.com/office/drawing/2014/main" id="{786AC5F2-C7F0-B5C1-4FDE-70A75DA021BB}"/>
              </a:ext>
            </a:extLst>
          </p:cNvPr>
          <p:cNvSpPr/>
          <p:nvPr/>
        </p:nvSpPr>
        <p:spPr>
          <a:xfrm rot="13856330">
            <a:off x="4553360" y="3466251"/>
            <a:ext cx="457200" cy="700270"/>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FC9EBB-44B7-857E-AB1C-1689BD8F50DC}"/>
              </a:ext>
            </a:extLst>
          </p:cNvPr>
          <p:cNvSpPr/>
          <p:nvPr/>
        </p:nvSpPr>
        <p:spPr>
          <a:xfrm>
            <a:off x="7943714" y="3568272"/>
            <a:ext cx="3473701" cy="2193176"/>
          </a:xfrm>
          <a:prstGeom prst="roundRect">
            <a:avLst/>
          </a:prstGeom>
          <a:solidFill>
            <a:schemeClr val="bg1"/>
          </a:solid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Năm 2002</a:t>
            </a:r>
            <a:r>
              <a:rPr kumimoji="0" lang="vi-VN"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 Việt Nam kí Tuyên bố về ứng xử của các bên ở Biển Đông.</a:t>
            </a:r>
            <a:endParaRPr kumimoji="0" lang="vi-VN" sz="28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19" name="Arrow: Up 18">
            <a:extLst>
              <a:ext uri="{FF2B5EF4-FFF2-40B4-BE49-F238E27FC236}">
                <a16:creationId xmlns:a16="http://schemas.microsoft.com/office/drawing/2014/main" id="{5DED8359-82C2-9EE7-E5BB-00696B3B12AB}"/>
              </a:ext>
            </a:extLst>
          </p:cNvPr>
          <p:cNvSpPr/>
          <p:nvPr/>
        </p:nvSpPr>
        <p:spPr>
          <a:xfrm rot="7905554">
            <a:off x="6600946" y="3409002"/>
            <a:ext cx="457200" cy="700270"/>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4EB8BDC-9DCA-B272-45AB-5FF350E9440D}"/>
              </a:ext>
            </a:extLst>
          </p:cNvPr>
          <p:cNvSpPr/>
          <p:nvPr/>
        </p:nvSpPr>
        <p:spPr>
          <a:xfrm>
            <a:off x="4188506" y="4456595"/>
            <a:ext cx="3249550" cy="1940052"/>
          </a:xfrm>
          <a:prstGeom prst="roundRect">
            <a:avLst/>
          </a:prstGeom>
          <a:solidFill>
            <a:schemeClr val="bg1"/>
          </a:solid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Bảo vệ chủ quyền, các quyền và lợi ích hợp pháp của Việt Nam ở Biển Đông</a:t>
            </a:r>
            <a:endParaRPr kumimoji="0" lang="vi-VN" sz="28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sp>
        <p:nvSpPr>
          <p:cNvPr id="21" name="Arrow: Up 20">
            <a:extLst>
              <a:ext uri="{FF2B5EF4-FFF2-40B4-BE49-F238E27FC236}">
                <a16:creationId xmlns:a16="http://schemas.microsoft.com/office/drawing/2014/main" id="{658D4D7A-854A-39BA-FDB4-DB0AD0E1393C}"/>
              </a:ext>
            </a:extLst>
          </p:cNvPr>
          <p:cNvSpPr/>
          <p:nvPr/>
        </p:nvSpPr>
        <p:spPr>
          <a:xfrm rot="10800000">
            <a:off x="5631658" y="3666661"/>
            <a:ext cx="457200" cy="700270"/>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5474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Rounded Corners 21">
            <a:extLst>
              <a:ext uri="{FF2B5EF4-FFF2-40B4-BE49-F238E27FC236}">
                <a16:creationId xmlns:a16="http://schemas.microsoft.com/office/drawing/2014/main" id="{0307E61C-7ADE-9F3E-0E6D-D9DF092B328D}"/>
              </a:ext>
            </a:extLst>
          </p:cNvPr>
          <p:cNvSpPr/>
          <p:nvPr/>
        </p:nvSpPr>
        <p:spPr>
          <a:xfrm>
            <a:off x="163419" y="212485"/>
            <a:ext cx="11782302" cy="6517499"/>
          </a:xfrm>
          <a:prstGeom prst="roundRect">
            <a:avLst>
              <a:gd name="adj" fmla="val 11589"/>
            </a:avLst>
          </a:prstGeom>
          <a:solidFill>
            <a:schemeClr val="bg1">
              <a:alpha val="91000"/>
            </a:schemeClr>
          </a:solidFill>
          <a:ln w="762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27">
            <a:extLst>
              <a:ext uri="{FF2B5EF4-FFF2-40B4-BE49-F238E27FC236}">
                <a16:creationId xmlns:a16="http://schemas.microsoft.com/office/drawing/2014/main" id="{237B98C0-9772-E4E9-6EB0-51B2A11D1D96}"/>
              </a:ext>
            </a:extLst>
          </p:cNvPr>
          <p:cNvSpPr txBox="1"/>
          <p:nvPr/>
        </p:nvSpPr>
        <p:spPr>
          <a:xfrm>
            <a:off x="1069422" y="1460409"/>
            <a:ext cx="10540031" cy="5016758"/>
          </a:xfrm>
          <a:prstGeom prst="rect">
            <a:avLst/>
          </a:prstGeom>
          <a:noFill/>
        </p:spPr>
        <p:txBody>
          <a:bodyPr wrap="square" rtlCol="0">
            <a:spAutoFit/>
          </a:bodyPr>
          <a:lstStyle/>
          <a:p>
            <a:pPr algn="just"/>
            <a:r>
              <a:rPr lang="vi-VN" sz="3200">
                <a:latin typeface="Calibri" panose="020F0502020204030204" pitchFamily="34" charset="0"/>
                <a:cs typeface="Calibri" panose="020F0502020204030204" pitchFamily="34" charset="0"/>
              </a:rPr>
              <a:t>–</a:t>
            </a:r>
            <a:r>
              <a:rPr lang="en-US" sz="3200">
                <a:latin typeface="Calibri" panose="020F0502020204030204" pitchFamily="34" charset="0"/>
                <a:cs typeface="Calibri" panose="020F0502020204030204" pitchFamily="34" charset="0"/>
              </a:rPr>
              <a:t> </a:t>
            </a:r>
            <a:r>
              <a:rPr lang="vi-VN" sz="3200">
                <a:latin typeface="Calibri" panose="020F0502020204030204" pitchFamily="34" charset="0"/>
                <a:cs typeface="Calibri" panose="020F0502020204030204" pitchFamily="34" charset="0"/>
              </a:rPr>
              <a:t>Nhận thức khoa học Lịch sử và Địa lí: trình bày được công cuộc bảo vệ chủ quyền, các quyền và lợi ích hợp pháp của Việt Nam ở Biển Đông trong lịch sử, có sử dụng một số tư liệu, tranh ảnh, câu chuyện liên quan (đội Hoàng Sa, lễ Khao lề thế lính Hoàng Sa,...).</a:t>
            </a:r>
          </a:p>
          <a:p>
            <a:pPr algn="just"/>
            <a:r>
              <a:rPr lang="vi-VN" sz="3200">
                <a:latin typeface="Calibri" panose="020F0502020204030204" pitchFamily="34" charset="0"/>
                <a:cs typeface="Calibri" panose="020F0502020204030204" pitchFamily="34" charset="0"/>
              </a:rPr>
              <a:t>–</a:t>
            </a:r>
            <a:r>
              <a:rPr lang="en-US" sz="3200">
                <a:latin typeface="Calibri" panose="020F0502020204030204" pitchFamily="34" charset="0"/>
                <a:cs typeface="Calibri" panose="020F0502020204030204" pitchFamily="34" charset="0"/>
              </a:rPr>
              <a:t> </a:t>
            </a:r>
            <a:r>
              <a:rPr lang="vi-VN" sz="3200">
                <a:latin typeface="Calibri" panose="020F0502020204030204" pitchFamily="34" charset="0"/>
                <a:cs typeface="Calibri" panose="020F0502020204030204" pitchFamily="34" charset="0"/>
              </a:rPr>
              <a:t>Tìm hiểu lịch sử và địa lí: xác định được vị trí địa lí của vùng biển, một số đảo, quần đảo lớn của Việt Nam trên bản đồ hoặc lược đồ.</a:t>
            </a:r>
          </a:p>
          <a:p>
            <a:pPr algn="just"/>
            <a:r>
              <a:rPr lang="vi-VN" sz="3200">
                <a:latin typeface="Calibri" panose="020F0502020204030204" pitchFamily="34" charset="0"/>
                <a:cs typeface="Calibri" panose="020F0502020204030204" pitchFamily="34" charset="0"/>
              </a:rPr>
              <a:t>–</a:t>
            </a:r>
            <a:r>
              <a:rPr lang="en-US" sz="3200">
                <a:latin typeface="Calibri" panose="020F0502020204030204" pitchFamily="34" charset="0"/>
                <a:cs typeface="Calibri" panose="020F0502020204030204" pitchFamily="34" charset="0"/>
              </a:rPr>
              <a:t> </a:t>
            </a:r>
            <a:r>
              <a:rPr lang="vi-VN" sz="3200">
                <a:latin typeface="Calibri" panose="020F0502020204030204" pitchFamily="34" charset="0"/>
                <a:cs typeface="Calibri" panose="020F0502020204030204" pitchFamily="34" charset="0"/>
              </a:rPr>
              <a:t>Vận dụng kiến thức, kĩ năng đã học: sưu tầm, đọc và kể lại được một số câu chuyện, bài thơ về biển, đảo Việt Nam.</a:t>
            </a:r>
          </a:p>
        </p:txBody>
      </p:sp>
      <p:pic>
        <p:nvPicPr>
          <p:cNvPr id="2050" name="Picture 2" descr="Hình ảnh Hòn đảo PNG, Vector, PSD, và biểu tượng để tải về miễn phí |  pngtree">
            <a:extLst>
              <a:ext uri="{FF2B5EF4-FFF2-40B4-BE49-F238E27FC236}">
                <a16:creationId xmlns:a16="http://schemas.microsoft.com/office/drawing/2014/main" id="{D0D3F725-5C13-3DD1-6777-76E1437754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09" y="1207592"/>
            <a:ext cx="1590125" cy="11255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Hòn đảo PNG, Vector, PSD, và biểu tượng để tải về miễn phí |  pngtree">
            <a:extLst>
              <a:ext uri="{FF2B5EF4-FFF2-40B4-BE49-F238E27FC236}">
                <a16:creationId xmlns:a16="http://schemas.microsoft.com/office/drawing/2014/main" id="{6EA16CE4-5861-753F-F211-B72DD7C0C6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16" y="3328258"/>
            <a:ext cx="1590125" cy="11255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ình ảnh Hòn đảo PNG, Vector, PSD, và biểu tượng để tải về miễn phí |  pngtree">
            <a:extLst>
              <a:ext uri="{FF2B5EF4-FFF2-40B4-BE49-F238E27FC236}">
                <a16:creationId xmlns:a16="http://schemas.microsoft.com/office/drawing/2014/main" id="{BB0F096C-92DD-8433-B3CF-1783C92C77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3" y="5029121"/>
            <a:ext cx="1590125" cy="11255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644EA26-E19E-610F-1057-6D7A6AF446B6}"/>
              </a:ext>
            </a:extLst>
          </p:cNvPr>
          <p:cNvPicPr>
            <a:picLocks noChangeAspect="1"/>
          </p:cNvPicPr>
          <p:nvPr/>
        </p:nvPicPr>
        <p:blipFill>
          <a:blip r:embed="rId4"/>
          <a:stretch>
            <a:fillRect/>
          </a:stretch>
        </p:blipFill>
        <p:spPr>
          <a:xfrm>
            <a:off x="3339982" y="388716"/>
            <a:ext cx="4755292" cy="1268078"/>
          </a:xfrm>
          <a:prstGeom prst="rect">
            <a:avLst/>
          </a:prstGeom>
        </p:spPr>
      </p:pic>
      <p:pic>
        <p:nvPicPr>
          <p:cNvPr id="14" name="Picture 13">
            <a:extLst>
              <a:ext uri="{FF2B5EF4-FFF2-40B4-BE49-F238E27FC236}">
                <a16:creationId xmlns:a16="http://schemas.microsoft.com/office/drawing/2014/main" id="{76CBDC62-88E4-38F6-4348-C6CF4F289A09}"/>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7271159" y="1276665"/>
            <a:ext cx="5376650" cy="5384246"/>
          </a:xfrm>
          <a:prstGeom prst="rect">
            <a:avLst/>
          </a:prstGeom>
        </p:spPr>
      </p:pic>
    </p:spTree>
    <p:extLst>
      <p:ext uri="{BB962C8B-B14F-4D97-AF65-F5344CB8AC3E}">
        <p14:creationId xmlns:p14="http://schemas.microsoft.com/office/powerpoint/2010/main" val="626386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Hình ảnh 14" descr="Ảnh có chứa Phim hoạt hình, hình mẫu, phim hoạt hình&#10;&#10;Mô tả được tạo tự động">
            <a:extLst>
              <a:ext uri="{FF2B5EF4-FFF2-40B4-BE49-F238E27FC236}">
                <a16:creationId xmlns:a16="http://schemas.microsoft.com/office/drawing/2014/main" id="{72CBCC93-2ABB-7751-9986-BD64AF558175}"/>
              </a:ext>
            </a:extLst>
          </p:cNvPr>
          <p:cNvPicPr>
            <a:picLocks noChangeAspect="1"/>
          </p:cNvPicPr>
          <p:nvPr/>
        </p:nvPicPr>
        <p:blipFill>
          <a:blip r:embed="rId4"/>
          <a:stretch>
            <a:fillRect/>
          </a:stretch>
        </p:blipFill>
        <p:spPr>
          <a:xfrm>
            <a:off x="3445662" y="2019869"/>
            <a:ext cx="5300673" cy="5290072"/>
          </a:xfrm>
          <a:prstGeom prst="rect">
            <a:avLst/>
          </a:prstGeom>
        </p:spPr>
      </p:pic>
      <p:pic>
        <p:nvPicPr>
          <p:cNvPr id="2" name="Picture 1">
            <a:extLst>
              <a:ext uri="{FF2B5EF4-FFF2-40B4-BE49-F238E27FC236}">
                <a16:creationId xmlns:a16="http://schemas.microsoft.com/office/drawing/2014/main" id="{D93A1D8C-13C5-55E9-4A98-ABAC5699BB49}"/>
              </a:ext>
            </a:extLst>
          </p:cNvPr>
          <p:cNvPicPr>
            <a:picLocks noChangeAspect="1"/>
          </p:cNvPicPr>
          <p:nvPr/>
        </p:nvPicPr>
        <p:blipFill>
          <a:blip r:embed="rId5"/>
          <a:stretch>
            <a:fillRect/>
          </a:stretch>
        </p:blipFill>
        <p:spPr>
          <a:xfrm>
            <a:off x="-152403" y="182461"/>
            <a:ext cx="12046740" cy="1158340"/>
          </a:xfrm>
          <a:prstGeom prst="rect">
            <a:avLst/>
          </a:prstGeom>
        </p:spPr>
      </p:pic>
    </p:spTree>
    <p:controls>
      <mc:AlternateContent xmlns:mc="http://schemas.openxmlformats.org/markup-compatibility/2006">
        <mc:Choice xmlns:v="urn:schemas-microsoft-com:vml" Requires="v">
          <p:control name="TextBox1" r:id="rId1" imgW="4853160" imgH="1243080"/>
        </mc:Choice>
        <mc:Fallback>
          <p:control name="TextBox1" r:id="rId1" imgW="4853160" imgH="1243080">
            <p:pic>
              <p:nvPicPr>
                <p:cNvPr id="3" name="TextBox1"/>
                <p:cNvPicPr>
                  <a:picLocks/>
                </p:cNvPicPr>
                <p:nvPr/>
              </p:nvPicPr>
              <p:blipFill>
                <a:blip r:embed="rId6"/>
                <a:srcRect/>
                <a:stretch>
                  <a:fillRect/>
                </a:stretch>
              </p:blipFill>
              <p:spPr bwMode="auto">
                <a:xfrm>
                  <a:off x="3444875" y="1566863"/>
                  <a:ext cx="4851400" cy="1243012"/>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71055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Hình ảnh 25" descr="Ảnh có chứa đồ chơi, LEGO&#10;&#10;Mô tả được tạo tự động">
            <a:extLst>
              <a:ext uri="{FF2B5EF4-FFF2-40B4-BE49-F238E27FC236}">
                <a16:creationId xmlns:a16="http://schemas.microsoft.com/office/drawing/2014/main" id="{8571578B-26C0-20E7-5FC0-68021B60C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664" y="2466514"/>
            <a:ext cx="6342857" cy="4247619"/>
          </a:xfrm>
          <a:prstGeom prst="rect">
            <a:avLst/>
          </a:prstGeom>
        </p:spPr>
      </p:pic>
      <p:pic>
        <p:nvPicPr>
          <p:cNvPr id="6" name="Picture 12">
            <a:extLst>
              <a:ext uri="{FF2B5EF4-FFF2-40B4-BE49-F238E27FC236}">
                <a16:creationId xmlns:a16="http://schemas.microsoft.com/office/drawing/2014/main" id="{50CC1266-29BE-3C9A-2470-929DC748FE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06609" y="432786"/>
            <a:ext cx="4696391" cy="921588"/>
          </a:xfrm>
          <a:prstGeom prst="rect">
            <a:avLst/>
          </a:prstGeom>
        </p:spPr>
      </p:pic>
      <p:pic>
        <p:nvPicPr>
          <p:cNvPr id="2" name="Picture 1">
            <a:extLst>
              <a:ext uri="{FF2B5EF4-FFF2-40B4-BE49-F238E27FC236}">
                <a16:creationId xmlns:a16="http://schemas.microsoft.com/office/drawing/2014/main" id="{39306D4F-C45B-F9E4-86D3-B3F7F7C110B6}"/>
              </a:ext>
            </a:extLst>
          </p:cNvPr>
          <p:cNvPicPr>
            <a:picLocks noChangeAspect="1"/>
          </p:cNvPicPr>
          <p:nvPr/>
        </p:nvPicPr>
        <p:blipFill>
          <a:blip r:embed="rId6"/>
          <a:stretch>
            <a:fillRect/>
          </a:stretch>
        </p:blipFill>
        <p:spPr>
          <a:xfrm>
            <a:off x="499387" y="432786"/>
            <a:ext cx="11193226" cy="2261812"/>
          </a:xfrm>
          <a:prstGeom prst="rect">
            <a:avLst/>
          </a:prstGeom>
        </p:spPr>
      </p:pic>
    </p:spTree>
    <p:extLst>
      <p:ext uri="{BB962C8B-B14F-4D97-AF65-F5344CB8AC3E}">
        <p14:creationId xmlns:p14="http://schemas.microsoft.com/office/powerpoint/2010/main" val="5320533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195943"/>
            <a:ext cx="11591778" cy="640737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586631"/>
            <a:ext cx="10682514" cy="1446550"/>
          </a:xfrm>
          <a:prstGeom prst="rect">
            <a:avLst/>
          </a:prstGeom>
          <a:noFill/>
        </p:spPr>
        <p:txBody>
          <a:bodyPr wrap="square" rtlCol="0">
            <a:spAutoFit/>
          </a:bodyPr>
          <a:lstStyle/>
          <a:p>
            <a:pPr lvl="0" algn="just">
              <a:tabLst>
                <a:tab pos="636588" algn="l"/>
              </a:tabLst>
              <a:defRPr/>
            </a:pPr>
            <a:r>
              <a:rPr lang="en-US" sz="4400" b="1" i="1">
                <a:solidFill>
                  <a:srgbClr val="FF0000"/>
                </a:solidFill>
                <a:latin typeface="Calibri" panose="020F0502020204030204" pitchFamily="34" charset="0"/>
                <a:cs typeface="Calibri" panose="020F0502020204030204" pitchFamily="34" charset="0"/>
              </a:rPr>
              <a:t>2. Nêu một số bằng chứng để khẳng định chủ quyền của Việt Nam trên Biển Đông.</a:t>
            </a:r>
            <a:endParaRPr kumimoji="0" lang="en-US" sz="4400" b="1" i="1"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pic>
        <p:nvPicPr>
          <p:cNvPr id="3074" name="Picture 2" descr="Biên giới biển đảo quê hương: Hợp tác khoa học ở Biển Đông - Bề dày lịch sử  và những lợi ích to lớn">
            <a:extLst>
              <a:ext uri="{FF2B5EF4-FFF2-40B4-BE49-F238E27FC236}">
                <a16:creationId xmlns:a16="http://schemas.microsoft.com/office/drawing/2014/main" id="{115C7943-4E61-0AD3-C31A-E06A28B26A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358" y="2169574"/>
            <a:ext cx="7435411" cy="418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441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2" y="1138232"/>
            <a:ext cx="10682514" cy="5078313"/>
          </a:xfrm>
          <a:prstGeom prst="rect">
            <a:avLst/>
          </a:prstGeom>
          <a:noFill/>
        </p:spPr>
        <p:txBody>
          <a:bodyPr wrap="square" rtlCol="0">
            <a:spAutoFit/>
          </a:bodyPr>
          <a:lstStyle/>
          <a:p>
            <a:pPr lvl="0" algn="just">
              <a:defRPr/>
            </a:pPr>
            <a:r>
              <a:rPr lang="vi-VN" sz="3600" b="1">
                <a:solidFill>
                  <a:srgbClr val="7030A0"/>
                </a:solidFill>
                <a:latin typeface="Calibri" panose="020F0502020204030204" pitchFamily="34" charset="0"/>
                <a:cs typeface="Calibri" panose="020F0502020204030204" pitchFamily="34" charset="0"/>
              </a:rPr>
              <a:t>+ Thế kỉ XVII, các chúa Nguyễn đã cho lập đội Hoàng Sa và sau đó là đội Bắc Hải để thu lượm sản vật, đánh bắt hải sản,... đồng thời từng bước thực thi chủ quyền trên quần đảo Hoàng Sa và quần đảo Trường Sa.</a:t>
            </a:r>
          </a:p>
          <a:p>
            <a:pPr lvl="0" algn="just">
              <a:defRPr/>
            </a:pPr>
            <a:r>
              <a:rPr lang="vi-VN" sz="3600" b="1">
                <a:solidFill>
                  <a:schemeClr val="accent5">
                    <a:lumMod val="50000"/>
                  </a:schemeClr>
                </a:solidFill>
                <a:latin typeface="Calibri" panose="020F0502020204030204" pitchFamily="34" charset="0"/>
                <a:cs typeface="Calibri" panose="020F0502020204030204" pitchFamily="34" charset="0"/>
              </a:rPr>
              <a:t>+ Các vua Triều Nguyễn tiếp tục xác lập và thực thi chủ quyền bằng việc cắm cờ, dựng cột mốc,... trên quần đảo Hoàng Sa. Vua Minh Mạng cho vẽ Đại Nam nhất thống toàn đồ trong đó thể hiện rõ quần đảo Hoàng Sa và quần đảo Trường Sa thuộc chủ quyền của Việt Nam.</a:t>
            </a:r>
            <a:endParaRPr kumimoji="0" lang="en-US" sz="3600" b="1" u="none" strike="noStrike" kern="1200" cap="none" spc="0" normalizeH="0" baseline="0" noProof="0">
              <a:ln>
                <a:noFill/>
              </a:ln>
              <a:solidFill>
                <a:schemeClr val="accent5">
                  <a:lumMod val="50000"/>
                </a:schemeClr>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36689614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369614"/>
            <a:ext cx="11591778" cy="6233707"/>
          </a:xfrm>
          <a:prstGeom prst="roundRect">
            <a:avLst>
              <a:gd name="adj" fmla="val 1152"/>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pic>
        <p:nvPicPr>
          <p:cNvPr id="2" name="Picture 1">
            <a:extLst>
              <a:ext uri="{FF2B5EF4-FFF2-40B4-BE49-F238E27FC236}">
                <a16:creationId xmlns:a16="http://schemas.microsoft.com/office/drawing/2014/main" id="{846058E9-1C78-F4D7-2BCA-CBDE724DF313}"/>
              </a:ext>
            </a:extLst>
          </p:cNvPr>
          <p:cNvPicPr>
            <a:picLocks noChangeAspect="1"/>
          </p:cNvPicPr>
          <p:nvPr/>
        </p:nvPicPr>
        <p:blipFill>
          <a:blip r:embed="rId4"/>
          <a:stretch>
            <a:fillRect/>
          </a:stretch>
        </p:blipFill>
        <p:spPr>
          <a:xfrm>
            <a:off x="286973" y="596997"/>
            <a:ext cx="11532772" cy="4436664"/>
          </a:xfrm>
          <a:prstGeom prst="rect">
            <a:avLst/>
          </a:prstGeom>
        </p:spPr>
      </p:pic>
      <p:sp>
        <p:nvSpPr>
          <p:cNvPr id="3" name="TextBox 2">
            <a:extLst>
              <a:ext uri="{FF2B5EF4-FFF2-40B4-BE49-F238E27FC236}">
                <a16:creationId xmlns:a16="http://schemas.microsoft.com/office/drawing/2014/main" id="{39FD7599-BBD3-8CDC-A42E-D50120F12F67}"/>
              </a:ext>
            </a:extLst>
          </p:cNvPr>
          <p:cNvSpPr txBox="1"/>
          <p:nvPr/>
        </p:nvSpPr>
        <p:spPr>
          <a:xfrm>
            <a:off x="2215661" y="5233568"/>
            <a:ext cx="8883114" cy="1569660"/>
          </a:xfrm>
          <a:prstGeom prst="rect">
            <a:avLst/>
          </a:prstGeom>
          <a:noFill/>
        </p:spPr>
        <p:txBody>
          <a:bodyPr wrap="square" rtlCol="0">
            <a:spAutoFit/>
          </a:bodyPr>
          <a:lstStyle/>
          <a:p>
            <a:r>
              <a:rPr lang="vi-VN" sz="3200" i="1">
                <a:effectLst/>
                <a:latin typeface="Cambria" panose="02040503050406030204" pitchFamily="18" charset="0"/>
                <a:ea typeface="Myriad Pro" panose="020B0503030403020204" pitchFamily="34" charset="0"/>
                <a:cs typeface="Cambria" panose="02040503050406030204" pitchFamily="18" charset="0"/>
              </a:rPr>
              <a:t>Hình</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1.</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Bia</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chủ quyền</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của</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Việt</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Nam trên</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đảo</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Hoàng</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Sa được</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xây</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dựng</a:t>
            </a:r>
            <a:r>
              <a:rPr lang="vi-VN" sz="3200" i="1" spc="-5">
                <a:effectLst/>
                <a:latin typeface="Cambria" panose="02040503050406030204" pitchFamily="18" charset="0"/>
                <a:ea typeface="Myriad Pro" panose="020B0503030403020204" pitchFamily="34" charset="0"/>
                <a:cs typeface="Cambria" panose="02040503050406030204" pitchFamily="18" charset="0"/>
              </a:rPr>
              <a:t> </a:t>
            </a:r>
            <a:r>
              <a:rPr lang="vi-VN" sz="3200" i="1">
                <a:effectLst/>
                <a:latin typeface="Cambria" panose="02040503050406030204" pitchFamily="18" charset="0"/>
                <a:ea typeface="Myriad Pro" panose="020B0503030403020204" pitchFamily="34" charset="0"/>
                <a:cs typeface="Cambria" panose="02040503050406030204" pitchFamily="18" charset="0"/>
              </a:rPr>
              <a:t>năm </a:t>
            </a:r>
            <a:r>
              <a:rPr lang="vi-VN" sz="3200" i="1" spc="-20">
                <a:effectLst/>
                <a:latin typeface="Cambria" panose="02040503050406030204" pitchFamily="18" charset="0"/>
                <a:ea typeface="Myriad Pro" panose="020B0503030403020204" pitchFamily="34" charset="0"/>
                <a:cs typeface="Cambria" panose="02040503050406030204" pitchFamily="18" charset="0"/>
              </a:rPr>
              <a:t>1938</a:t>
            </a:r>
            <a:endParaRPr lang="en-US" sz="3200">
              <a:effectLst/>
              <a:latin typeface="Myriad Pro" panose="020B0503030403020204" pitchFamily="34" charset="0"/>
              <a:ea typeface="Myriad Pro" panose="020B0503030403020204" pitchFamily="34" charset="0"/>
              <a:cs typeface="Myriad Pro" panose="020B0503030403020204" pitchFamily="34" charset="0"/>
            </a:endParaRPr>
          </a:p>
          <a:p>
            <a:endParaRPr lang="en-US" sz="3200"/>
          </a:p>
        </p:txBody>
      </p:sp>
    </p:spTree>
    <p:extLst>
      <p:ext uri="{BB962C8B-B14F-4D97-AF65-F5344CB8AC3E}">
        <p14:creationId xmlns:p14="http://schemas.microsoft.com/office/powerpoint/2010/main" val="1313842050"/>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195943"/>
            <a:ext cx="11591778" cy="640737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586631"/>
            <a:ext cx="10682514" cy="2123658"/>
          </a:xfrm>
          <a:prstGeom prst="rect">
            <a:avLst/>
          </a:prstGeom>
          <a:noFill/>
        </p:spPr>
        <p:txBody>
          <a:bodyPr wrap="square" rtlCol="0">
            <a:spAutoFit/>
          </a:bodyPr>
          <a:lstStyle/>
          <a:p>
            <a:pPr lvl="0" algn="just">
              <a:tabLst>
                <a:tab pos="636588" algn="l"/>
              </a:tabLst>
              <a:defRPr/>
            </a:pPr>
            <a:r>
              <a:rPr lang="en-US" sz="4400" b="1" i="1">
                <a:solidFill>
                  <a:srgbClr val="FF0000"/>
                </a:solidFill>
                <a:latin typeface="Calibri" panose="020F0502020204030204" pitchFamily="34" charset="0"/>
                <a:cs typeface="Calibri" panose="020F0502020204030204" pitchFamily="34" charset="0"/>
              </a:rPr>
              <a:t>3. </a:t>
            </a:r>
            <a:r>
              <a:rPr lang="vi-VN" sz="4400" b="1" i="1">
                <a:solidFill>
                  <a:srgbClr val="FF0000"/>
                </a:solidFill>
                <a:latin typeface="Calibri" panose="020F0502020204030204" pitchFamily="34" charset="0"/>
                <a:cs typeface="Calibri" panose="020F0502020204030204" pitchFamily="34" charset="0"/>
              </a:rPr>
              <a:t>Sưu tầm, kể lại một câu chuyện hoặc đọc một bài thơ về biển, đảo Việt Nam,</a:t>
            </a:r>
            <a:r>
              <a:rPr lang="en-US" sz="4400" b="1" i="1">
                <a:solidFill>
                  <a:srgbClr val="FF0000"/>
                </a:solidFill>
                <a:latin typeface="Calibri" panose="020F0502020204030204" pitchFamily="34" charset="0"/>
                <a:cs typeface="Calibri" panose="020F0502020204030204" pitchFamily="34" charset="0"/>
              </a:rPr>
              <a:t> </a:t>
            </a:r>
            <a:r>
              <a:rPr lang="vi-VN" sz="4400" b="1" i="1">
                <a:solidFill>
                  <a:srgbClr val="FF0000"/>
                </a:solidFill>
                <a:latin typeface="Calibri" panose="020F0502020204030204" pitchFamily="34" charset="0"/>
                <a:cs typeface="Calibri" panose="020F0502020204030204" pitchFamily="34" charset="0"/>
              </a:rPr>
              <a:t>sau đó nêu ý nghĩa của câu chuyện hoặc bài thơ đó.</a:t>
            </a:r>
            <a:endParaRPr kumimoji="0" lang="en-US" sz="4400" b="1" i="1"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pic>
        <p:nvPicPr>
          <p:cNvPr id="4098" name="Picture 2" descr="50+ Bài thơ về chú bộ đội, người lính hải quân ngắn cho trẻ">
            <a:extLst>
              <a:ext uri="{FF2B5EF4-FFF2-40B4-BE49-F238E27FC236}">
                <a16:creationId xmlns:a16="http://schemas.microsoft.com/office/drawing/2014/main" id="{063032C0-3CAA-FAF9-8CA2-AD74A2B9F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771" y="2736368"/>
            <a:ext cx="5234458" cy="327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8711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195943"/>
            <a:ext cx="11591778" cy="640737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0" y="516947"/>
            <a:ext cx="10682514"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636588" algn="l"/>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BÀI THƠ </a:t>
            </a:r>
            <a:r>
              <a:rPr kumimoji="0" lang="vi-VN"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“Mẹ kể con nghe” </a:t>
            </a:r>
            <a:endPar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a:p>
            <a:pPr marL="3200400" marR="0" lvl="7" indent="0" algn="l" defTabSz="914400" rtl="0" eaLnBrk="1" fontAlgn="auto" latinLnBrk="0" hangingPunct="1">
              <a:lnSpc>
                <a:spcPct val="100000"/>
              </a:lnSpc>
              <a:spcBef>
                <a:spcPts val="0"/>
              </a:spcBef>
              <a:spcAft>
                <a:spcPts val="0"/>
              </a:spcAft>
              <a:buClrTx/>
              <a:buSzTx/>
              <a:buFontTx/>
              <a:buNone/>
              <a:tabLst>
                <a:tab pos="636588" algn="l"/>
              </a:tabLst>
              <a:defRPr/>
            </a:pPr>
            <a:r>
              <a:rPr kumimoji="0" lang="vi-VN"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rPr>
              <a:t>“Mẹ kể con nghe câu chuyện biển Đông</a:t>
            </a:r>
          </a:p>
          <a:p>
            <a:pPr marL="3200400" marR="0" lvl="7" indent="0" algn="l" defTabSz="914400" rtl="0" eaLnBrk="1" fontAlgn="auto" latinLnBrk="0" hangingPunct="1">
              <a:lnSpc>
                <a:spcPct val="100000"/>
              </a:lnSpc>
              <a:spcBef>
                <a:spcPts val="0"/>
              </a:spcBef>
              <a:spcAft>
                <a:spcPts val="0"/>
              </a:spcAft>
              <a:buClrTx/>
              <a:buSzTx/>
              <a:buFontTx/>
              <a:buNone/>
              <a:tabLst>
                <a:tab pos="636588" algn="l"/>
              </a:tabLst>
              <a:defRPr/>
            </a:pPr>
            <a:r>
              <a:rPr kumimoji="0" lang="vi-VN"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rPr>
              <a:t>Xa tít ngoài khơi, vẫy vùng sóng dữ</a:t>
            </a:r>
          </a:p>
          <a:p>
            <a:pPr marL="3200400" marR="0" lvl="7" indent="0" algn="l" defTabSz="914400" rtl="0" eaLnBrk="1" fontAlgn="auto" latinLnBrk="0" hangingPunct="1">
              <a:lnSpc>
                <a:spcPct val="100000"/>
              </a:lnSpc>
              <a:spcBef>
                <a:spcPts val="0"/>
              </a:spcBef>
              <a:spcAft>
                <a:spcPts val="0"/>
              </a:spcAft>
              <a:buClrTx/>
              <a:buSzTx/>
              <a:buFontTx/>
              <a:buNone/>
              <a:tabLst>
                <a:tab pos="636588" algn="l"/>
              </a:tabLst>
              <a:defRPr/>
            </a:pPr>
            <a:r>
              <a:rPr kumimoji="0" lang="vi-VN"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rPr>
              <a:t>Nơi những trái tim chẳng màng sinh tử</a:t>
            </a:r>
          </a:p>
          <a:p>
            <a:pPr marL="3200400" marR="0" lvl="7" indent="0" algn="l" defTabSz="914400" rtl="0" eaLnBrk="1" fontAlgn="auto" latinLnBrk="0" hangingPunct="1">
              <a:lnSpc>
                <a:spcPct val="100000"/>
              </a:lnSpc>
              <a:spcBef>
                <a:spcPts val="0"/>
              </a:spcBef>
              <a:spcAft>
                <a:spcPts val="0"/>
              </a:spcAft>
              <a:buClrTx/>
              <a:buSzTx/>
              <a:buFontTx/>
              <a:buNone/>
              <a:tabLst>
                <a:tab pos="636588" algn="l"/>
              </a:tabLst>
              <a:defRPr/>
            </a:pPr>
            <a:r>
              <a:rPr kumimoji="0" lang="vi-VN"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rPr>
              <a:t>Nơi máu đỏ, da vàng vì nước quên thân</a:t>
            </a:r>
          </a:p>
          <a:p>
            <a:pPr marL="3200400" marR="0" lvl="7" indent="0" algn="l" defTabSz="914400" rtl="0" eaLnBrk="1" fontAlgn="auto" latinLnBrk="0" hangingPunct="1">
              <a:lnSpc>
                <a:spcPct val="100000"/>
              </a:lnSpc>
              <a:spcBef>
                <a:spcPts val="0"/>
              </a:spcBef>
              <a:spcAft>
                <a:spcPts val="0"/>
              </a:spcAft>
              <a:buClrTx/>
              <a:buSzTx/>
              <a:buFontTx/>
              <a:buNone/>
              <a:tabLst>
                <a:tab pos="636588" algn="l"/>
              </a:tabLst>
              <a:defRPr/>
            </a:pPr>
            <a:r>
              <a:rPr kumimoji="0" lang="vi-VN"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rPr>
              <a:t>...</a:t>
            </a:r>
          </a:p>
          <a:p>
            <a:pPr marL="3200400" marR="0" lvl="7" indent="0" algn="l" defTabSz="914400" rtl="0" eaLnBrk="1" fontAlgn="auto" latinLnBrk="0" hangingPunct="1">
              <a:lnSpc>
                <a:spcPct val="100000"/>
              </a:lnSpc>
              <a:spcBef>
                <a:spcPts val="0"/>
              </a:spcBef>
              <a:spcAft>
                <a:spcPts val="0"/>
              </a:spcAft>
              <a:buClrTx/>
              <a:buSzTx/>
              <a:buFontTx/>
              <a:buNone/>
              <a:tabLst>
                <a:tab pos="636588" algn="l"/>
              </a:tabLst>
              <a:defRPr/>
            </a:pPr>
            <a:r>
              <a:rPr kumimoji="0" lang="vi-VN"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rPr>
              <a:t>Việt Nam ơi, hãy cùng nắm chặt tay</a:t>
            </a:r>
          </a:p>
          <a:p>
            <a:pPr marL="3200400" marR="0" lvl="7" indent="0" algn="l" defTabSz="914400" rtl="0" eaLnBrk="1" fontAlgn="auto" latinLnBrk="0" hangingPunct="1">
              <a:lnSpc>
                <a:spcPct val="100000"/>
              </a:lnSpc>
              <a:spcBef>
                <a:spcPts val="0"/>
              </a:spcBef>
              <a:spcAft>
                <a:spcPts val="0"/>
              </a:spcAft>
              <a:buClrTx/>
              <a:buSzTx/>
              <a:buFontTx/>
              <a:buNone/>
              <a:tabLst>
                <a:tab pos="636588" algn="l"/>
              </a:tabLst>
              <a:defRPr/>
            </a:pPr>
            <a:r>
              <a:rPr kumimoji="0" lang="vi-VN"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rPr>
              <a:t>Ừ nước bé nhưng hùng gan bền chí</a:t>
            </a:r>
          </a:p>
          <a:p>
            <a:pPr marL="3200400" marR="0" lvl="7" indent="0" algn="l" defTabSz="914400" rtl="0" eaLnBrk="1" fontAlgn="auto" latinLnBrk="0" hangingPunct="1">
              <a:lnSpc>
                <a:spcPct val="100000"/>
              </a:lnSpc>
              <a:spcBef>
                <a:spcPts val="0"/>
              </a:spcBef>
              <a:spcAft>
                <a:spcPts val="0"/>
              </a:spcAft>
              <a:buClrTx/>
              <a:buSzTx/>
              <a:buFontTx/>
              <a:buNone/>
              <a:tabLst>
                <a:tab pos="636588" algn="l"/>
              </a:tabLst>
              <a:defRPr/>
            </a:pPr>
            <a:r>
              <a:rPr kumimoji="0" lang="vi-VN"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rPr>
              <a:t>Quyết không để bọn ngoại bang khinh thị</a:t>
            </a:r>
          </a:p>
          <a:p>
            <a:pPr marL="3200400" marR="0" lvl="7" indent="0" algn="l" defTabSz="914400" rtl="0" eaLnBrk="1" fontAlgn="auto" latinLnBrk="0" hangingPunct="1">
              <a:lnSpc>
                <a:spcPct val="100000"/>
              </a:lnSpc>
              <a:spcBef>
                <a:spcPts val="0"/>
              </a:spcBef>
              <a:spcAft>
                <a:spcPts val="0"/>
              </a:spcAft>
              <a:buClrTx/>
              <a:buSzTx/>
              <a:buFontTx/>
              <a:buNone/>
              <a:tabLst>
                <a:tab pos="636588" algn="l"/>
              </a:tabLst>
              <a:defRPr/>
            </a:pPr>
            <a:r>
              <a:rPr kumimoji="0" lang="vi-VN"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rPr>
              <a:t>Bốn ngàn năm phải giữ trọn biển, đất này.”</a:t>
            </a:r>
            <a:endParaRPr kumimoji="0" lang="en-US" sz="28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
        <p:nvSpPr>
          <p:cNvPr id="2" name="TextBox 1">
            <a:extLst>
              <a:ext uri="{FF2B5EF4-FFF2-40B4-BE49-F238E27FC236}">
                <a16:creationId xmlns:a16="http://schemas.microsoft.com/office/drawing/2014/main" id="{E0857F17-0613-8095-7DD2-037CE9208482}"/>
              </a:ext>
            </a:extLst>
          </p:cNvPr>
          <p:cNvSpPr txBox="1"/>
          <p:nvPr/>
        </p:nvSpPr>
        <p:spPr>
          <a:xfrm>
            <a:off x="548230" y="5199502"/>
            <a:ext cx="26848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636588" algn="l"/>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Ý nghĩa bài thơ:</a:t>
            </a:r>
            <a:endParaRPr kumimoji="0" lang="en-US" sz="24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endParaRPr>
          </a:p>
        </p:txBody>
      </p:sp>
      <p:sp>
        <p:nvSpPr>
          <p:cNvPr id="3" name="TextBox 2">
            <a:extLst>
              <a:ext uri="{FF2B5EF4-FFF2-40B4-BE49-F238E27FC236}">
                <a16:creationId xmlns:a16="http://schemas.microsoft.com/office/drawing/2014/main" id="{86AB4964-0FC0-E2BB-1209-FCA08626315A}"/>
              </a:ext>
            </a:extLst>
          </p:cNvPr>
          <p:cNvSpPr txBox="1"/>
          <p:nvPr/>
        </p:nvSpPr>
        <p:spPr>
          <a:xfrm>
            <a:off x="3233057" y="5199502"/>
            <a:ext cx="7919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636588" algn="l"/>
              </a:tabLst>
              <a:defRPr/>
            </a:pPr>
            <a:r>
              <a:rPr kumimoji="0" lang="vi-VN" sz="24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thể hiện một tình yêu nước nồng nàn, hướng về biển Đông.</a:t>
            </a:r>
            <a:endParaRPr kumimoji="0" lang="en-US" sz="2400" b="0" i="0" u="none" strike="noStrike" kern="1200" cap="none" spc="0" normalizeH="0" baseline="0" noProof="0">
              <a:ln>
                <a:noFill/>
              </a:ln>
              <a:solidFill>
                <a:srgbClr val="A02B93">
                  <a:lumMod val="50000"/>
                </a:srgbClr>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31245580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195943"/>
            <a:ext cx="11591778" cy="640737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586631"/>
            <a:ext cx="10682514" cy="5262979"/>
          </a:xfrm>
          <a:prstGeom prst="rect">
            <a:avLst/>
          </a:prstGeom>
          <a:noFill/>
        </p:spPr>
        <p:txBody>
          <a:bodyPr wrap="square" rtlCol="0">
            <a:spAutoFit/>
          </a:bodyPr>
          <a:lstStyle/>
          <a:p>
            <a:pPr lvl="0" algn="ctr">
              <a:tabLst>
                <a:tab pos="636588" algn="l"/>
              </a:tabLst>
              <a:defRPr/>
            </a:pPr>
            <a:r>
              <a:rPr lang="vi-VN" sz="2400" b="1">
                <a:solidFill>
                  <a:srgbClr val="FF0000"/>
                </a:solidFill>
                <a:latin typeface="Calibri" panose="020F0502020204030204" pitchFamily="34" charset="0"/>
                <a:cs typeface="Calibri" panose="020F0502020204030204" pitchFamily="34" charset="0"/>
              </a:rPr>
              <a:t>Câu chuyện: Nguồn gốc lễ khao lề thế lính Hoàng Sa</a:t>
            </a:r>
          </a:p>
          <a:p>
            <a:pPr lvl="0" algn="just">
              <a:tabLst>
                <a:tab pos="636588" algn="l"/>
              </a:tabLst>
              <a:defRPr/>
            </a:pPr>
            <a:r>
              <a:rPr lang="vi-VN" sz="2400">
                <a:solidFill>
                  <a:schemeClr val="accent5">
                    <a:lumMod val="50000"/>
                  </a:schemeClr>
                </a:solidFill>
                <a:latin typeface="Calibri" panose="020F0502020204030204" pitchFamily="34" charset="0"/>
                <a:cs typeface="Calibri" panose="020F0502020204030204" pitchFamily="34" charset="0"/>
              </a:rPr>
              <a:t>Tương truyền xưa kia, mỗi cuộc đi biển vô cùng khó khăn, người lính trong Đội Hoàng Sa khi đi thực hiện nhiệm vụ phải chuẩn bị cho mình một đôi chiếu, 7 nẹp tre và 7 sợi dây mây. Nếu không may xấu số bỏ mạng trên biển thì sẽ dùng đề bó xác thả xuống biển.</a:t>
            </a:r>
          </a:p>
          <a:p>
            <a:pPr lvl="0" algn="just">
              <a:tabLst>
                <a:tab pos="636588" algn="l"/>
              </a:tabLst>
              <a:defRPr/>
            </a:pPr>
            <a:r>
              <a:rPr lang="vi-VN" sz="2400">
                <a:solidFill>
                  <a:schemeClr val="accent5">
                    <a:lumMod val="50000"/>
                  </a:schemeClr>
                </a:solidFill>
                <a:latin typeface="Calibri" panose="020F0502020204030204" pitchFamily="34" charset="0"/>
                <a:cs typeface="Calibri" panose="020F0502020204030204" pitchFamily="34" charset="0"/>
              </a:rPr>
              <a:t>Nghi lễ “cúng thế lính” được tổ chức theo quan niệm của người dân, dùng những hình nộm bằng giấy hoặc bột gạo đặt lên thuyền làm bằng thân cây chuối để giả những đội binh thuyền Hoàng Sa ... Nghi lễ thể hiện mong muốn đội thuyền kia sẽ chịu rủi ro thay cho những người lính của Đội Hoàng Sa, đồng thời tạo niềm tin cho người lính hoàn thành nhiệm vụ.</a:t>
            </a:r>
          </a:p>
          <a:p>
            <a:pPr lvl="0" algn="just">
              <a:tabLst>
                <a:tab pos="636588" algn="l"/>
              </a:tabLst>
              <a:defRPr/>
            </a:pPr>
            <a:r>
              <a:rPr lang="vi-VN" sz="2400">
                <a:solidFill>
                  <a:schemeClr val="accent5">
                    <a:lumMod val="50000"/>
                  </a:schemeClr>
                </a:solidFill>
                <a:latin typeface="Calibri" panose="020F0502020204030204" pitchFamily="34" charset="0"/>
                <a:cs typeface="Calibri" panose="020F0502020204030204" pitchFamily="34" charset="0"/>
              </a:rPr>
              <a:t>Ngày nay, Lễ Khao lề thế lính Hoàng Sa thường được tổ chức trên đảo Lý Sơn vào tháng 2, tháng 3 (âm lịch) hằng năm.</a:t>
            </a:r>
          </a:p>
          <a:p>
            <a:pPr lvl="0" algn="just">
              <a:tabLst>
                <a:tab pos="636588" algn="l"/>
              </a:tabLst>
              <a:defRPr/>
            </a:pPr>
            <a:r>
              <a:rPr lang="vi-VN" sz="2400" b="1" u="sng">
                <a:solidFill>
                  <a:srgbClr val="FF0000"/>
                </a:solidFill>
                <a:latin typeface="Calibri" panose="020F0502020204030204" pitchFamily="34" charset="0"/>
                <a:cs typeface="Calibri" panose="020F0502020204030204" pitchFamily="34" charset="0"/>
              </a:rPr>
              <a:t>- Ý nghĩa: </a:t>
            </a:r>
            <a:r>
              <a:rPr lang="vi-VN" sz="2400">
                <a:solidFill>
                  <a:schemeClr val="accent5">
                    <a:lumMod val="50000"/>
                  </a:schemeClr>
                </a:solidFill>
                <a:latin typeface="Calibri" panose="020F0502020204030204" pitchFamily="34" charset="0"/>
                <a:cs typeface="Calibri" panose="020F0502020204030204" pitchFamily="34" charset="0"/>
              </a:rPr>
              <a:t>duy trì Lễ Khao lề thế lính Hoàng Sa nhằm tri ân những người đi thực hiện nhiệm vụ và giáo dục thế hệ trẻ có ý thức, trách nhiệm giữ gìn biển, đảo Việt Nam.</a:t>
            </a:r>
            <a:endParaRPr kumimoji="0" lang="en-US" sz="2400" u="none" strike="noStrike" kern="1200" cap="none" spc="0" normalizeH="0" baseline="0" noProof="0">
              <a:ln>
                <a:noFill/>
              </a:ln>
              <a:solidFill>
                <a:schemeClr val="accent5">
                  <a:lumMod val="50000"/>
                </a:schemeClr>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27674739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5BF6EF-92A2-CFA4-A12A-73E7BEC71FC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396816" y="168563"/>
            <a:ext cx="5376650" cy="5384246"/>
          </a:xfrm>
          <a:prstGeom prst="rect">
            <a:avLst/>
          </a:prstGeom>
        </p:spPr>
      </p:pic>
      <p:pic>
        <p:nvPicPr>
          <p:cNvPr id="4" name="Hình ảnh 25" descr="Ảnh có chứa đồ chơi, LEGO&#10;&#10;Mô tả được tạo tự động">
            <a:extLst>
              <a:ext uri="{FF2B5EF4-FFF2-40B4-BE49-F238E27FC236}">
                <a16:creationId xmlns:a16="http://schemas.microsoft.com/office/drawing/2014/main" id="{8571578B-26C0-20E7-5FC0-68021B60C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968" y="2319938"/>
            <a:ext cx="6342857" cy="4247619"/>
          </a:xfrm>
          <a:prstGeom prst="rect">
            <a:avLst/>
          </a:prstGeom>
        </p:spPr>
      </p:pic>
      <p:pic>
        <p:nvPicPr>
          <p:cNvPr id="3" name="Picture 2">
            <a:extLst>
              <a:ext uri="{FF2B5EF4-FFF2-40B4-BE49-F238E27FC236}">
                <a16:creationId xmlns:a16="http://schemas.microsoft.com/office/drawing/2014/main" id="{5CD70BE0-9445-E5B9-4AB8-DF1098885B3B}"/>
              </a:ext>
            </a:extLst>
          </p:cNvPr>
          <p:cNvPicPr>
            <a:picLocks noChangeAspect="1"/>
          </p:cNvPicPr>
          <p:nvPr/>
        </p:nvPicPr>
        <p:blipFill>
          <a:blip r:embed="rId5"/>
          <a:stretch>
            <a:fillRect/>
          </a:stretch>
        </p:blipFill>
        <p:spPr>
          <a:xfrm>
            <a:off x="1320110" y="168563"/>
            <a:ext cx="10047079" cy="2810500"/>
          </a:xfrm>
          <a:prstGeom prst="rect">
            <a:avLst/>
          </a:prstGeom>
        </p:spPr>
      </p:pic>
    </p:spTree>
    <p:extLst>
      <p:ext uri="{BB962C8B-B14F-4D97-AF65-F5344CB8AC3E}">
        <p14:creationId xmlns:p14="http://schemas.microsoft.com/office/powerpoint/2010/main" val="20076200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41605" y="887123"/>
            <a:ext cx="10682514"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chemeClr val="accent5">
                    <a:lumMod val="50000"/>
                  </a:schemeClr>
                </a:solidFill>
                <a:effectLst/>
                <a:uLnTx/>
                <a:uFillTx/>
                <a:latin typeface="Calibri" panose="020F0502020204030204" pitchFamily="34" charset="0"/>
                <a:ea typeface="+mn-ea"/>
                <a:cs typeface="Calibri" panose="020F0502020204030204" pitchFamily="34" charset="0"/>
              </a:rPr>
              <a:t>Lễ Khao lề thế lính Hoàng 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Đảo Lý Sơn thuộc huyện Lý Sơn, nằm ở phía đông bắc tỉnh Quảng Ngãi. Lễ Khao lề thế lính Hoàng Sa thường được các tộc họ có người đi lính Hoàng Sa tổ chức vào dịp “cúng việc lề” của họ và do cộng đồng tổ chức tại đình làng vào ngày 15, 16 tháng 3 Âm lịch.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4202112870"/>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5BF6EF-92A2-CFA4-A12A-73E7BEC71FC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396816" y="168563"/>
            <a:ext cx="5376650" cy="5384246"/>
          </a:xfrm>
          <a:prstGeom prst="rect">
            <a:avLst/>
          </a:prstGeom>
        </p:spPr>
      </p:pic>
      <p:pic>
        <p:nvPicPr>
          <p:cNvPr id="4" name="Hình ảnh 25" descr="Ảnh có chứa đồ chơi, LEGO&#10;&#10;Mô tả được tạo tự động">
            <a:extLst>
              <a:ext uri="{FF2B5EF4-FFF2-40B4-BE49-F238E27FC236}">
                <a16:creationId xmlns:a16="http://schemas.microsoft.com/office/drawing/2014/main" id="{8571578B-26C0-20E7-5FC0-68021B60C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968" y="2319938"/>
            <a:ext cx="6342857" cy="4247619"/>
          </a:xfrm>
          <a:prstGeom prst="rect">
            <a:avLst/>
          </a:prstGeom>
        </p:spPr>
      </p:pic>
      <p:pic>
        <p:nvPicPr>
          <p:cNvPr id="3" name="Picture 2">
            <a:extLst>
              <a:ext uri="{FF2B5EF4-FFF2-40B4-BE49-F238E27FC236}">
                <a16:creationId xmlns:a16="http://schemas.microsoft.com/office/drawing/2014/main" id="{2D691F1F-1D51-EC8E-DE36-8302541AC269}"/>
              </a:ext>
            </a:extLst>
          </p:cNvPr>
          <p:cNvPicPr>
            <a:picLocks noChangeAspect="1"/>
          </p:cNvPicPr>
          <p:nvPr/>
        </p:nvPicPr>
        <p:blipFill>
          <a:blip r:embed="rId5"/>
          <a:stretch>
            <a:fillRect/>
          </a:stretch>
        </p:blipFill>
        <p:spPr>
          <a:xfrm>
            <a:off x="892846" y="0"/>
            <a:ext cx="10047079" cy="2773920"/>
          </a:xfrm>
          <a:prstGeom prst="rect">
            <a:avLst/>
          </a:prstGeom>
        </p:spPr>
      </p:pic>
    </p:spTree>
    <p:extLst>
      <p:ext uri="{BB962C8B-B14F-4D97-AF65-F5344CB8AC3E}">
        <p14:creationId xmlns:p14="http://schemas.microsoft.com/office/powerpoint/2010/main" val="4045633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769869"/>
            <a:ext cx="10682514"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Theo sách Phủ biên tạp lục của Lê Quý Đôn: “Trước họ Nguyễn đặt đội Hoàng Sa 70 suất, lấy người xã An Vĩnh sung vào, cắt phiên mỗi năm cứ tháng hai nhận giấy sai đi, mang lương đủ ăn 6 tháng, đi bằng 5 chiếc thuyền câu nhỏ, ra biển 3 ngày 3 đêm thì đến đảo ấy. Ở đấy tha hồ bắt chim cá mà ăn. Lấy được hoá vật của tàu, như gươm, tiền bạc, vòng bạc,… Đến kì tháng 8 thì về, vào cửa Eo, đến thành Phú Xuân để nộp”. Theo Hoàng Việt địa dư chí của Phan Huy Chú: “Quần đảo Hoàng Sa ở ngoài khơi, các vua đời trước đặt ra quân giữ Hoàng Sa gồm 70 người, thường là lấy người xã An Vĩnh. Hằng năm cứ đến tháng 3 nhận lệnh mang lương thực trong</a:t>
            </a:r>
            <a:endParaRPr kumimoji="0" lang="vi-VN"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3871304542"/>
      </p:ext>
    </p:extLst>
  </p:cSld>
  <p:clrMapOvr>
    <a:masterClrMapping/>
  </p:clrMapOvr>
  <p:transition spd="slow">
    <p:comb/>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689934"/>
            <a:ext cx="10682514"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6 tháng rồi dùng 5 chiếc thuyền ra khơi, đi trong 3 ngày 3 đêm thì đến đảo, đến nơi vừa canh giữ vừa đánh cá mà ăn. Vật báu ở đó rất nhiều nên đội quân này vừa làm nhiệm vụ canh giữ vừa khai thác vật báu. Đến tháng 8 thì về cửa Eo (Thuận An) lên tâu nộp ở thành Phú Xuân”. Như vậy, đội Hoàng Sa vượt biển trên những chiếc thuyền câu nhỏ để thuận tiện di chuyển trong quần đảo vì có nhiều rạn san hô và bãi đá ngầm hiểm trở. Qua các nguồn sử liệu cho thấy, khi vào trấn nhậm vùng đất phía Nam, Chúa Nguyễn đã cho lập đội Hoàng Sa để bảo vệ và khai thác Biển Đông.</a:t>
            </a:r>
            <a:endParaRPr kumimoji="0" lang="vi-VN"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152623000"/>
      </p:ext>
    </p:extLst>
  </p:cSld>
  <p:clrMapOvr>
    <a:masterClrMapping/>
  </p:clrMapOvr>
  <p:transition spd="slow">
    <p:comb/>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689934"/>
            <a:ext cx="10682514"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Cho đến nay, người dân Lý Sơn vẫn còn lưu truyền câu ca:</a:t>
            </a:r>
          </a:p>
          <a:p>
            <a:pPr lvl="4" algn="just">
              <a:defRPr/>
            </a:pPr>
            <a:r>
              <a:rPr kumimoji="0" lang="vi-VN" sz="3200" b="1" i="1"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Hoàng Sa trời nước mênh mông </a:t>
            </a:r>
            <a:endParaRPr kumimoji="0" lang="en-US" sz="3200" b="1" i="1"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endParaRPr>
          </a:p>
          <a:p>
            <a:pPr lvl="4" algn="just">
              <a:defRPr/>
            </a:pPr>
            <a:r>
              <a:rPr kumimoji="0" lang="vi-VN" sz="3200" b="1" i="1"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Người đi thì có mà không thấy về </a:t>
            </a:r>
            <a:endParaRPr kumimoji="0" lang="en-US" sz="3200" b="1" i="1"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endParaRPr>
          </a:p>
          <a:p>
            <a:pPr lvl="4" algn="just">
              <a:defRPr/>
            </a:pPr>
            <a:r>
              <a:rPr kumimoji="0" lang="vi-VN" sz="3200" b="1" i="1"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Hoàng Sa mây nước bốn bề</a:t>
            </a:r>
          </a:p>
          <a:p>
            <a:pPr lvl="4" algn="just">
              <a:defRPr/>
            </a:pPr>
            <a:r>
              <a:rPr kumimoji="0" lang="vi-VN" sz="3200" b="1" i="1"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Tháng ba Khao lề thế lính Hoàng 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Tương truyền, mỗi người lính trong đội Hoàng Sa khi làm nhiệm vụ phải chuẩn bị một đôi chiếu, 7 nẹp tre và 7 sợi dây mây để nếu không may xấu số thiệt mạng trên biển, sẽ dùng để bó xác và thả xuống biển. Qua đó cho thấy sự mất mát, hi sinh của nhiều thế hệ người đi làm nhiệm vụ tại quần đảo Hoàng Sa, quần đảo Trường Sa. Ở đây đã hình thành nghi lễ</a:t>
            </a: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521546014"/>
      </p:ext>
    </p:extLst>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689934"/>
            <a:ext cx="10682514"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mang đậm tính nhân văn của người dân Lý Sơn – cúng thế cho người sống để cầu mong người đi được bình an trở về quê hương. Vì vậy, có thể khẳng định nguồn gốc của “Lễ Khao lề thế lính Hoàng Sa” ngày nay là nghi lễ “cúng thế lính” của các tộc họ trên đảo Lý Sơn để cầu bình an cho người lính Hoàng Sa trước khi đội lên đường làm nhiệm vụ.</a:t>
            </a:r>
            <a:endParaRPr kumimoji="0" lang="en-US"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Để chuẩn bị lễ khao lề, người ta làm 5 mô hình thuyền, các phẩm vật tế lễ, bài vị của các Cai đội Hoàng Sa và những binh lính trong đội, bài vị của các vị thần cai quản biển cả. Trước khi tổ chức lễ khao lề, ban tế tự đình làng tổ chức lễ tế thần vào đêm trước và tổ chức lễ cầu an cho vong linh các chiến sĩ đội Hoàng Sa. Lễ khao lề được tổ chức ngoài sân đình và do</a:t>
            </a: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4083423021"/>
      </p:ext>
    </p:extLst>
  </p:cSld>
  <p:clrMapOvr>
    <a:masterClrMapping/>
  </p:clrMapOvr>
  <p:transition spd="slow">
    <p:comb/>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1166842"/>
            <a:ext cx="10682514"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các tộc họ cùng thầy pháp thực hiện. Ông cả làng và các chức sắc trong làng tham gia làm bồi tế, với sự tham dự của hàng nghìn người dân trong huyện, du khách trong và ngoài tỉnh. Để thực hiện nghi lễ, người dân chuẩn bị 3 bàn thờ đặt đồ tế như thịt heo, gà, muối, bánh khô,… bài vị các Cai đội và chiến sĩ Hoàng Sa. Trước các bàn thờ là 5 mô hình thuyền câu (loại thuyền đội Hoàng Sa dùng đi biển). Sau khi thầy pháp thực hiện các nghi thức bắt ấn trừ tà, làm phép để an vị các vong linh chiến sĩ Hoàng Sa, là nghi thức đọc văn tế.</a:t>
            </a: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920948260"/>
      </p:ext>
    </p:extLst>
  </p:cSld>
  <p:clrMapOvr>
    <a:masterClrMapping/>
  </p:clrMapOvr>
  <p:transition spd="slow">
    <p:comb/>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41605" y="601678"/>
            <a:ext cx="10682514" cy="60016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Tiếp theo nghi thức tế tại sân đình là nghi thức thả thuyền tế ra biển. Các thuyền tế được đưa ra ngoài biển khơi để thả trôi theo dòng nước, cầu cho vong linh những người lính trong đội Hoàng Sa được siêu thoát và cầu mong cuộc sống yên bình cho mỗi cá nhân và cả cộng đồng. Trong những năm gần đây, lễ Khao lề thế lính Hoàng Sa được địa phương tổ chức khá long trọng, với sự tham gia đông đảo của người dân đảo Lý Sơn và nhiều địa phương khác trong tỉnh Quảng Ngãi, tạo nên một nghi lễ mang đậm nét nhân văn. Lễ Khao lề thế lính Hoàng Sa được tổ chức kết hợp với các hoạt động văn hoá truyền thống như: hội hoa đăng, hát bội, múa lân, lễ rước và lễ hội đua thuyền tứ linh truyền thống,…</a:t>
            </a: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3617965303"/>
      </p:ext>
    </p:extLst>
  </p:cSld>
  <p:clrMapOvr>
    <a:masterClrMapping/>
  </p:clrMapOvr>
  <p:transition spd="slow">
    <p:comb/>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1166842"/>
            <a:ext cx="10682514"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Lễ Khao lề thế lính Hoàng Sa góp phần phản ánh lịch sử bảo vệ chủ quyền lãnh thổ của Việt Nam trên Biển Đông, đặc biệt là chủ quyền đối với quần đảo Hoàng Sa và quần đảo Trường Sa. Tháng 4 – 2013, Bộ Văn hoá, Thể thao và Du lịch đã quyết định đưa lễ Khao lề thế lính Hoàng Sa vào Danh mục Di sản văn hoá phi vật thể quốc gia, loại hình Tập quán xã hội và tín ngưỡng.</a:t>
            </a:r>
            <a:endParaRPr kumimoji="0" lang="en-US"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vi-VN" sz="3200" b="1" i="1" u="none" strike="noStrike" kern="1200" cap="none" spc="0" normalizeH="0" baseline="0" noProof="0">
                <a:ln>
                  <a:noFill/>
                </a:ln>
                <a:solidFill>
                  <a:schemeClr val="accent5">
                    <a:lumMod val="50000"/>
                  </a:schemeClr>
                </a:solidFill>
                <a:effectLst/>
                <a:uLnTx/>
                <a:uFillTx/>
                <a:latin typeface="Calibri" panose="020F0502020204030204" pitchFamily="34" charset="0"/>
                <a:ea typeface="+mn-ea"/>
                <a:cs typeface="Calibri" panose="020F0502020204030204" pitchFamily="34" charset="0"/>
              </a:rPr>
              <a:t>(Nguồn: Theo Cục Di sản văn hoá, năm 2023)</a:t>
            </a: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301535179"/>
      </p:ext>
    </p:extLst>
  </p:cSld>
  <p:clrMapOvr>
    <a:masterClrMapping/>
  </p:clrMapOvr>
  <p:transition spd="slow">
    <p:comb/>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5BF6EF-92A2-CFA4-A12A-73E7BEC71FC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396816" y="168563"/>
            <a:ext cx="5376650" cy="5384246"/>
          </a:xfrm>
          <a:prstGeom prst="rect">
            <a:avLst/>
          </a:prstGeom>
        </p:spPr>
      </p:pic>
      <p:pic>
        <p:nvPicPr>
          <p:cNvPr id="4" name="Hình ảnh 25" descr="Ảnh có chứa đồ chơi, LEGO&#10;&#10;Mô tả được tạo tự động">
            <a:extLst>
              <a:ext uri="{FF2B5EF4-FFF2-40B4-BE49-F238E27FC236}">
                <a16:creationId xmlns:a16="http://schemas.microsoft.com/office/drawing/2014/main" id="{8571578B-26C0-20E7-5FC0-68021B60C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968" y="2319938"/>
            <a:ext cx="6342857" cy="4247619"/>
          </a:xfrm>
          <a:prstGeom prst="rect">
            <a:avLst/>
          </a:prstGeom>
        </p:spPr>
      </p:pic>
      <p:pic>
        <p:nvPicPr>
          <p:cNvPr id="3" name="Picture 2">
            <a:extLst>
              <a:ext uri="{FF2B5EF4-FFF2-40B4-BE49-F238E27FC236}">
                <a16:creationId xmlns:a16="http://schemas.microsoft.com/office/drawing/2014/main" id="{4FD74924-2F72-CE28-0C9E-A6E904DFBD93}"/>
              </a:ext>
            </a:extLst>
          </p:cNvPr>
          <p:cNvPicPr>
            <a:picLocks noChangeAspect="1"/>
          </p:cNvPicPr>
          <p:nvPr/>
        </p:nvPicPr>
        <p:blipFill>
          <a:blip r:embed="rId5"/>
          <a:stretch>
            <a:fillRect/>
          </a:stretch>
        </p:blipFill>
        <p:spPr>
          <a:xfrm>
            <a:off x="1262193" y="0"/>
            <a:ext cx="10162913" cy="2816596"/>
          </a:xfrm>
          <a:prstGeom prst="rect">
            <a:avLst/>
          </a:prstGeom>
        </p:spPr>
      </p:pic>
    </p:spTree>
    <p:extLst>
      <p:ext uri="{BB962C8B-B14F-4D97-AF65-F5344CB8AC3E}">
        <p14:creationId xmlns:p14="http://schemas.microsoft.com/office/powerpoint/2010/main" val="18181676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41605" y="889256"/>
            <a:ext cx="1068251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vi-VN"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Viết một bức thư thể hiện sự biết ơn gửi đến các chú bộ đội ở hải đảo xa đang ngày đêm làm nhiệm vụ canh giữ, bảo vệ bình yên cho Tổ quốc.</a:t>
            </a:r>
            <a:endParaRPr kumimoji="0" lang="vi-VN" sz="4000" b="1" i="1" u="none" strike="noStrike" kern="1200" cap="none" spc="0" normalizeH="0" baseline="0" noProof="0">
              <a:ln>
                <a:noFill/>
              </a:ln>
              <a:solidFill>
                <a:srgbClr val="A02B93">
                  <a:lumMod val="50000"/>
                </a:srgbClr>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pic>
        <p:nvPicPr>
          <p:cNvPr id="5122" name="Picture 2" descr="Những tâm thư gửi đến các anh hùng bộ đội trên biển cả">
            <a:extLst>
              <a:ext uri="{FF2B5EF4-FFF2-40B4-BE49-F238E27FC236}">
                <a16:creationId xmlns:a16="http://schemas.microsoft.com/office/drawing/2014/main" id="{A442C1BE-BD79-1042-1A64-033B7E5CD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531" y="2828248"/>
            <a:ext cx="5928938" cy="332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0366"/>
      </p:ext>
    </p:extLst>
  </p:cSld>
  <p:clrMapOvr>
    <a:masterClrMapping/>
  </p:clrMapOvr>
  <p:transition spd="slow">
    <p:comb/>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369614"/>
            <a:ext cx="11591778" cy="6233707"/>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522983" y="465699"/>
            <a:ext cx="11119757" cy="62324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vi-VN"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Kính gửi các chú bộ đội hải quân!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vi-VN"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Lời đầu thư cháu xin chúc các chú dồi dào sức khỏe và gửi tới các chú mọi lời chúc tốt đẹp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vi-VN"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Cháu là </a:t>
            </a:r>
            <a:r>
              <a:rPr kumimoji="0" lang="en-US"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Lan Hương</a:t>
            </a:r>
            <a:r>
              <a:rPr kumimoji="0" lang="vi-VN"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học sinh lớp 5A Trường Tiểu học Long Biên (Hà Nội). Hôm nay cháu viết thư này để gửi đến các chú những tình cảm chân thành từ sâu trái tim mỗi học sinh chúng cháu và đặc biệt là gửi đến các chú những lời chúc sức khỏe, mong các chú có thật khỏe mạnh để cầm chắc tay súng bảo vệ một phần máu thịt của quê hương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vi-VN"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Qua các bài giảng của thầy cô cũng như qua sách báo, ti vi cháu đã hiểu rất nhiều về nhiệm vụ cao cả và sự hi sinh thầm lặng của các chú cho mẹ hiền Tổ quốc. Theo chúng cháu được biết, các chú phải đương đầu với nhiều thử thách khó khăn, rất vất vả và căng thẳng. Sự khắc nghiệt của khí hậu, sự thiếu thốn về vật chất lẫn tinh thần, sự cô đơn giữa đêm khuya thanh vắng,…Vì lẽ đó chúng cháu rất cảm phục, ngưỡng mộ sự hi sinh thầm lặng của các chú, những con người vì Tổ quốc thân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vi-VN"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Cháu xin hứa với các chú sẽ làm tròn nhiệm vụ của người học sinh, là con ngoan trò giỏi. Và mai đây trở thành một người công dân chân chính, được giống như các chú, đem hết sức lực tài năng của mình để bảo vệ xây dựng Tổ quốc ngày càng giàu đẹp.</a:t>
            </a:r>
          </a:p>
          <a:p>
            <a:pPr lvl="8" algn="just">
              <a:defRPr/>
            </a:pPr>
            <a:r>
              <a:rPr kumimoji="0" lang="en-US"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vi-VN"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Cháu ngoan của các chú</a:t>
            </a:r>
            <a:endParaRPr kumimoji="0" lang="en-US"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a:p>
            <a:pPr lvl="8" algn="just">
              <a:defRPr/>
            </a:pPr>
            <a:endParaRPr kumimoji="0" lang="vi-VN"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a:p>
            <a:pPr lvl="8" algn="just">
              <a:defRPr/>
            </a:pPr>
            <a:r>
              <a:rPr kumimoji="0" lang="en-US" sz="21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Lan Hương (0354473852)</a:t>
            </a:r>
            <a:endParaRPr kumimoji="0" lang="vi-VN" sz="2100" b="1" i="1"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1864343631"/>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300111" y="489351"/>
            <a:ext cx="11591778" cy="5879298"/>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6" name="Picture 8">
            <a:extLst>
              <a:ext uri="{FF2B5EF4-FFF2-40B4-BE49-F238E27FC236}">
                <a16:creationId xmlns:a16="http://schemas.microsoft.com/office/drawing/2014/main" id="{021CB6D5-F1B0-0B05-91DF-E724436AF1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69" b="91292" l="9904" r="89936">
                        <a14:foregroundMark x1="34984" y1="27721" x2="40415" y2="36430"/>
                        <a14:foregroundMark x1="40415" y1="36430" x2="40415" y2="36430"/>
                        <a14:foregroundMark x1="49681" y1="28302" x2="53994" y2="35269"/>
                        <a14:foregroundMark x1="42971" y1="46880" x2="41054" y2="56604"/>
                        <a14:foregroundMark x1="41054" y1="56604" x2="41693" y2="56749"/>
                        <a14:foregroundMark x1="27157" y1="49347" x2="27157" y2="49347"/>
                        <a14:foregroundMark x1="23163" y1="47750" x2="29553" y2="52975"/>
                        <a14:foregroundMark x1="27476" y1="50218" x2="30351" y2="53266"/>
                        <a14:foregroundMark x1="20767" y1="49927" x2="20767" y2="49927"/>
                        <a14:foregroundMark x1="20767" y1="49927" x2="22364" y2="50363"/>
                        <a14:foregroundMark x1="29712" y1="50798" x2="31629" y2="51959"/>
                        <a14:foregroundMark x1="37859" y1="46299" x2="36741" y2="50363"/>
                        <a14:foregroundMark x1="48722" y1="46734" x2="53355" y2="52395"/>
                        <a14:foregroundMark x1="35304" y1="87663" x2="29872" y2="91292"/>
                        <a14:foregroundMark x1="48562" y1="87954" x2="51438" y2="90566"/>
                      </a14:backgroundRemoval>
                    </a14:imgEffect>
                  </a14:imgLayer>
                </a14:imgProps>
              </a:ext>
              <a:ext uri="{28A0092B-C50C-407E-A947-70E740481C1C}">
                <a14:useLocalDpi xmlns:a14="http://schemas.microsoft.com/office/drawing/2010/main" val="0"/>
              </a:ext>
            </a:extLst>
          </a:blip>
          <a:srcRect/>
          <a:stretch>
            <a:fillRect/>
          </a:stretch>
        </p:blipFill>
        <p:spPr bwMode="auto">
          <a:xfrm>
            <a:off x="7374131" y="2274273"/>
            <a:ext cx="3953071" cy="43509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mium Vector | Happy cute kid girl ready to go to school | Cute kids, Kids  cartoon characters, Cute bear drawings">
            <a:extLst>
              <a:ext uri="{FF2B5EF4-FFF2-40B4-BE49-F238E27FC236}">
                <a16:creationId xmlns:a16="http://schemas.microsoft.com/office/drawing/2014/main" id="{233EEDF7-B4EA-F6F2-4C21-22B6F4B755C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2812" y1="25399" x2="45048" y2="33546"/>
                        <a14:foregroundMark x1="54153" y1="24920" x2="57508" y2="33546"/>
                        <a14:foregroundMark x1="58786" y1="23003" x2="55751" y2="29712"/>
                        <a14:foregroundMark x1="38658" y1="88818" x2="38658" y2="88818"/>
                        <a14:foregroundMark x1="57987" y1="89936" x2="57987" y2="89936"/>
                      </a14:backgroundRemoval>
                    </a14:imgEffect>
                  </a14:imgLayer>
                </a14:imgProps>
              </a:ext>
              <a:ext uri="{28A0092B-C50C-407E-A947-70E740481C1C}">
                <a14:useLocalDpi xmlns:a14="http://schemas.microsoft.com/office/drawing/2010/main" val="0"/>
              </a:ext>
            </a:extLst>
          </a:blip>
          <a:srcRect/>
          <a:stretch>
            <a:fillRect/>
          </a:stretch>
        </p:blipFill>
        <p:spPr bwMode="auto">
          <a:xfrm>
            <a:off x="391381" y="2678069"/>
            <a:ext cx="4117612" cy="41176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28224C4-CC5F-0F3A-CDE3-C1EEDD1FC8DD}"/>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16737655" y="1792407"/>
            <a:ext cx="3755036" cy="3760341"/>
          </a:xfrm>
          <a:prstGeom prst="rect">
            <a:avLst/>
          </a:prstGeom>
        </p:spPr>
      </p:pic>
      <p:pic>
        <p:nvPicPr>
          <p:cNvPr id="2" name="Picture 1">
            <a:extLst>
              <a:ext uri="{FF2B5EF4-FFF2-40B4-BE49-F238E27FC236}">
                <a16:creationId xmlns:a16="http://schemas.microsoft.com/office/drawing/2014/main" id="{43021AF2-0AC7-A55E-F7AF-429792C69D8D}"/>
              </a:ext>
            </a:extLst>
          </p:cNvPr>
          <p:cNvPicPr>
            <a:picLocks noChangeAspect="1"/>
          </p:cNvPicPr>
          <p:nvPr/>
        </p:nvPicPr>
        <p:blipFill>
          <a:blip r:embed="rId8"/>
          <a:stretch>
            <a:fillRect/>
          </a:stretch>
        </p:blipFill>
        <p:spPr>
          <a:xfrm>
            <a:off x="0" y="405447"/>
            <a:ext cx="11241998" cy="2773920"/>
          </a:xfrm>
          <a:prstGeom prst="rect">
            <a:avLst/>
          </a:prstGeom>
        </p:spPr>
      </p:pic>
    </p:spTree>
    <p:extLst>
      <p:ext uri="{BB962C8B-B14F-4D97-AF65-F5344CB8AC3E}">
        <p14:creationId xmlns:p14="http://schemas.microsoft.com/office/powerpoint/2010/main" val="4273676240"/>
      </p:ext>
    </p:extLst>
  </p:cSld>
  <p:clrMapOvr>
    <a:masterClrMapping/>
  </p:clrMapOvr>
  <p:transition spd="slow">
    <p:comb/>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963CB4-7233-8BA3-AC47-ADB8B0E5910C}"/>
              </a:ext>
            </a:extLst>
          </p:cNvPr>
          <p:cNvPicPr>
            <a:picLocks noChangeAspect="1"/>
          </p:cNvPicPr>
          <p:nvPr/>
        </p:nvPicPr>
        <p:blipFill>
          <a:blip r:embed="rId3"/>
          <a:stretch>
            <a:fillRect/>
          </a:stretch>
        </p:blipFill>
        <p:spPr>
          <a:xfrm>
            <a:off x="1334611" y="0"/>
            <a:ext cx="9522777" cy="5639289"/>
          </a:xfrm>
          <a:prstGeom prst="rect">
            <a:avLst/>
          </a:prstGeom>
        </p:spPr>
      </p:pic>
    </p:spTree>
    <p:extLst>
      <p:ext uri="{BB962C8B-B14F-4D97-AF65-F5344CB8AC3E}">
        <p14:creationId xmlns:p14="http://schemas.microsoft.com/office/powerpoint/2010/main" val="14055799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506186" y="1042780"/>
            <a:ext cx="10917933" cy="50783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noProof="0">
                <a:ln>
                  <a:noFill/>
                </a:ln>
                <a:solidFill>
                  <a:srgbClr val="7030A0"/>
                </a:solidFill>
                <a:effectLst/>
                <a:uLnTx/>
                <a:uFillTx/>
                <a:latin typeface="Calibri" panose="020F0502020204030204" pitchFamily="34" charset="0"/>
                <a:ea typeface="+mn-ea"/>
                <a:cs typeface="Calibri" panose="020F0502020204030204" pitchFamily="34" charset="0"/>
              </a:rPr>
              <a:t> 1</a:t>
            </a:r>
            <a:r>
              <a:rPr kumimoji="0" lang="vi-VN"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t>
            </a: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Việt Nam có bao nhiêu tỉnh, thành phố giáp biển?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Nước ta có 28 tỉnh, thành phố giáp biển.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noProof="0">
                <a:ln>
                  <a:noFill/>
                </a:ln>
                <a:solidFill>
                  <a:srgbClr val="7030A0"/>
                </a:solidFill>
                <a:effectLst/>
                <a:uLnTx/>
                <a:uFillTx/>
                <a:latin typeface="Calibri" panose="020F0502020204030204" pitchFamily="34" charset="0"/>
                <a:ea typeface="+mn-ea"/>
                <a:cs typeface="Calibri" panose="020F0502020204030204" pitchFamily="34" charset="0"/>
              </a:rPr>
              <a:t> 2</a:t>
            </a:r>
            <a:r>
              <a:rPr kumimoji="0" lang="vi-VN"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t>
            </a:r>
            <a:r>
              <a:rPr lang="en-US" sz="3600" b="1">
                <a:solidFill>
                  <a:srgbClr val="7030A0"/>
                </a:solidFill>
                <a:latin typeface="Calibri" panose="020F0502020204030204" pitchFamily="34" charset="0"/>
                <a:cs typeface="Calibri" panose="020F0502020204030204" pitchFamily="34" charset="0"/>
              </a:rPr>
              <a:t> </a:t>
            </a:r>
            <a:r>
              <a:rPr kumimoji="0" lang="vi-VN"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Bờ biển Việt Nam dài bao nhiêu km?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Bờ biển Việt Nam dài khoảng 3 260 km.</a:t>
            </a:r>
            <a:endParaRPr kumimoji="0" lang="en-US"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noProof="0">
                <a:ln>
                  <a:noFill/>
                </a:ln>
                <a:solidFill>
                  <a:srgbClr val="7030A0"/>
                </a:solidFill>
                <a:effectLst/>
                <a:uLnTx/>
                <a:uFillTx/>
                <a:latin typeface="Calibri" panose="020F0502020204030204" pitchFamily="34" charset="0"/>
                <a:ea typeface="+mn-ea"/>
                <a:cs typeface="Calibri" panose="020F0502020204030204" pitchFamily="34" charset="0"/>
              </a:rPr>
              <a:t> 3) </a:t>
            </a:r>
            <a:r>
              <a:rPr kumimoji="0" lang="vi-VN"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Bãi biển dài nhất Việt Nam?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Trà Cổ là bãi biển dài nhất Việt Nam, với chiều dài hơn 17 km2. Biển Trà Cổ thuộc thành phố Móng Cái, tỉnh Quảng Ninh.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329549988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54743" y="827337"/>
            <a:ext cx="10682514"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Câu 4</a:t>
            </a: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t>
            </a:r>
            <a:r>
              <a:rPr lang="en-US" sz="3200" b="1">
                <a:solidFill>
                  <a:srgbClr val="7030A0"/>
                </a:solidFill>
                <a:latin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Đảo lớn nhất Việt Nam?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Đảo Phú Quốc thuộc tỉnh Kiên Giang, có diện tích 589,23 km2, là đảo lớn nhất Việt Nam. Phú Quốc là địa điểm du lịch thu hút du khách trong nước và quốc tế với những bãi biển đẹp, rạn san hô độc đáo đầy màu sắc, các món ăn đặc sản,…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a:solidFill>
                  <a:srgbClr val="7030A0"/>
                </a:solidFill>
                <a:latin typeface="Calibri" panose="020F0502020204030204" pitchFamily="34" charset="0"/>
                <a:cs typeface="Calibri" panose="020F0502020204030204" pitchFamily="34" charset="0"/>
              </a:rPr>
              <a:t>Câu 5</a:t>
            </a: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t>
            </a:r>
            <a:r>
              <a:rPr lang="en-US" sz="3200" b="1">
                <a:solidFill>
                  <a:srgbClr val="7030A0"/>
                </a:solidFill>
                <a:latin typeface="Calibri" panose="020F0502020204030204" pitchFamily="34" charset="0"/>
                <a:cs typeface="Calibri" panose="020F0502020204030204" pitchFamily="34" charset="0"/>
              </a:rPr>
              <a:t> </a:t>
            </a:r>
            <a:r>
              <a:rPr kumimoji="0" lang="vi-VN" sz="32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Đảo có mật độ dân số cao nhất Việt Nam?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Lý Sơn là huyện đảo thuộc tỉnh Quảng Ngãi, có diện tích khoảng 10,4 km2, dân số khoảng 19 nghìn người, mật độ dân số 1 827 người/km2 (năm 2022), cao gấp nhiều lần các huyện khác trong tỉnh Quảng Ngãi và cao nhất trong 12 huyện đảo của Việt Nam.</a:t>
            </a: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3126327193"/>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41605" y="889843"/>
            <a:ext cx="10682514" cy="50783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noProof="0">
                <a:ln>
                  <a:noFill/>
                </a:ln>
                <a:solidFill>
                  <a:srgbClr val="7030A0"/>
                </a:solidFill>
                <a:effectLst/>
                <a:uLnTx/>
                <a:uFillTx/>
                <a:latin typeface="Calibri" panose="020F0502020204030204" pitchFamily="34" charset="0"/>
                <a:ea typeface="+mn-ea"/>
                <a:cs typeface="Calibri" panose="020F0502020204030204" pitchFamily="34" charset="0"/>
              </a:rPr>
              <a:t> 6</a:t>
            </a:r>
            <a:r>
              <a:rPr kumimoji="0" lang="vi-VN"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t>
            </a: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Đường biên giới trên biển của Việt Nam được xác định như thế nào?</a:t>
            </a:r>
            <a:endPar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6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Biên giới quốc gia trên biển được hoạch định và đánh dấu bằng các toạ độ trên hải đồ là ranh giới phía ngoài lãnh hải của đất liền, lãnh hải của đảo, lãnh hải của quần đảo của Việt Nam được xác định theo Công ước của Liên hợp quốc về Luật biển năm 1982 và các điều ước quốc tế giữa Cộng hoà xã hội chủ nghĩa Việt Nam và các quốc gia hữu quan.</a:t>
            </a: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296122365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down)">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Rounded Corners 21">
            <a:extLst>
              <a:ext uri="{FF2B5EF4-FFF2-40B4-BE49-F238E27FC236}">
                <a16:creationId xmlns:a16="http://schemas.microsoft.com/office/drawing/2014/main" id="{60A02B90-B71E-788C-6570-81AB75709517}"/>
              </a:ext>
            </a:extLst>
          </p:cNvPr>
          <p:cNvSpPr/>
          <p:nvPr/>
        </p:nvSpPr>
        <p:spPr>
          <a:xfrm>
            <a:off x="286973" y="560552"/>
            <a:ext cx="11591778" cy="5927834"/>
          </a:xfrm>
          <a:prstGeom prst="roundRect">
            <a:avLst>
              <a:gd name="adj" fmla="val 20562"/>
            </a:avLst>
          </a:prstGeom>
          <a:solidFill>
            <a:schemeClr val="bg1">
              <a:alpha val="79000"/>
            </a:schemeClr>
          </a:solidFill>
          <a:ln w="762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F0C5948B-697F-FF3D-F5F3-3B62539F9B24}"/>
              </a:ext>
            </a:extLst>
          </p:cNvPr>
          <p:cNvSpPr/>
          <p:nvPr/>
        </p:nvSpPr>
        <p:spPr>
          <a:xfrm>
            <a:off x="286973" y="560553"/>
            <a:ext cx="11591778" cy="6042768"/>
          </a:xfrm>
          <a:prstGeom prst="roundRect">
            <a:avLst/>
          </a:prstGeom>
          <a:solidFill>
            <a:schemeClr val="lt1">
              <a:alpha val="80000"/>
            </a:schemeClr>
          </a:solidFill>
          <a:ln w="38100">
            <a:solidFill>
              <a:srgbClr val="F76B6C"/>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1" name="TextBox 10">
            <a:extLst>
              <a:ext uri="{FF2B5EF4-FFF2-40B4-BE49-F238E27FC236}">
                <a16:creationId xmlns:a16="http://schemas.microsoft.com/office/drawing/2014/main" id="{A71DAE14-4A45-8381-C4C9-078FC9E22B38}"/>
              </a:ext>
            </a:extLst>
          </p:cNvPr>
          <p:cNvSpPr txBox="1"/>
          <p:nvPr/>
        </p:nvSpPr>
        <p:spPr>
          <a:xfrm>
            <a:off x="741605" y="1016090"/>
            <a:ext cx="10682514"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vi-VN"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Các đường ranh giới phía ngoài vùng tiếp giáp lãnh hải, vùng đặc quyền về kinh tế và thềm lục địa xác định quyền chủ quyền, quyền tài phán của Cộng hoà xã hội chủ nghĩa Việt Nam theo Công ước của Liên hợp quốc về Luật biển năm 1982 và các điều ước quốc tế giữa Cộng hoà xã hội chủ nghĩa Việt Nam và các quốc gia hữu quan.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4000" b="1"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(Nguồn: Luật Biên giới quốc gia, năm 2003)</a:t>
            </a:r>
          </a:p>
        </p:txBody>
      </p:sp>
      <p:pic>
        <p:nvPicPr>
          <p:cNvPr id="6" name="Picture 5">
            <a:extLst>
              <a:ext uri="{FF2B5EF4-FFF2-40B4-BE49-F238E27FC236}">
                <a16:creationId xmlns:a16="http://schemas.microsoft.com/office/drawing/2014/main" id="{1232D94A-BE5C-7306-F311-E6ED344A9AB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627244" y="560552"/>
            <a:ext cx="5268079" cy="5275522"/>
          </a:xfrm>
          <a:prstGeom prst="rect">
            <a:avLst/>
          </a:prstGeom>
        </p:spPr>
      </p:pic>
    </p:spTree>
    <p:extLst>
      <p:ext uri="{BB962C8B-B14F-4D97-AF65-F5344CB8AC3E}">
        <p14:creationId xmlns:p14="http://schemas.microsoft.com/office/powerpoint/2010/main" val="4241728966"/>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5BF6EF-92A2-CFA4-A12A-73E7BEC71FC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0396816" y="168563"/>
            <a:ext cx="5376650" cy="5384246"/>
          </a:xfrm>
          <a:prstGeom prst="rect">
            <a:avLst/>
          </a:prstGeom>
        </p:spPr>
      </p:pic>
      <p:pic>
        <p:nvPicPr>
          <p:cNvPr id="4" name="Hình ảnh 25" descr="Ảnh có chứa đồ chơi, LEGO&#10;&#10;Mô tả được tạo tự động">
            <a:extLst>
              <a:ext uri="{FF2B5EF4-FFF2-40B4-BE49-F238E27FC236}">
                <a16:creationId xmlns:a16="http://schemas.microsoft.com/office/drawing/2014/main" id="{8571578B-26C0-20E7-5FC0-68021B60C1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968" y="2319938"/>
            <a:ext cx="6342857" cy="4247619"/>
          </a:xfrm>
          <a:prstGeom prst="rect">
            <a:avLst/>
          </a:prstGeom>
        </p:spPr>
      </p:pic>
      <p:pic>
        <p:nvPicPr>
          <p:cNvPr id="3" name="Picture 2">
            <a:extLst>
              <a:ext uri="{FF2B5EF4-FFF2-40B4-BE49-F238E27FC236}">
                <a16:creationId xmlns:a16="http://schemas.microsoft.com/office/drawing/2014/main" id="{37B1B858-2301-9132-B652-10D6E6B12874}"/>
              </a:ext>
            </a:extLst>
          </p:cNvPr>
          <p:cNvPicPr>
            <a:picLocks noChangeAspect="1"/>
          </p:cNvPicPr>
          <p:nvPr/>
        </p:nvPicPr>
        <p:blipFill>
          <a:blip r:embed="rId5"/>
          <a:stretch>
            <a:fillRect/>
          </a:stretch>
        </p:blipFill>
        <p:spPr>
          <a:xfrm>
            <a:off x="1072460" y="0"/>
            <a:ext cx="10047079" cy="2773920"/>
          </a:xfrm>
          <a:prstGeom prst="rect">
            <a:avLst/>
          </a:prstGeom>
        </p:spPr>
      </p:pic>
    </p:spTree>
    <p:extLst>
      <p:ext uri="{BB962C8B-B14F-4D97-AF65-F5344CB8AC3E}">
        <p14:creationId xmlns:p14="http://schemas.microsoft.com/office/powerpoint/2010/main" val="20917203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471</TotalTime>
  <Words>3128</Words>
  <Application>Microsoft Office PowerPoint</Application>
  <PresentationFormat>Widescreen</PresentationFormat>
  <Paragraphs>124</Paragraphs>
  <Slides>40</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#9Slide05 SVNClementine</vt:lpstr>
      <vt:lpstr>Aptos</vt:lpstr>
      <vt:lpstr>Aptos Display</vt:lpstr>
      <vt:lpstr>Arial</vt:lpstr>
      <vt:lpstr>Calibri</vt:lpstr>
      <vt:lpstr>Cambria</vt:lpstr>
      <vt:lpstr>iCiel Pony</vt:lpstr>
      <vt:lpstr>Myriad Pro</vt:lpstr>
      <vt:lpstr>Times New Roman</vt:lpstr>
      <vt:lpstr>UTM Edwardian</vt:lpstr>
      <vt:lpstr>字魂59号-创粗黑</vt:lpstr>
      <vt:lpstr>Custom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Nguyen Mai</cp:lastModifiedBy>
  <cp:revision>84</cp:revision>
  <dcterms:created xsi:type="dcterms:W3CDTF">2023-10-12T06:34:51Z</dcterms:created>
  <dcterms:modified xsi:type="dcterms:W3CDTF">2025-05-13T09:12:12Z</dcterms:modified>
  <cp:category>9Slide.vn</cp:category>
</cp:coreProperties>
</file>