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330" r:id="rId13"/>
    <p:sldId id="270" r:id="rId14"/>
    <p:sldId id="271" r:id="rId15"/>
    <p:sldId id="268"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94660"/>
  </p:normalViewPr>
  <p:slideViewPr>
    <p:cSldViewPr snapToGrid="0">
      <p:cViewPr varScale="1">
        <p:scale>
          <a:sx n="81" d="100"/>
          <a:sy n="81" d="100"/>
        </p:scale>
        <p:origin x="102"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62BA-526E-0B20-B414-1FD83FF3314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C2C9FD0A-E3CF-E214-EBD3-C2AD8977568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4BAAE43A-9BDD-B647-B7BF-D1747F1C3B45}"/>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13/5/2025</a:t>
            </a:fld>
            <a:endParaRPr lang="en-SG"/>
          </a:p>
        </p:txBody>
      </p:sp>
      <p:sp>
        <p:nvSpPr>
          <p:cNvPr id="5" name="Footer Placeholder 4">
            <a:extLst>
              <a:ext uri="{FF2B5EF4-FFF2-40B4-BE49-F238E27FC236}">
                <a16:creationId xmlns:a16="http://schemas.microsoft.com/office/drawing/2014/main" id="{96166AFD-2E5F-3F44-0C0C-040F23F50CA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E52B546C-6515-8AD9-8CFD-89131DAC0502}"/>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3124223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3B5C9-924D-9063-6542-566257D1FB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FDFFA96-C1BD-1BC6-2C5A-E1E0D26311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2A757D7-2007-1BA7-5A86-7A7B1683E726}"/>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13/5/2025</a:t>
            </a:fld>
            <a:endParaRPr lang="en-SG"/>
          </a:p>
        </p:txBody>
      </p:sp>
      <p:sp>
        <p:nvSpPr>
          <p:cNvPr id="5" name="Footer Placeholder 4">
            <a:extLst>
              <a:ext uri="{FF2B5EF4-FFF2-40B4-BE49-F238E27FC236}">
                <a16:creationId xmlns:a16="http://schemas.microsoft.com/office/drawing/2014/main" id="{0EA667D3-13DE-B25D-23CA-2EDB5988C86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3F2D3AE0-AF2D-6C56-BC94-0D059CC6FB69}"/>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2574324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86CBD5-BAD2-CA77-A0C5-F2635CCD79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016400FB-68BF-9288-76EA-74641556E4A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ACB3E87-6196-1420-99EA-775CAF82DB69}"/>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13/5/2025</a:t>
            </a:fld>
            <a:endParaRPr lang="en-SG"/>
          </a:p>
        </p:txBody>
      </p:sp>
      <p:sp>
        <p:nvSpPr>
          <p:cNvPr id="5" name="Footer Placeholder 4">
            <a:extLst>
              <a:ext uri="{FF2B5EF4-FFF2-40B4-BE49-F238E27FC236}">
                <a16:creationId xmlns:a16="http://schemas.microsoft.com/office/drawing/2014/main" id="{0A5ED806-0378-F53E-9DDD-B85DF33726D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13824499-CFF5-F03F-AC39-74A69F2A33F7}"/>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2230662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5437-53AA-7A19-C3DD-AE014EFE54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BE58199A-698F-BCCD-116A-9DA0D842DA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65A14A1-467A-1586-A49C-E51C52E7B3CF}"/>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13/5/2025</a:t>
            </a:fld>
            <a:endParaRPr lang="en-SG"/>
          </a:p>
        </p:txBody>
      </p:sp>
      <p:sp>
        <p:nvSpPr>
          <p:cNvPr id="5" name="Footer Placeholder 4">
            <a:extLst>
              <a:ext uri="{FF2B5EF4-FFF2-40B4-BE49-F238E27FC236}">
                <a16:creationId xmlns:a16="http://schemas.microsoft.com/office/drawing/2014/main" id="{03C34CCC-BFE3-92D5-967F-8C883D16559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E79C765-B969-1EB9-5923-06F92894F08C}"/>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3260749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EBFD-2881-0655-F332-09AB16D27A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83C9D234-C39F-2A00-C2CF-35374D90074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4B2831-D36E-5FDA-5032-B850D3ACC39C}"/>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13/5/2025</a:t>
            </a:fld>
            <a:endParaRPr lang="en-SG"/>
          </a:p>
        </p:txBody>
      </p:sp>
      <p:sp>
        <p:nvSpPr>
          <p:cNvPr id="5" name="Footer Placeholder 4">
            <a:extLst>
              <a:ext uri="{FF2B5EF4-FFF2-40B4-BE49-F238E27FC236}">
                <a16:creationId xmlns:a16="http://schemas.microsoft.com/office/drawing/2014/main" id="{FE827316-3F0C-FF59-D921-ADFEC7BE809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83C3B08C-B5F5-B5D1-87C4-D3F9601A96D2}"/>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1586466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5A4B-3D5E-21EF-6527-B47E6F9E2B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0697F3C-90ED-7CA4-D49C-D213A85D7A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423DC61E-3320-9522-799D-E9EE0ED6DD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B20D124-0569-56C4-628A-20E2A4A3FBDB}"/>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13/5/2025</a:t>
            </a:fld>
            <a:endParaRPr lang="en-SG"/>
          </a:p>
        </p:txBody>
      </p:sp>
      <p:sp>
        <p:nvSpPr>
          <p:cNvPr id="6" name="Footer Placeholder 5">
            <a:extLst>
              <a:ext uri="{FF2B5EF4-FFF2-40B4-BE49-F238E27FC236}">
                <a16:creationId xmlns:a16="http://schemas.microsoft.com/office/drawing/2014/main" id="{2188B311-09CF-BBB5-FCD7-C69524FDB07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3DCBE9F0-8CC9-142E-7A27-A4DE5796365E}"/>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2868983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DDB1-2D7E-045F-39F3-96A228BA4E6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1F4A0523-5577-F375-ABA8-7E886406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59BCDB-607A-7E11-5AD7-EA138B838C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7EF3539C-BE78-CB7B-2B40-EA07186210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35F6B0-D9F2-487C-9A8F-5257472E9B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7D41E1C-8725-FD5B-C3FE-C7E701C102FA}"/>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13/5/2025</a:t>
            </a:fld>
            <a:endParaRPr lang="en-SG"/>
          </a:p>
        </p:txBody>
      </p:sp>
      <p:sp>
        <p:nvSpPr>
          <p:cNvPr id="8" name="Footer Placeholder 7">
            <a:extLst>
              <a:ext uri="{FF2B5EF4-FFF2-40B4-BE49-F238E27FC236}">
                <a16:creationId xmlns:a16="http://schemas.microsoft.com/office/drawing/2014/main" id="{197AAA85-EAEC-91DB-8AAD-005D7236AE0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62BC8A95-1FA4-B034-8CDE-4AD6D878916E}"/>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3839924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89EA-C00C-2481-154C-89B55E642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DCD94A1F-F806-8442-EC08-91583D68DA4E}"/>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13/5/2025</a:t>
            </a:fld>
            <a:endParaRPr lang="en-SG"/>
          </a:p>
        </p:txBody>
      </p:sp>
      <p:sp>
        <p:nvSpPr>
          <p:cNvPr id="4" name="Footer Placeholder 3">
            <a:extLst>
              <a:ext uri="{FF2B5EF4-FFF2-40B4-BE49-F238E27FC236}">
                <a16:creationId xmlns:a16="http://schemas.microsoft.com/office/drawing/2014/main" id="{C13E70C8-B5E3-F5A3-E982-142276177B20}"/>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01ECEAD4-9B8E-7465-E1DD-C15230D9C8DE}"/>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3809567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F99DD7-EDC6-094C-7873-C55D27755B5F}"/>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13/5/2025</a:t>
            </a:fld>
            <a:endParaRPr lang="en-SG"/>
          </a:p>
        </p:txBody>
      </p:sp>
      <p:sp>
        <p:nvSpPr>
          <p:cNvPr id="3" name="Footer Placeholder 2">
            <a:extLst>
              <a:ext uri="{FF2B5EF4-FFF2-40B4-BE49-F238E27FC236}">
                <a16:creationId xmlns:a16="http://schemas.microsoft.com/office/drawing/2014/main" id="{6140A3E0-EF8C-0882-705F-4621E80DE29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9CBA076C-E723-1CDC-3413-C2EAD99659EC}"/>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862423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55FE-3C95-FBBE-A0A0-F0255893E0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EB7705-EE5D-D2E8-E448-5F259A9F928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9D25A1F9-9653-FC21-D05C-083973B0FF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5D21C-529D-FD87-786E-E83209A4EE3C}"/>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13/5/2025</a:t>
            </a:fld>
            <a:endParaRPr lang="en-SG"/>
          </a:p>
        </p:txBody>
      </p:sp>
      <p:sp>
        <p:nvSpPr>
          <p:cNvPr id="6" name="Footer Placeholder 5">
            <a:extLst>
              <a:ext uri="{FF2B5EF4-FFF2-40B4-BE49-F238E27FC236}">
                <a16:creationId xmlns:a16="http://schemas.microsoft.com/office/drawing/2014/main" id="{6030B0E6-0F5C-49D9-67C1-06AE5BB62C9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A617CE2-F5C1-3E94-44EB-E5F879719D30}"/>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13962656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68D5-350C-1308-2E05-270B9C507C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88AC1AB4-89E1-0DD7-99CC-AA12C4A43E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33B3DFEF-6C4C-4E37-6436-98CE86C66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D0F60-B794-1098-5679-00CDBE02D647}"/>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13/5/2025</a:t>
            </a:fld>
            <a:endParaRPr lang="en-SG"/>
          </a:p>
        </p:txBody>
      </p:sp>
      <p:sp>
        <p:nvSpPr>
          <p:cNvPr id="6" name="Footer Placeholder 5">
            <a:extLst>
              <a:ext uri="{FF2B5EF4-FFF2-40B4-BE49-F238E27FC236}">
                <a16:creationId xmlns:a16="http://schemas.microsoft.com/office/drawing/2014/main" id="{21C9D559-6F61-60F0-DFDC-8DD32856BDD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35336BF5-4363-72E7-BCAC-40AF87F5E600}"/>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731517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F746FDED-F454-D589-D796-3A2D0883872D}"/>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26100259-3D61-CF7D-1C49-A063BA1C844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5" name="Picture 14">
            <a:extLst>
              <a:ext uri="{FF2B5EF4-FFF2-40B4-BE49-F238E27FC236}">
                <a16:creationId xmlns:a16="http://schemas.microsoft.com/office/drawing/2014/main" id="{615B3FF5-F37F-273F-179A-6AA1FE28DF0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8" name="Picture 6">
            <a:extLst>
              <a:ext uri="{FF2B5EF4-FFF2-40B4-BE49-F238E27FC236}">
                <a16:creationId xmlns:a16="http://schemas.microsoft.com/office/drawing/2014/main" id="{4F46CA0C-E753-7260-FDC1-1C404C271E51}"/>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9" name="Picture 6">
            <a:extLst>
              <a:ext uri="{FF2B5EF4-FFF2-40B4-BE49-F238E27FC236}">
                <a16:creationId xmlns:a16="http://schemas.microsoft.com/office/drawing/2014/main" id="{9E7B0F0F-7EA7-F582-87FF-8635BD0E4A34}"/>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20" name="Picture 6">
            <a:extLst>
              <a:ext uri="{FF2B5EF4-FFF2-40B4-BE49-F238E27FC236}">
                <a16:creationId xmlns:a16="http://schemas.microsoft.com/office/drawing/2014/main" id="{7A1EE35A-11F6-1DE4-4C8E-D11D2F57E067}"/>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21" name="Picture 6">
            <a:extLst>
              <a:ext uri="{FF2B5EF4-FFF2-40B4-BE49-F238E27FC236}">
                <a16:creationId xmlns:a16="http://schemas.microsoft.com/office/drawing/2014/main" id="{399386D9-25A7-83C8-E6C2-AD6C997FE1F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22" name="Picture 6">
            <a:extLst>
              <a:ext uri="{FF2B5EF4-FFF2-40B4-BE49-F238E27FC236}">
                <a16:creationId xmlns:a16="http://schemas.microsoft.com/office/drawing/2014/main" id="{817BB983-28B2-AD7B-2806-CB74F23B42A8}"/>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23" name="Picture 6">
            <a:extLst>
              <a:ext uri="{FF2B5EF4-FFF2-40B4-BE49-F238E27FC236}">
                <a16:creationId xmlns:a16="http://schemas.microsoft.com/office/drawing/2014/main" id="{F721B5CC-BA1C-2A77-EE9E-4D2C013B7D46}"/>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4" name="Picture 6">
            <a:extLst>
              <a:ext uri="{FF2B5EF4-FFF2-40B4-BE49-F238E27FC236}">
                <a16:creationId xmlns:a16="http://schemas.microsoft.com/office/drawing/2014/main" id="{45232C5A-41C4-2FB4-8251-1A8032C5AC86}"/>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5" name="Picture 6">
            <a:extLst>
              <a:ext uri="{FF2B5EF4-FFF2-40B4-BE49-F238E27FC236}">
                <a16:creationId xmlns:a16="http://schemas.microsoft.com/office/drawing/2014/main" id="{028AE4AA-E1B4-C89D-6BA4-2AD25A3236FB}"/>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6" name="Hình ảnh 31">
            <a:extLst>
              <a:ext uri="{FF2B5EF4-FFF2-40B4-BE49-F238E27FC236}">
                <a16:creationId xmlns:a16="http://schemas.microsoft.com/office/drawing/2014/main" id="{FD961B08-9427-1D3D-FBC4-9347DB2757DB}"/>
              </a:ext>
            </a:extLst>
          </p:cNvPr>
          <p:cNvPicPr>
            <a:picLocks noChangeAspect="1"/>
          </p:cNvPicPr>
          <p:nvPr userDrawn="1"/>
        </p:nvPicPr>
        <p:blipFill>
          <a:blip r:embed="rId17"/>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982098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22235" y="-235705"/>
            <a:ext cx="1523956" cy="1678399"/>
          </a:xfrm>
          <a:prstGeom prst="rect">
            <a:avLst/>
          </a:prstGeom>
        </p:spPr>
      </p:pic>
      <p:pic>
        <p:nvPicPr>
          <p:cNvPr id="27" name="Picture 26">
            <a:extLst>
              <a:ext uri="{FF2B5EF4-FFF2-40B4-BE49-F238E27FC236}">
                <a16:creationId xmlns:a16="http://schemas.microsoft.com/office/drawing/2014/main" id="{1F0D1AF9-F14B-3670-EC9F-8760CC1C23F6}"/>
              </a:ext>
            </a:extLst>
          </p:cNvPr>
          <p:cNvPicPr>
            <a:picLocks noChangeAspect="1"/>
          </p:cNvPicPr>
          <p:nvPr/>
        </p:nvPicPr>
        <p:blipFill>
          <a:blip r:embed="rId3"/>
          <a:stretch>
            <a:fillRect/>
          </a:stretch>
        </p:blipFill>
        <p:spPr>
          <a:xfrm>
            <a:off x="5347819" y="4028380"/>
            <a:ext cx="4618663" cy="884100"/>
          </a:xfrm>
          <a:prstGeom prst="rect">
            <a:avLst/>
          </a:prstGeom>
        </p:spPr>
      </p:pic>
      <p:pic>
        <p:nvPicPr>
          <p:cNvPr id="29" name="图片 16">
            <a:extLst>
              <a:ext uri="{FF2B5EF4-FFF2-40B4-BE49-F238E27FC236}">
                <a16:creationId xmlns:a16="http://schemas.microsoft.com/office/drawing/2014/main" id="{2B39A386-89E4-516F-508A-6C8B2B530FC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65366" t="38883" r="11064" b="5834"/>
          <a:stretch/>
        </p:blipFill>
        <p:spPr>
          <a:xfrm rot="764364">
            <a:off x="9090901" y="4164036"/>
            <a:ext cx="2707729" cy="2915762"/>
          </a:xfrm>
          <a:custGeom>
            <a:avLst/>
            <a:gdLst>
              <a:gd name="connsiteX0" fmla="*/ 0 w 2758440"/>
              <a:gd name="connsiteY0" fmla="*/ 0 h 3032760"/>
              <a:gd name="connsiteX1" fmla="*/ 1960880 w 2758440"/>
              <a:gd name="connsiteY1" fmla="*/ 0 h 3032760"/>
              <a:gd name="connsiteX2" fmla="*/ 2468880 w 2758440"/>
              <a:gd name="connsiteY2" fmla="*/ 876300 h 3032760"/>
              <a:gd name="connsiteX3" fmla="*/ 2758440 w 2758440"/>
              <a:gd name="connsiteY3" fmla="*/ 1041763 h 3032760"/>
              <a:gd name="connsiteX4" fmla="*/ 2758440 w 2758440"/>
              <a:gd name="connsiteY4" fmla="*/ 3032760 h 3032760"/>
              <a:gd name="connsiteX5" fmla="*/ 0 w 2758440"/>
              <a:gd name="connsiteY5" fmla="*/ 3032760 h 303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8440" h="3032760">
                <a:moveTo>
                  <a:pt x="0" y="0"/>
                </a:moveTo>
                <a:lnTo>
                  <a:pt x="1960880" y="0"/>
                </a:lnTo>
                <a:lnTo>
                  <a:pt x="2468880" y="876300"/>
                </a:lnTo>
                <a:lnTo>
                  <a:pt x="2758440" y="1041763"/>
                </a:lnTo>
                <a:lnTo>
                  <a:pt x="2758440" y="3032760"/>
                </a:lnTo>
                <a:lnTo>
                  <a:pt x="0" y="3032760"/>
                </a:lnTo>
                <a:close/>
              </a:path>
            </a:pathLst>
          </a:custGeom>
        </p:spPr>
      </p:pic>
      <p:pic>
        <p:nvPicPr>
          <p:cNvPr id="30" name="Picture 29">
            <a:extLst>
              <a:ext uri="{FF2B5EF4-FFF2-40B4-BE49-F238E27FC236}">
                <a16:creationId xmlns:a16="http://schemas.microsoft.com/office/drawing/2014/main" id="{044420FA-FF03-5D39-8E9C-B871C240D6B4}"/>
              </a:ext>
            </a:extLst>
          </p:cNvPr>
          <p:cNvPicPr>
            <a:picLocks noChangeAspect="1"/>
          </p:cNvPicPr>
          <p:nvPr/>
        </p:nvPicPr>
        <p:blipFill>
          <a:blip r:embed="rId6"/>
          <a:stretch>
            <a:fillRect/>
          </a:stretch>
        </p:blipFill>
        <p:spPr>
          <a:xfrm>
            <a:off x="-295948" y="215422"/>
            <a:ext cx="12192000" cy="3685953"/>
          </a:xfrm>
          <a:prstGeom prst="rect">
            <a:avLst/>
          </a:prstGeom>
        </p:spPr>
      </p:pic>
    </p:spTree>
    <p:extLst>
      <p:ext uri="{BB962C8B-B14F-4D97-AF65-F5344CB8AC3E}">
        <p14:creationId xmlns:p14="http://schemas.microsoft.com/office/powerpoint/2010/main" val="1952006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4ED4E06-DCC6-C008-0535-6016FC3A881B}"/>
              </a:ext>
            </a:extLst>
          </p:cNvPr>
          <p:cNvSpPr/>
          <p:nvPr/>
        </p:nvSpPr>
        <p:spPr>
          <a:xfrm>
            <a:off x="215858" y="849085"/>
            <a:ext cx="11760284" cy="5831115"/>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矩形: 圆角 4">
            <a:extLst>
              <a:ext uri="{FF2B5EF4-FFF2-40B4-BE49-F238E27FC236}">
                <a16:creationId xmlns:a16="http://schemas.microsoft.com/office/drawing/2014/main" id="{03220AD6-5B34-402C-825B-4F4B4D89B0A4}"/>
              </a:ext>
            </a:extLst>
          </p:cNvPr>
          <p:cNvSpPr/>
          <p:nvPr/>
        </p:nvSpPr>
        <p:spPr>
          <a:xfrm>
            <a:off x="904259" y="177800"/>
            <a:ext cx="9727456" cy="627743"/>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gió vào:</a:t>
            </a:r>
            <a:endParaRPr kumimoji="0" lang="en-SG"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CE730A76-6EDD-D13E-809E-5856F0391438}"/>
              </a:ext>
            </a:extLst>
          </p:cNvPr>
          <p:cNvGrpSpPr/>
          <p:nvPr/>
        </p:nvGrpSpPr>
        <p:grpSpPr>
          <a:xfrm>
            <a:off x="-593858" y="4964389"/>
            <a:ext cx="7298961" cy="888816"/>
            <a:chOff x="-3339039" y="2114407"/>
            <a:chExt cx="12610494" cy="812793"/>
          </a:xfrm>
        </p:grpSpPr>
        <p:sp>
          <p:nvSpPr>
            <p:cNvPr id="11" name="Rectangle: Rounded Corners 10">
              <a:extLst>
                <a:ext uri="{FF2B5EF4-FFF2-40B4-BE49-F238E27FC236}">
                  <a16:creationId xmlns:a16="http://schemas.microsoft.com/office/drawing/2014/main" id="{14FEAF85-3D98-EB22-8048-989676E9BD3C}"/>
                </a:ext>
              </a:extLst>
            </p:cNvPr>
            <p:cNvSpPr/>
            <p:nvPr/>
          </p:nvSpPr>
          <p:spPr>
            <a:xfrm>
              <a:off x="620925" y="2139136"/>
              <a:ext cx="5059185" cy="788064"/>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B299A1CA-A666-9E9C-1132-F4B291F40A31}"/>
                </a:ext>
              </a:extLst>
            </p:cNvPr>
            <p:cNvSpPr txBox="1"/>
            <p:nvPr/>
          </p:nvSpPr>
          <p:spPr>
            <a:xfrm>
              <a:off x="-3339039" y="2114407"/>
              <a:ext cx="12610494" cy="788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5000" b="1"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kumimoji="0" lang="en-US" sz="5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hả</a:t>
              </a: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Picture 2" descr="A collage of images of people flying a kite&#10;&#10;Description automatically generated">
            <a:extLst>
              <a:ext uri="{FF2B5EF4-FFF2-40B4-BE49-F238E27FC236}">
                <a16:creationId xmlns:a16="http://schemas.microsoft.com/office/drawing/2014/main" id="{D8CDAAE8-CB5C-E315-F80B-8724F919A29A}"/>
              </a:ext>
            </a:extLst>
          </p:cNvPr>
          <p:cNvPicPr>
            <a:picLocks noChangeAspect="1"/>
          </p:cNvPicPr>
          <p:nvPr/>
        </p:nvPicPr>
        <p:blipFill>
          <a:blip r:embed="rId2">
            <a:extLst>
              <a:ext uri="{28A0092B-C50C-407E-A947-70E740481C1C}">
                <a14:useLocalDpi xmlns:a14="http://schemas.microsoft.com/office/drawing/2010/main" val="0"/>
              </a:ext>
            </a:extLst>
          </a:blip>
          <a:srcRect l="49202" t="47476" b="-1"/>
          <a:stretch/>
        </p:blipFill>
        <p:spPr>
          <a:xfrm>
            <a:off x="409876" y="1399415"/>
            <a:ext cx="5814009" cy="3592016"/>
          </a:xfrm>
          <a:prstGeom prst="rect">
            <a:avLst/>
          </a:prstGeom>
        </p:spPr>
      </p:pic>
      <p:pic>
        <p:nvPicPr>
          <p:cNvPr id="5" name="Picture 4" descr="A child holding a kite in a field&#10;&#10;Description automatically generated">
            <a:extLst>
              <a:ext uri="{FF2B5EF4-FFF2-40B4-BE49-F238E27FC236}">
                <a16:creationId xmlns:a16="http://schemas.microsoft.com/office/drawing/2014/main" id="{21D1B5C3-C1BD-3129-7152-DB0BC17931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06239" y="1686323"/>
            <a:ext cx="5775885" cy="3855438"/>
          </a:xfrm>
          <a:prstGeom prst="rect">
            <a:avLst/>
          </a:prstGeom>
        </p:spPr>
      </p:pic>
    </p:spTree>
    <p:extLst>
      <p:ext uri="{BB962C8B-B14F-4D97-AF65-F5344CB8AC3E}">
        <p14:creationId xmlns:p14="http://schemas.microsoft.com/office/powerpoint/2010/main" val="2855382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18E0BAD-32C0-FA92-445D-0413931F699F}"/>
              </a:ext>
            </a:extLst>
          </p:cNvPr>
          <p:cNvSpPr/>
          <p:nvPr/>
        </p:nvSpPr>
        <p:spPr>
          <a:xfrm>
            <a:off x="215858" y="196193"/>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couple of kids sitting at desks&#10;&#10;Description automatically generated">
            <a:extLst>
              <a:ext uri="{FF2B5EF4-FFF2-40B4-BE49-F238E27FC236}">
                <a16:creationId xmlns:a16="http://schemas.microsoft.com/office/drawing/2014/main" id="{FAFC24D4-0B37-04F1-3E9F-A6026F1DA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75212"/>
            <a:ext cx="5638800" cy="3482788"/>
          </a:xfrm>
          <a:prstGeom prst="rect">
            <a:avLst/>
          </a:prstGeom>
        </p:spPr>
      </p:pic>
      <p:grpSp>
        <p:nvGrpSpPr>
          <p:cNvPr id="5" name="Group 4">
            <a:extLst>
              <a:ext uri="{FF2B5EF4-FFF2-40B4-BE49-F238E27FC236}">
                <a16:creationId xmlns:a16="http://schemas.microsoft.com/office/drawing/2014/main" id="{19EE531C-9D9A-0A02-6144-382CE6B5E789}"/>
              </a:ext>
            </a:extLst>
          </p:cNvPr>
          <p:cNvGrpSpPr/>
          <p:nvPr/>
        </p:nvGrpSpPr>
        <p:grpSpPr>
          <a:xfrm>
            <a:off x="4281305" y="2002790"/>
            <a:ext cx="7449519" cy="1372422"/>
            <a:chOff x="148227" y="571502"/>
            <a:chExt cx="11150063" cy="670833"/>
          </a:xfrm>
        </p:grpSpPr>
        <p:sp>
          <p:nvSpPr>
            <p:cNvPr id="6" name="Rectangle: Rounded Corners 5">
              <a:extLst>
                <a:ext uri="{FF2B5EF4-FFF2-40B4-BE49-F238E27FC236}">
                  <a16:creationId xmlns:a16="http://schemas.microsoft.com/office/drawing/2014/main" id="{7CABA4F1-8B72-0BE5-45D6-95030E8A6BA5}"/>
                </a:ext>
              </a:extLst>
            </p:cNvPr>
            <p:cNvSpPr/>
            <p:nvPr/>
          </p:nvSpPr>
          <p:spPr>
            <a:xfrm>
              <a:off x="312280" y="571502"/>
              <a:ext cx="10716423"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a:solidFill>
                  <a:schemeClr val="tx1"/>
                </a:solidFill>
              </a:endParaRPr>
            </a:p>
          </p:txBody>
        </p:sp>
        <p:sp>
          <p:nvSpPr>
            <p:cNvPr id="7" name="TextBox 6">
              <a:extLst>
                <a:ext uri="{FF2B5EF4-FFF2-40B4-BE49-F238E27FC236}">
                  <a16:creationId xmlns:a16="http://schemas.microsoft.com/office/drawing/2014/main" id="{6CE2A2BB-F659-B6AD-3DB9-CF5E01A88E92}"/>
                </a:ext>
              </a:extLst>
            </p:cNvPr>
            <p:cNvSpPr txBox="1"/>
            <p:nvPr/>
          </p:nvSpPr>
          <p:spPr>
            <a:xfrm>
              <a:off x="148227" y="592336"/>
              <a:ext cx="11150063" cy="646890"/>
            </a:xfrm>
            <a:prstGeom prst="rect">
              <a:avLst/>
            </a:prstGeom>
            <a:noFill/>
          </p:spPr>
          <p:txBody>
            <a:bodyPr wrap="square" rtlCol="0">
              <a:spAutoFit/>
            </a:bodyPr>
            <a:lstStyle/>
            <a:p>
              <a:pPr algn="ctr"/>
              <a:r>
                <a:rPr lang="vi-VN" sz="4000" b="1" dirty="0">
                  <a:latin typeface="Cambria" panose="02040503050406030204" pitchFamily="18" charset="0"/>
                  <a:cs typeface="Calibri" panose="020F0502020204030204" pitchFamily="34" charset="0"/>
                </a:rPr>
                <a:t>Những lợi ích của năng lượng gió đối với con người.</a:t>
              </a:r>
              <a:endParaRPr lang="en-US" sz="4000" b="1" dirty="0">
                <a:latin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id="{860076E6-B6E1-85F1-2DFF-5537117A68E1}"/>
              </a:ext>
            </a:extLst>
          </p:cNvPr>
          <p:cNvGrpSpPr/>
          <p:nvPr/>
        </p:nvGrpSpPr>
        <p:grpSpPr>
          <a:xfrm>
            <a:off x="4390911" y="438850"/>
            <a:ext cx="6993994" cy="1430190"/>
            <a:chOff x="24477" y="516693"/>
            <a:chExt cx="11538037" cy="684128"/>
          </a:xfrm>
        </p:grpSpPr>
        <p:sp>
          <p:nvSpPr>
            <p:cNvPr id="9" name="Rectangle: Rounded Corners 8">
              <a:extLst>
                <a:ext uri="{FF2B5EF4-FFF2-40B4-BE49-F238E27FC236}">
                  <a16:creationId xmlns:a16="http://schemas.microsoft.com/office/drawing/2014/main" id="{D8521146-BC1A-F32C-1431-CEC4C692ECAB}"/>
                </a:ext>
              </a:extLst>
            </p:cNvPr>
            <p:cNvSpPr/>
            <p:nvPr/>
          </p:nvSpPr>
          <p:spPr>
            <a:xfrm>
              <a:off x="24477" y="516693"/>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10" name="TextBox 9">
              <a:extLst>
                <a:ext uri="{FF2B5EF4-FFF2-40B4-BE49-F238E27FC236}">
                  <a16:creationId xmlns:a16="http://schemas.microsoft.com/office/drawing/2014/main" id="{0E339AF4-9CE9-BC08-E4BF-B251E9C91224}"/>
                </a:ext>
              </a:extLst>
            </p:cNvPr>
            <p:cNvSpPr txBox="1"/>
            <p:nvPr/>
          </p:nvSpPr>
          <p:spPr>
            <a:xfrm>
              <a:off x="70722" y="567757"/>
              <a:ext cx="11383022" cy="633064"/>
            </a:xfrm>
            <a:prstGeom prst="rect">
              <a:avLst/>
            </a:prstGeom>
            <a:noFill/>
          </p:spPr>
          <p:txBody>
            <a:bodyPr wrap="square" rtlCol="0">
              <a:spAutoFit/>
            </a:bodyPr>
            <a:lstStyle/>
            <a:p>
              <a:pPr algn="ctr"/>
              <a:r>
                <a:rPr lang="vi-VN" sz="4000" b="1" dirty="0">
                  <a:latin typeface="Cambria" panose="02040503050406030204" pitchFamily="18" charset="0"/>
                  <a:cs typeface="Calibri" panose="020F0502020204030204" pitchFamily="34" charset="0"/>
                </a:rPr>
                <a:t>Những việc có sử dụng năng lượng gió mà em biết.</a:t>
              </a:r>
              <a:endParaRPr lang="en-US" sz="4000" b="1" dirty="0">
                <a:latin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592972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0">
            <a:extLst>
              <a:ext uri="{FF2B5EF4-FFF2-40B4-BE49-F238E27FC236}">
                <a16:creationId xmlns:a16="http://schemas.microsoft.com/office/drawing/2014/main" id="{F18E0BAD-32C0-FA92-445D-0413931F699F}"/>
              </a:ext>
            </a:extLst>
          </p:cNvPr>
          <p:cNvSpPr/>
          <p:nvPr/>
        </p:nvSpPr>
        <p:spPr>
          <a:xfrm>
            <a:off x="215858" y="196193"/>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p:cNvPicPr>
            <a:picLocks noChangeAspect="1"/>
          </p:cNvPicPr>
          <p:nvPr/>
        </p:nvPicPr>
        <p:blipFill>
          <a:blip r:embed="rId2"/>
          <a:stretch>
            <a:fillRect/>
          </a:stretch>
        </p:blipFill>
        <p:spPr>
          <a:xfrm>
            <a:off x="1855952" y="436993"/>
            <a:ext cx="8480095" cy="6002405"/>
          </a:xfrm>
          <a:prstGeom prst="rect">
            <a:avLst/>
          </a:prstGeom>
        </p:spPr>
      </p:pic>
    </p:spTree>
    <p:extLst>
      <p:ext uri="{BB962C8B-B14F-4D97-AF65-F5344CB8AC3E}">
        <p14:creationId xmlns:p14="http://schemas.microsoft.com/office/powerpoint/2010/main" val="2686103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18E0BAD-32C0-FA92-445D-0413931F699F}"/>
              </a:ext>
            </a:extLst>
          </p:cNvPr>
          <p:cNvSpPr/>
          <p:nvPr/>
        </p:nvSpPr>
        <p:spPr>
          <a:xfrm>
            <a:off x="215858" y="196193"/>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couple of kids sitting at desks&#10;&#10;Description automatically generated">
            <a:extLst>
              <a:ext uri="{FF2B5EF4-FFF2-40B4-BE49-F238E27FC236}">
                <a16:creationId xmlns:a16="http://schemas.microsoft.com/office/drawing/2014/main" id="{FAFC24D4-0B37-04F1-3E9F-A6026F1DA83C}"/>
              </a:ext>
            </a:extLst>
          </p:cNvPr>
          <p:cNvPicPr>
            <a:picLocks noChangeAspect="1"/>
          </p:cNvPicPr>
          <p:nvPr/>
        </p:nvPicPr>
        <p:blipFill>
          <a:blip r:embed="rId2">
            <a:extLst>
              <a:ext uri="{28A0092B-C50C-407E-A947-70E740481C1C}">
                <a14:useLocalDpi xmlns:a14="http://schemas.microsoft.com/office/drawing/2010/main" val="0"/>
              </a:ext>
            </a:extLst>
          </a:blip>
          <a:srcRect t="18334"/>
          <a:stretch/>
        </p:blipFill>
        <p:spPr>
          <a:xfrm>
            <a:off x="1" y="4013734"/>
            <a:ext cx="5638800" cy="2844265"/>
          </a:xfrm>
          <a:prstGeom prst="rect">
            <a:avLst/>
          </a:prstGeom>
        </p:spPr>
      </p:pic>
      <p:grpSp>
        <p:nvGrpSpPr>
          <p:cNvPr id="8" name="Group 7">
            <a:extLst>
              <a:ext uri="{FF2B5EF4-FFF2-40B4-BE49-F238E27FC236}">
                <a16:creationId xmlns:a16="http://schemas.microsoft.com/office/drawing/2014/main" id="{860076E6-B6E1-85F1-2DFF-5537117A68E1}"/>
              </a:ext>
            </a:extLst>
          </p:cNvPr>
          <p:cNvGrpSpPr/>
          <p:nvPr/>
        </p:nvGrpSpPr>
        <p:grpSpPr>
          <a:xfrm>
            <a:off x="4180115" y="360597"/>
            <a:ext cx="7346305" cy="1402396"/>
            <a:chOff x="-556733" y="516693"/>
            <a:chExt cx="12119247" cy="670833"/>
          </a:xfrm>
        </p:grpSpPr>
        <p:sp>
          <p:nvSpPr>
            <p:cNvPr id="9" name="Rectangle: Rounded Corners 8">
              <a:extLst>
                <a:ext uri="{FF2B5EF4-FFF2-40B4-BE49-F238E27FC236}">
                  <a16:creationId xmlns:a16="http://schemas.microsoft.com/office/drawing/2014/main" id="{D8521146-BC1A-F32C-1431-CEC4C692ECAB}"/>
                </a:ext>
              </a:extLst>
            </p:cNvPr>
            <p:cNvSpPr/>
            <p:nvPr/>
          </p:nvSpPr>
          <p:spPr>
            <a:xfrm>
              <a:off x="-556733" y="516693"/>
              <a:ext cx="1211924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E339AF4-9CE9-BC08-E4BF-B251E9C91224}"/>
                </a:ext>
              </a:extLst>
            </p:cNvPr>
            <p:cNvSpPr txBox="1"/>
            <p:nvPr/>
          </p:nvSpPr>
          <p:spPr>
            <a:xfrm>
              <a:off x="-385620" y="557903"/>
              <a:ext cx="11777020" cy="559452"/>
            </a:xfrm>
            <a:prstGeom prst="rect">
              <a:avLst/>
            </a:prstGeom>
            <a:noFill/>
          </p:spPr>
          <p:txBody>
            <a:bodyPr wrap="square" rtlCol="0">
              <a:spAutoFit/>
            </a:bodyPr>
            <a:lstStyle/>
            <a:p>
              <a:pPr algn="just"/>
              <a:r>
                <a:rPr lang="vi-VN" sz="3500" dirty="0">
                  <a:latin typeface="Cambria" panose="02040503050406030204" pitchFamily="18" charset="0"/>
                  <a:ea typeface="Cambria" panose="02040503050406030204" pitchFamily="18" charset="0"/>
                </a:rPr>
                <a:t>Con người còn có thể sử dụng năng lượng gió vào một số việc khác như:</a:t>
              </a:r>
            </a:p>
          </p:txBody>
        </p:sp>
      </p:grpSp>
      <p:pic>
        <p:nvPicPr>
          <p:cNvPr id="2" name="Picture 1">
            <a:extLst>
              <a:ext uri="{FF2B5EF4-FFF2-40B4-BE49-F238E27FC236}">
                <a16:creationId xmlns:a16="http://schemas.microsoft.com/office/drawing/2014/main" id="{55C3E561-AC85-D7D2-05A8-3D58D8558E1C}"/>
              </a:ext>
            </a:extLst>
          </p:cNvPr>
          <p:cNvPicPr>
            <a:picLocks noChangeAspect="1"/>
          </p:cNvPicPr>
          <p:nvPr/>
        </p:nvPicPr>
        <p:blipFill>
          <a:blip r:embed="rId3"/>
          <a:stretch>
            <a:fillRect/>
          </a:stretch>
        </p:blipFill>
        <p:spPr>
          <a:xfrm>
            <a:off x="-1035434" y="2513923"/>
            <a:ext cx="6568031" cy="1382292"/>
          </a:xfrm>
          <a:prstGeom prst="rect">
            <a:avLst/>
          </a:prstGeom>
        </p:spPr>
      </p:pic>
      <p:sp>
        <p:nvSpPr>
          <p:cNvPr id="12" name="TextBox 11">
            <a:extLst>
              <a:ext uri="{FF2B5EF4-FFF2-40B4-BE49-F238E27FC236}">
                <a16:creationId xmlns:a16="http://schemas.microsoft.com/office/drawing/2014/main" id="{181507DB-EEBF-2826-DC5F-AE7DBFD2A818}"/>
              </a:ext>
            </a:extLst>
          </p:cNvPr>
          <p:cNvSpPr txBox="1"/>
          <p:nvPr/>
        </p:nvSpPr>
        <p:spPr>
          <a:xfrm>
            <a:off x="5532597" y="5845835"/>
            <a:ext cx="6082460" cy="523220"/>
          </a:xfrm>
          <a:prstGeom prst="rect">
            <a:avLst/>
          </a:prstGeom>
          <a:no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Làm quay cối xay gió để bơm nước.</a:t>
            </a:r>
            <a:endParaRPr lang="en-SG" sz="2800" b="1" dirty="0">
              <a:solidFill>
                <a:srgbClr val="002060"/>
              </a:solidFill>
              <a:latin typeface="Cambria" panose="02040503050406030204" pitchFamily="18" charset="0"/>
              <a:ea typeface="Cambria" panose="02040503050406030204" pitchFamily="18" charset="0"/>
            </a:endParaRPr>
          </a:p>
        </p:txBody>
      </p:sp>
      <p:pic>
        <p:nvPicPr>
          <p:cNvPr id="14" name="Picture 13" descr="Water mill with a large wheel&#10;&#10;Description automatically generated with medium confidence">
            <a:extLst>
              <a:ext uri="{FF2B5EF4-FFF2-40B4-BE49-F238E27FC236}">
                <a16:creationId xmlns:a16="http://schemas.microsoft.com/office/drawing/2014/main" id="{DE7F5895-E463-D0F0-9220-96A5B46BF8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53383" y="1958765"/>
            <a:ext cx="6429750" cy="3674143"/>
          </a:xfrm>
          <a:prstGeom prst="rect">
            <a:avLst/>
          </a:prstGeom>
        </p:spPr>
      </p:pic>
      <p:pic>
        <p:nvPicPr>
          <p:cNvPr id="16" name="Picture 15" descr="A water channel with a windmill in the background&#10;&#10;Description automatically generated">
            <a:extLst>
              <a:ext uri="{FF2B5EF4-FFF2-40B4-BE49-F238E27FC236}">
                <a16:creationId xmlns:a16="http://schemas.microsoft.com/office/drawing/2014/main" id="{DA06FD39-867F-CAD5-E234-4EFFE9914A9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74624" y="1927397"/>
            <a:ext cx="5511214" cy="3674143"/>
          </a:xfrm>
          <a:prstGeom prst="rect">
            <a:avLst/>
          </a:prstGeom>
        </p:spPr>
      </p:pic>
    </p:spTree>
    <p:extLst>
      <p:ext uri="{BB962C8B-B14F-4D97-AF65-F5344CB8AC3E}">
        <p14:creationId xmlns:p14="http://schemas.microsoft.com/office/powerpoint/2010/main" val="12644451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18E0BAD-32C0-FA92-445D-0413931F699F}"/>
              </a:ext>
            </a:extLst>
          </p:cNvPr>
          <p:cNvSpPr/>
          <p:nvPr/>
        </p:nvSpPr>
        <p:spPr>
          <a:xfrm>
            <a:off x="215858" y="196193"/>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couple of kids sitting at desks&#10;&#10;Description automatically generated">
            <a:extLst>
              <a:ext uri="{FF2B5EF4-FFF2-40B4-BE49-F238E27FC236}">
                <a16:creationId xmlns:a16="http://schemas.microsoft.com/office/drawing/2014/main" id="{FAFC24D4-0B37-04F1-3E9F-A6026F1DA83C}"/>
              </a:ext>
            </a:extLst>
          </p:cNvPr>
          <p:cNvPicPr>
            <a:picLocks noChangeAspect="1"/>
          </p:cNvPicPr>
          <p:nvPr/>
        </p:nvPicPr>
        <p:blipFill>
          <a:blip r:embed="rId2">
            <a:extLst>
              <a:ext uri="{28A0092B-C50C-407E-A947-70E740481C1C}">
                <a14:useLocalDpi xmlns:a14="http://schemas.microsoft.com/office/drawing/2010/main" val="0"/>
              </a:ext>
            </a:extLst>
          </a:blip>
          <a:srcRect t="18334"/>
          <a:stretch/>
        </p:blipFill>
        <p:spPr>
          <a:xfrm>
            <a:off x="1" y="4013734"/>
            <a:ext cx="5638800" cy="2844265"/>
          </a:xfrm>
          <a:prstGeom prst="rect">
            <a:avLst/>
          </a:prstGeom>
        </p:spPr>
      </p:pic>
      <p:grpSp>
        <p:nvGrpSpPr>
          <p:cNvPr id="8" name="Group 7">
            <a:extLst>
              <a:ext uri="{FF2B5EF4-FFF2-40B4-BE49-F238E27FC236}">
                <a16:creationId xmlns:a16="http://schemas.microsoft.com/office/drawing/2014/main" id="{860076E6-B6E1-85F1-2DFF-5537117A68E1}"/>
              </a:ext>
            </a:extLst>
          </p:cNvPr>
          <p:cNvGrpSpPr/>
          <p:nvPr/>
        </p:nvGrpSpPr>
        <p:grpSpPr>
          <a:xfrm>
            <a:off x="4462164" y="170263"/>
            <a:ext cx="7346305" cy="1402396"/>
            <a:chOff x="-556733" y="516693"/>
            <a:chExt cx="12119247" cy="670833"/>
          </a:xfrm>
        </p:grpSpPr>
        <p:sp>
          <p:nvSpPr>
            <p:cNvPr id="9" name="Rectangle: Rounded Corners 8">
              <a:extLst>
                <a:ext uri="{FF2B5EF4-FFF2-40B4-BE49-F238E27FC236}">
                  <a16:creationId xmlns:a16="http://schemas.microsoft.com/office/drawing/2014/main" id="{D8521146-BC1A-F32C-1431-CEC4C692ECAB}"/>
                </a:ext>
              </a:extLst>
            </p:cNvPr>
            <p:cNvSpPr/>
            <p:nvPr/>
          </p:nvSpPr>
          <p:spPr>
            <a:xfrm>
              <a:off x="-556733" y="516693"/>
              <a:ext cx="1211924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E339AF4-9CE9-BC08-E4BF-B251E9C91224}"/>
                </a:ext>
              </a:extLst>
            </p:cNvPr>
            <p:cNvSpPr txBox="1"/>
            <p:nvPr/>
          </p:nvSpPr>
          <p:spPr>
            <a:xfrm>
              <a:off x="-385620" y="557903"/>
              <a:ext cx="11777020" cy="55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người còn có thể sử dụng năng lượng gió vào một số việc khác như:</a:t>
              </a:r>
            </a:p>
          </p:txBody>
        </p:sp>
      </p:grpSp>
      <p:pic>
        <p:nvPicPr>
          <p:cNvPr id="2" name="Picture 1">
            <a:extLst>
              <a:ext uri="{FF2B5EF4-FFF2-40B4-BE49-F238E27FC236}">
                <a16:creationId xmlns:a16="http://schemas.microsoft.com/office/drawing/2014/main" id="{55C3E561-AC85-D7D2-05A8-3D58D8558E1C}"/>
              </a:ext>
            </a:extLst>
          </p:cNvPr>
          <p:cNvPicPr>
            <a:picLocks noChangeAspect="1"/>
          </p:cNvPicPr>
          <p:nvPr/>
        </p:nvPicPr>
        <p:blipFill>
          <a:blip r:embed="rId3"/>
          <a:stretch>
            <a:fillRect/>
          </a:stretch>
        </p:blipFill>
        <p:spPr>
          <a:xfrm>
            <a:off x="-1035434" y="2513923"/>
            <a:ext cx="6568031" cy="1382292"/>
          </a:xfrm>
          <a:prstGeom prst="rect">
            <a:avLst/>
          </a:prstGeom>
        </p:spPr>
      </p:pic>
      <p:sp>
        <p:nvSpPr>
          <p:cNvPr id="12" name="TextBox 11">
            <a:extLst>
              <a:ext uri="{FF2B5EF4-FFF2-40B4-BE49-F238E27FC236}">
                <a16:creationId xmlns:a16="http://schemas.microsoft.com/office/drawing/2014/main" id="{181507DB-EEBF-2826-DC5F-AE7DBFD2A818}"/>
              </a:ext>
            </a:extLst>
          </p:cNvPr>
          <p:cNvSpPr txBox="1"/>
          <p:nvPr/>
        </p:nvSpPr>
        <p:spPr>
          <a:xfrm>
            <a:off x="5580045" y="6056795"/>
            <a:ext cx="6082460" cy="630942"/>
          </a:xfrm>
          <a:prstGeom prst="rect">
            <a:avLst/>
          </a:prstGeom>
          <a:noFill/>
        </p:spPr>
        <p:txBody>
          <a:bodyPr wrap="square" rtlCol="0">
            <a:spAutoFit/>
          </a:bodyPr>
          <a:lstStyle/>
          <a:p>
            <a:pPr lvl="0" algn="ct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Phơi quần áo</a:t>
            </a:r>
            <a:endParaRPr kumimoji="0" lang="en-SG"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7" name="Picture 16" descr="Clothes on a rope in a garden&#10;&#10;Description automatically generated">
            <a:extLst>
              <a:ext uri="{FF2B5EF4-FFF2-40B4-BE49-F238E27FC236}">
                <a16:creationId xmlns:a16="http://schemas.microsoft.com/office/drawing/2014/main" id="{732173AD-315E-018C-7C3E-E5C0463469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55790" y="1844557"/>
            <a:ext cx="5532596" cy="4338354"/>
          </a:xfrm>
          <a:prstGeom prst="rect">
            <a:avLst/>
          </a:prstGeom>
        </p:spPr>
      </p:pic>
      <p:pic>
        <p:nvPicPr>
          <p:cNvPr id="19" name="Picture 18" descr="A person holding a blue fan&#10;&#10;Description automatically generated">
            <a:extLst>
              <a:ext uri="{FF2B5EF4-FFF2-40B4-BE49-F238E27FC236}">
                <a16:creationId xmlns:a16="http://schemas.microsoft.com/office/drawing/2014/main" id="{2A5331EE-7920-880F-27A2-A64B2BCD3BC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83315" y="1634413"/>
            <a:ext cx="6322269" cy="4214846"/>
          </a:xfrm>
          <a:prstGeom prst="rect">
            <a:avLst/>
          </a:prstGeom>
        </p:spPr>
      </p:pic>
      <p:sp>
        <p:nvSpPr>
          <p:cNvPr id="21" name="TextBox 20">
            <a:extLst>
              <a:ext uri="{FF2B5EF4-FFF2-40B4-BE49-F238E27FC236}">
                <a16:creationId xmlns:a16="http://schemas.microsoft.com/office/drawing/2014/main" id="{AAB91821-43CB-9383-A31E-C2582E9D39D2}"/>
              </a:ext>
            </a:extLst>
          </p:cNvPr>
          <p:cNvSpPr txBox="1"/>
          <p:nvPr/>
        </p:nvSpPr>
        <p:spPr>
          <a:xfrm>
            <a:off x="4918719" y="5733839"/>
            <a:ext cx="6889750" cy="1015663"/>
          </a:xfrm>
          <a:prstGeom prst="rect">
            <a:avLst/>
          </a:prstGeom>
          <a:noFill/>
        </p:spPr>
        <p:txBody>
          <a:bodyPr wrap="square">
            <a:spAutoFit/>
          </a:bodyPr>
          <a:lstStyle/>
          <a:p>
            <a:pPr algn="ct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Làm mát cơ thể vào </a:t>
            </a:r>
          </a:p>
          <a:p>
            <a:pPr algn="ct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những ngày nắng nóng.</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193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7"/>
                                        </p:tgtEl>
                                        <p:attrNameLst>
                                          <p:attrName>ppt_w</p:attrName>
                                        </p:attrNameLst>
                                      </p:cBhvr>
                                      <p:tavLst>
                                        <p:tav tm="0">
                                          <p:val>
                                            <p:strVal val="ppt_w"/>
                                          </p:val>
                                        </p:tav>
                                        <p:tav tm="100000">
                                          <p:val>
                                            <p:fltVal val="0"/>
                                          </p:val>
                                        </p:tav>
                                      </p:tavLst>
                                    </p:anim>
                                    <p:anim calcmode="lin" valueType="num">
                                      <p:cBhvr>
                                        <p:cTn id="15" dur="500"/>
                                        <p:tgtEl>
                                          <p:spTgt spid="17"/>
                                        </p:tgtEl>
                                        <p:attrNameLst>
                                          <p:attrName>ppt_h</p:attrName>
                                        </p:attrNameLst>
                                      </p:cBhvr>
                                      <p:tavLst>
                                        <p:tav tm="0">
                                          <p:val>
                                            <p:strVal val="ppt_h"/>
                                          </p:val>
                                        </p:tav>
                                        <p:tav tm="100000">
                                          <p:val>
                                            <p:fltVal val="0"/>
                                          </p:val>
                                        </p:tav>
                                      </p:tavLst>
                                    </p:anim>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53" presetClass="exit" presetSubtype="32" fill="hold" grpId="1" nodeType="withEffect">
                                  <p:stCondLst>
                                    <p:cond delay="0"/>
                                  </p:stCondLst>
                                  <p:childTnLst>
                                    <p:anim calcmode="lin" valueType="num">
                                      <p:cBhvr>
                                        <p:cTn id="19" dur="500"/>
                                        <p:tgtEl>
                                          <p:spTgt spid="12"/>
                                        </p:tgtEl>
                                        <p:attrNameLst>
                                          <p:attrName>ppt_w</p:attrName>
                                        </p:attrNameLst>
                                      </p:cBhvr>
                                      <p:tavLst>
                                        <p:tav tm="0">
                                          <p:val>
                                            <p:strVal val="ppt_w"/>
                                          </p:val>
                                        </p:tav>
                                        <p:tav tm="100000">
                                          <p:val>
                                            <p:fltVal val="0"/>
                                          </p:val>
                                        </p:tav>
                                      </p:tavLst>
                                    </p:anim>
                                    <p:anim calcmode="lin" valueType="num">
                                      <p:cBhvr>
                                        <p:cTn id="20" dur="500"/>
                                        <p:tgtEl>
                                          <p:spTgt spid="12"/>
                                        </p:tgtEl>
                                        <p:attrNameLst>
                                          <p:attrName>ppt_h</p:attrName>
                                        </p:attrNameLst>
                                      </p:cBhvr>
                                      <p:tavLst>
                                        <p:tav tm="0">
                                          <p:val>
                                            <p:strVal val="ppt_h"/>
                                          </p:val>
                                        </p:tav>
                                        <p:tav tm="100000">
                                          <p:val>
                                            <p:fltVal val="0"/>
                                          </p:val>
                                        </p:tav>
                                      </p:tavLst>
                                    </p:anim>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681208-CD84-DAA2-1FCE-BC0DC601AD95}"/>
              </a:ext>
            </a:extLst>
          </p:cNvPr>
          <p:cNvSpPr/>
          <p:nvPr/>
        </p:nvSpPr>
        <p:spPr>
          <a:xfrm>
            <a:off x="266658" y="288290"/>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357BDC4-1768-F5AC-B66A-95B8F30D2A36}"/>
              </a:ext>
            </a:extLst>
          </p:cNvPr>
          <p:cNvSpPr txBox="1"/>
          <p:nvPr/>
        </p:nvSpPr>
        <p:spPr>
          <a:xfrm>
            <a:off x="552449" y="1245175"/>
            <a:ext cx="11277683" cy="5324535"/>
          </a:xfrm>
          <a:prstGeom prst="rect">
            <a:avLst/>
          </a:prstGeom>
          <a:noFill/>
        </p:spPr>
        <p:txBody>
          <a:bodyPr wrap="square" rtlCol="0">
            <a:spAutoFit/>
          </a:bodyPr>
          <a:lstStyle/>
          <a:p>
            <a:pPr algn="just"/>
            <a:r>
              <a:rPr lang="vi-VN" sz="3400" b="1" dirty="0">
                <a:solidFill>
                  <a:srgbClr val="002060"/>
                </a:solidFill>
                <a:latin typeface="Cambria" panose="02040503050406030204" pitchFamily="18" charset="0"/>
                <a:ea typeface="Cambria" panose="02040503050406030204" pitchFamily="18" charset="0"/>
              </a:rPr>
              <a:t>  + Sạch và tái tạo: Năng lượng gió không tạo ra khí thải và không gây ô nhiễm môi trường, giúp bảo vệ môi trường.</a:t>
            </a:r>
          </a:p>
          <a:p>
            <a:pPr algn="just"/>
            <a:r>
              <a:rPr lang="vi-VN" sz="3400" b="1" dirty="0">
                <a:solidFill>
                  <a:srgbClr val="002060"/>
                </a:solidFill>
                <a:latin typeface="Cambria" panose="02040503050406030204" pitchFamily="18" charset="0"/>
                <a:ea typeface="Cambria" panose="02040503050406030204" pitchFamily="18" charset="0"/>
              </a:rPr>
              <a:t>  + Giảm chi phí điện: Sử dụng năng lượng gió giúp giảm chi phí điện và giảm phụ thuộc vào năng lượng hóa thạch.</a:t>
            </a:r>
          </a:p>
          <a:p>
            <a:pPr algn="just"/>
            <a:r>
              <a:rPr lang="vi-VN" sz="3400" b="1" dirty="0">
                <a:solidFill>
                  <a:srgbClr val="002060"/>
                </a:solidFill>
                <a:latin typeface="Cambria" panose="02040503050406030204" pitchFamily="18" charset="0"/>
                <a:ea typeface="Cambria" panose="02040503050406030204" pitchFamily="18" charset="0"/>
              </a:rPr>
              <a:t>  + Bảo vệ khí hậu: Sử dụng năng lượng gió giúp giảm lượng khí thải carbon, giúp giảm tác động tiêu cực đến biến đổi khí hậu và giảm nguy cơ thiên tai liên quan đến biến đổi khí hậu.</a:t>
            </a:r>
            <a:endParaRPr lang="en-SG" sz="3400" b="1" dirty="0">
              <a:solidFill>
                <a:srgbClr val="002060"/>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E5CD927F-B95B-89DF-2D54-FF5AEDB890E8}"/>
              </a:ext>
            </a:extLst>
          </p:cNvPr>
          <p:cNvGrpSpPr/>
          <p:nvPr/>
        </p:nvGrpSpPr>
        <p:grpSpPr>
          <a:xfrm>
            <a:off x="0" y="177800"/>
            <a:ext cx="12382583" cy="990599"/>
            <a:chOff x="-465152" y="517495"/>
            <a:chExt cx="15738085" cy="484200"/>
          </a:xfrm>
        </p:grpSpPr>
        <p:sp>
          <p:nvSpPr>
            <p:cNvPr id="5" name="Rectangle: Rounded Corners 4">
              <a:extLst>
                <a:ext uri="{FF2B5EF4-FFF2-40B4-BE49-F238E27FC236}">
                  <a16:creationId xmlns:a16="http://schemas.microsoft.com/office/drawing/2014/main" id="{8DF3963B-2216-2330-A235-8224752AD998}"/>
                </a:ext>
              </a:extLst>
            </p:cNvPr>
            <p:cNvSpPr/>
            <p:nvPr/>
          </p:nvSpPr>
          <p:spPr>
            <a:xfrm>
              <a:off x="-336020" y="517495"/>
              <a:ext cx="15366725" cy="48420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a:solidFill>
                  <a:schemeClr val="tx1"/>
                </a:solidFill>
              </a:endParaRPr>
            </a:p>
          </p:txBody>
        </p:sp>
        <p:sp>
          <p:nvSpPr>
            <p:cNvPr id="6" name="TextBox 5">
              <a:extLst>
                <a:ext uri="{FF2B5EF4-FFF2-40B4-BE49-F238E27FC236}">
                  <a16:creationId xmlns:a16="http://schemas.microsoft.com/office/drawing/2014/main" id="{08E381C8-FEE6-3C15-457F-D309225B9C98}"/>
                </a:ext>
              </a:extLst>
            </p:cNvPr>
            <p:cNvSpPr txBox="1"/>
            <p:nvPr/>
          </p:nvSpPr>
          <p:spPr>
            <a:xfrm>
              <a:off x="-465152" y="571502"/>
              <a:ext cx="15738085" cy="346011"/>
            </a:xfrm>
            <a:prstGeom prst="rect">
              <a:avLst/>
            </a:prstGeom>
            <a:noFill/>
          </p:spPr>
          <p:txBody>
            <a:bodyPr wrap="square" rtlCol="0">
              <a:spAutoFit/>
            </a:bodyPr>
            <a:lstStyle/>
            <a:p>
              <a:pPr algn="ctr"/>
              <a:r>
                <a:rPr lang="vi-VN" sz="4000" b="1" dirty="0">
                  <a:latin typeface="Cambria" panose="02040503050406030204" pitchFamily="18" charset="0"/>
                  <a:cs typeface="Calibri" panose="020F0502020204030204" pitchFamily="34" charset="0"/>
                </a:rPr>
                <a:t>Những lợi ích của năng lượng gió đối với con người.</a:t>
              </a:r>
              <a:endParaRPr lang="en-US" sz="4000" b="1" dirty="0">
                <a:latin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849360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C09A2-658F-F82B-5224-3BA6F5544DDD}"/>
              </a:ext>
            </a:extLst>
          </p:cNvPr>
          <p:cNvPicPr>
            <a:picLocks noChangeAspect="1"/>
          </p:cNvPicPr>
          <p:nvPr/>
        </p:nvPicPr>
        <p:blipFill>
          <a:blip r:embed="rId2"/>
          <a:stretch>
            <a:fillRect/>
          </a:stretch>
        </p:blipFill>
        <p:spPr>
          <a:xfrm>
            <a:off x="1057314" y="1917700"/>
            <a:ext cx="10077372" cy="3528711"/>
          </a:xfrm>
          <a:prstGeom prst="rect">
            <a:avLst/>
          </a:prstGeom>
        </p:spPr>
      </p:pic>
    </p:spTree>
    <p:extLst>
      <p:ext uri="{BB962C8B-B14F-4D97-AF65-F5344CB8AC3E}">
        <p14:creationId xmlns:p14="http://schemas.microsoft.com/office/powerpoint/2010/main" val="3289333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B27639-1EB9-9BD4-EA4D-09B05116C10B}"/>
              </a:ext>
            </a:extLst>
          </p:cNvPr>
          <p:cNvPicPr>
            <a:picLocks noChangeAspect="1"/>
          </p:cNvPicPr>
          <p:nvPr/>
        </p:nvPicPr>
        <p:blipFill>
          <a:blip r:embed="rId2"/>
          <a:stretch>
            <a:fillRect/>
          </a:stretch>
        </p:blipFill>
        <p:spPr>
          <a:xfrm>
            <a:off x="3479800" y="486691"/>
            <a:ext cx="8105541" cy="5003932"/>
          </a:xfrm>
          <a:prstGeom prst="rect">
            <a:avLst/>
          </a:prstGeom>
        </p:spPr>
      </p:pic>
      <p:pic>
        <p:nvPicPr>
          <p:cNvPr id="7" name="图片 23">
            <a:extLst>
              <a:ext uri="{FF2B5EF4-FFF2-40B4-BE49-F238E27FC236}">
                <a16:creationId xmlns:a16="http://schemas.microsoft.com/office/drawing/2014/main" id="{372E8293-BF83-F3B0-70F9-59C04436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6" y="4085146"/>
            <a:ext cx="4216431" cy="2810954"/>
          </a:xfrm>
          <a:prstGeom prst="rect">
            <a:avLst/>
          </a:prstGeom>
        </p:spPr>
      </p:pic>
    </p:spTree>
    <p:extLst>
      <p:ext uri="{BB962C8B-B14F-4D97-AF65-F5344CB8AC3E}">
        <p14:creationId xmlns:p14="http://schemas.microsoft.com/office/powerpoint/2010/main" val="3576797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ECD131-2B71-EA00-9D43-6DEB0F63D7DF}"/>
              </a:ext>
            </a:extLst>
          </p:cNvPr>
          <p:cNvPicPr>
            <a:picLocks noChangeAspect="1"/>
          </p:cNvPicPr>
          <p:nvPr/>
        </p:nvPicPr>
        <p:blipFill>
          <a:blip r:embed="rId2"/>
          <a:stretch>
            <a:fillRect/>
          </a:stretch>
        </p:blipFill>
        <p:spPr>
          <a:xfrm>
            <a:off x="3412941" y="1075740"/>
            <a:ext cx="7169517" cy="4706520"/>
          </a:xfrm>
          <a:prstGeom prst="rect">
            <a:avLst/>
          </a:prstGeom>
        </p:spPr>
      </p:pic>
      <p:pic>
        <p:nvPicPr>
          <p:cNvPr id="6" name="图片 23">
            <a:extLst>
              <a:ext uri="{FF2B5EF4-FFF2-40B4-BE49-F238E27FC236}">
                <a16:creationId xmlns:a16="http://schemas.microsoft.com/office/drawing/2014/main" id="{D6F1F23A-4CFD-432E-82E4-AB268B69F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3810000"/>
            <a:ext cx="4572000" cy="3048000"/>
          </a:xfrm>
          <a:prstGeom prst="rect">
            <a:avLst/>
          </a:prstGeom>
        </p:spPr>
      </p:pic>
    </p:spTree>
    <p:extLst>
      <p:ext uri="{BB962C8B-B14F-4D97-AF65-F5344CB8AC3E}">
        <p14:creationId xmlns:p14="http://schemas.microsoft.com/office/powerpoint/2010/main" val="4829890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01385E-8BAE-43A0-1174-9701D31A82E3}"/>
              </a:ext>
            </a:extLst>
          </p:cNvPr>
          <p:cNvPicPr>
            <a:picLocks noChangeAspect="1"/>
          </p:cNvPicPr>
          <p:nvPr/>
        </p:nvPicPr>
        <p:blipFill>
          <a:blip r:embed="rId2"/>
          <a:stretch>
            <a:fillRect/>
          </a:stretch>
        </p:blipFill>
        <p:spPr>
          <a:xfrm>
            <a:off x="0" y="781091"/>
            <a:ext cx="12192000" cy="3986784"/>
          </a:xfrm>
          <a:prstGeom prst="rect">
            <a:avLst/>
          </a:prstGeom>
        </p:spPr>
      </p:pic>
    </p:spTree>
    <p:extLst>
      <p:ext uri="{BB962C8B-B14F-4D97-AF65-F5344CB8AC3E}">
        <p14:creationId xmlns:p14="http://schemas.microsoft.com/office/powerpoint/2010/main" val="942284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lage of images of people flying a kite&#10;&#10;Description automatically generated">
            <a:extLst>
              <a:ext uri="{FF2B5EF4-FFF2-40B4-BE49-F238E27FC236}">
                <a16:creationId xmlns:a16="http://schemas.microsoft.com/office/drawing/2014/main" id="{98ACFEAC-34CD-9770-E7C4-DFDE4A4A6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1160144"/>
            <a:ext cx="9727456" cy="5812156"/>
          </a:xfrm>
          <a:prstGeom prst="rect">
            <a:avLst/>
          </a:prstGeom>
        </p:spPr>
      </p:pic>
      <p:sp>
        <p:nvSpPr>
          <p:cNvPr id="12" name="矩形: 圆角 4">
            <a:extLst>
              <a:ext uri="{FF2B5EF4-FFF2-40B4-BE49-F238E27FC236}">
                <a16:creationId xmlns:a16="http://schemas.microsoft.com/office/drawing/2014/main" id="{03220AD6-5B34-402C-825B-4F4B4D89B0A4}"/>
              </a:ext>
            </a:extLst>
          </p:cNvPr>
          <p:cNvSpPr/>
          <p:nvPr/>
        </p:nvSpPr>
        <p:spPr>
          <a:xfrm>
            <a:off x="381744" y="101600"/>
            <a:ext cx="11200656" cy="1045844"/>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SG" sz="3200" b="1" dirty="0">
                <a:latin typeface="Cambria" panose="02040503050406030204" pitchFamily="18" charset="0"/>
                <a:ea typeface="Cambria" panose="02040503050406030204" pitchFamily="18" charset="0"/>
              </a:rPr>
              <a:t>Quan </a:t>
            </a:r>
            <a:r>
              <a:rPr lang="en-SG" sz="3200" b="1" dirty="0" err="1">
                <a:latin typeface="Cambria" panose="02040503050406030204" pitchFamily="18" charset="0"/>
                <a:ea typeface="Cambria" panose="02040503050406030204" pitchFamily="18" charset="0"/>
              </a:rPr>
              <a:t>sát</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hình</a:t>
            </a:r>
            <a:r>
              <a:rPr lang="en-SG" sz="3200" b="1" dirty="0">
                <a:latin typeface="Cambria" panose="02040503050406030204" pitchFamily="18" charset="0"/>
                <a:ea typeface="Cambria" panose="02040503050406030204" pitchFamily="18" charset="0"/>
              </a:rPr>
              <a:t> 4 </a:t>
            </a:r>
            <a:r>
              <a:rPr lang="en-SG" sz="3200" b="1" dirty="0" err="1">
                <a:latin typeface="Cambria" panose="02040503050406030204" pitchFamily="18" charset="0"/>
                <a:ea typeface="Cambria" panose="02040503050406030204" pitchFamily="18" charset="0"/>
              </a:rPr>
              <a:t>và</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cho</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biết</a:t>
            </a:r>
            <a:r>
              <a:rPr lang="en-SG" sz="3200" b="1" dirty="0">
                <a:latin typeface="Cambria" panose="02040503050406030204" pitchFamily="18" charset="0"/>
                <a:ea typeface="Cambria" panose="02040503050406030204" pitchFamily="18" charset="0"/>
              </a:rPr>
              <a:t> con </a:t>
            </a:r>
            <a:r>
              <a:rPr lang="en-SG" sz="3200" b="1" dirty="0" err="1">
                <a:latin typeface="Cambria" panose="02040503050406030204" pitchFamily="18" charset="0"/>
                <a:ea typeface="Cambria" panose="02040503050406030204" pitchFamily="18" charset="0"/>
              </a:rPr>
              <a:t>người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sử</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dụng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năng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lượng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gió</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vào</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những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việc</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gì</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trong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cuộc</a:t>
            </a:r>
            <a:r>
              <a:rPr lang="en-SG"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sống.</a:t>
            </a:r>
            <a:endParaRPr lang="en-SG"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9245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0C5BC3E-F600-7D5C-9D10-AD916A20F873}"/>
              </a:ext>
            </a:extLst>
          </p:cNvPr>
          <p:cNvSpPr/>
          <p:nvPr/>
        </p:nvSpPr>
        <p:spPr>
          <a:xfrm>
            <a:off x="424543" y="849085"/>
            <a:ext cx="10596779" cy="559525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kids sitting at a table&#10;&#10;Description automatically generated">
            <a:extLst>
              <a:ext uri="{FF2B5EF4-FFF2-40B4-BE49-F238E27FC236}">
                <a16:creationId xmlns:a16="http://schemas.microsoft.com/office/drawing/2014/main" id="{04E9E1E6-D791-C69B-E9B6-8774C50C7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775" y="1023257"/>
            <a:ext cx="8199339" cy="5595257"/>
          </a:xfrm>
          <a:prstGeom prst="rect">
            <a:avLst/>
          </a:prstGeom>
        </p:spPr>
      </p:pic>
    </p:spTree>
    <p:extLst>
      <p:ext uri="{BB962C8B-B14F-4D97-AF65-F5344CB8AC3E}">
        <p14:creationId xmlns:p14="http://schemas.microsoft.com/office/powerpoint/2010/main" val="37896710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0C5BC3E-F600-7D5C-9D10-AD916A20F873}"/>
              </a:ext>
            </a:extLst>
          </p:cNvPr>
          <p:cNvSpPr/>
          <p:nvPr/>
        </p:nvSpPr>
        <p:spPr>
          <a:xfrm>
            <a:off x="613140" y="751115"/>
            <a:ext cx="10596779" cy="5910942"/>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group of kids sitting at a table&#10;&#10;Description automatically generated">
            <a:extLst>
              <a:ext uri="{FF2B5EF4-FFF2-40B4-BE49-F238E27FC236}">
                <a16:creationId xmlns:a16="http://schemas.microsoft.com/office/drawing/2014/main" id="{19298786-9191-85F8-740B-50D08315D48F}"/>
              </a:ext>
            </a:extLst>
          </p:cNvPr>
          <p:cNvPicPr>
            <a:picLocks noChangeAspect="1"/>
          </p:cNvPicPr>
          <p:nvPr/>
        </p:nvPicPr>
        <p:blipFill>
          <a:blip r:embed="rId2">
            <a:extLst>
              <a:ext uri="{28A0092B-C50C-407E-A947-70E740481C1C}">
                <a14:useLocalDpi xmlns:a14="http://schemas.microsoft.com/office/drawing/2010/main" val="0"/>
              </a:ext>
            </a:extLst>
          </a:blip>
          <a:srcRect b="21595"/>
          <a:stretch/>
        </p:blipFill>
        <p:spPr>
          <a:xfrm>
            <a:off x="1818003" y="2371509"/>
            <a:ext cx="8199339" cy="4386943"/>
          </a:xfrm>
          <a:prstGeom prst="rect">
            <a:avLst/>
          </a:prstGeom>
        </p:spPr>
      </p:pic>
      <p:pic>
        <p:nvPicPr>
          <p:cNvPr id="4" name="Picture 3">
            <a:extLst>
              <a:ext uri="{FF2B5EF4-FFF2-40B4-BE49-F238E27FC236}">
                <a16:creationId xmlns:a16="http://schemas.microsoft.com/office/drawing/2014/main" id="{7824EEF1-0E91-24B7-B6A0-ED0ECCD0EF12}"/>
              </a:ext>
            </a:extLst>
          </p:cNvPr>
          <p:cNvPicPr>
            <a:picLocks noChangeAspect="1"/>
          </p:cNvPicPr>
          <p:nvPr/>
        </p:nvPicPr>
        <p:blipFill>
          <a:blip r:embed="rId3"/>
          <a:stretch>
            <a:fillRect/>
          </a:stretch>
        </p:blipFill>
        <p:spPr>
          <a:xfrm>
            <a:off x="852627" y="751115"/>
            <a:ext cx="8998946" cy="1893896"/>
          </a:xfrm>
          <a:prstGeom prst="rect">
            <a:avLst/>
          </a:prstGeom>
        </p:spPr>
      </p:pic>
    </p:spTree>
    <p:extLst>
      <p:ext uri="{BB962C8B-B14F-4D97-AF65-F5344CB8AC3E}">
        <p14:creationId xmlns:p14="http://schemas.microsoft.com/office/powerpoint/2010/main" val="683464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4">
            <a:extLst>
              <a:ext uri="{FF2B5EF4-FFF2-40B4-BE49-F238E27FC236}">
                <a16:creationId xmlns:a16="http://schemas.microsoft.com/office/drawing/2014/main" id="{03220AD6-5B34-402C-825B-4F4B4D89B0A4}"/>
              </a:ext>
            </a:extLst>
          </p:cNvPr>
          <p:cNvSpPr/>
          <p:nvPr/>
        </p:nvSpPr>
        <p:spPr>
          <a:xfrm>
            <a:off x="904259" y="177800"/>
            <a:ext cx="9727456" cy="627743"/>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white"/>
                </a:solidFill>
                <a:latin typeface="Cambria" panose="02040503050406030204" pitchFamily="18" charset="0"/>
                <a:ea typeface="Cambria" panose="02040503050406030204" pitchFamily="18" charset="0"/>
              </a:rPr>
              <a:t>Con người sử dụng năng lượng gió vào:</a:t>
            </a:r>
            <a:endParaRPr kumimoji="0" lang="en-SG"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A0C4103-04EB-67C2-169F-2021122D7C93}"/>
              </a:ext>
            </a:extLst>
          </p:cNvPr>
          <p:cNvGrpSpPr/>
          <p:nvPr/>
        </p:nvGrpSpPr>
        <p:grpSpPr>
          <a:xfrm>
            <a:off x="8403772" y="5259508"/>
            <a:ext cx="2057400" cy="741603"/>
            <a:chOff x="1757281" y="2622291"/>
            <a:chExt cx="6723433" cy="591346"/>
          </a:xfrm>
        </p:grpSpPr>
        <p:sp>
          <p:nvSpPr>
            <p:cNvPr id="5" name="Rectangle: Rounded Corners 4">
              <a:extLst>
                <a:ext uri="{FF2B5EF4-FFF2-40B4-BE49-F238E27FC236}">
                  <a16:creationId xmlns:a16="http://schemas.microsoft.com/office/drawing/2014/main" id="{DDC417CC-B08F-B5D6-E6E1-90F291ADC2EA}"/>
                </a:ext>
              </a:extLst>
            </p:cNvPr>
            <p:cNvSpPr/>
            <p:nvPr/>
          </p:nvSpPr>
          <p:spPr>
            <a:xfrm>
              <a:off x="1757281" y="2622291"/>
              <a:ext cx="6723433" cy="591346"/>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6" name="TextBox 5">
              <a:extLst>
                <a:ext uri="{FF2B5EF4-FFF2-40B4-BE49-F238E27FC236}">
                  <a16:creationId xmlns:a16="http://schemas.microsoft.com/office/drawing/2014/main" id="{613AD913-0349-8E23-EE16-31A12DBD6C8C}"/>
                </a:ext>
              </a:extLst>
            </p:cNvPr>
            <p:cNvSpPr txBox="1"/>
            <p:nvPr/>
          </p:nvSpPr>
          <p:spPr>
            <a:xfrm>
              <a:off x="2563400" y="2671325"/>
              <a:ext cx="5111195" cy="466293"/>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cs typeface="Calibri" panose="020F0502020204030204" pitchFamily="34" charset="0"/>
                </a:rPr>
                <a:t>R</a:t>
              </a:r>
              <a:r>
                <a:rPr lang="en-US" sz="3200" b="1" dirty="0">
                  <a:latin typeface="Cambria" panose="02040503050406030204" pitchFamily="18" charset="0"/>
                  <a:ea typeface="Cambria" panose="02040503050406030204" pitchFamily="18" charset="0"/>
                  <a:cs typeface="Calibri" panose="020F0502020204030204" pitchFamily="34" charset="0"/>
                </a:rPr>
                <a:t>ê</a:t>
              </a:r>
              <a:r>
                <a:rPr lang="vi-VN" sz="3200" b="1" dirty="0">
                  <a:latin typeface="Cambria" panose="02040503050406030204" pitchFamily="18" charset="0"/>
                  <a:ea typeface="Cambria" panose="02040503050406030204" pitchFamily="18" charset="0"/>
                  <a:cs typeface="Calibri" panose="020F0502020204030204" pitchFamily="34" charset="0"/>
                </a:rPr>
                <a:t> thóc</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descr="A collage of images of people flying a kite&#10;&#10;Description automatically generated">
            <a:extLst>
              <a:ext uri="{FF2B5EF4-FFF2-40B4-BE49-F238E27FC236}">
                <a16:creationId xmlns:a16="http://schemas.microsoft.com/office/drawing/2014/main" id="{98ACFEAC-34CD-9770-E7C4-DFDE4A4A6B58}"/>
              </a:ext>
            </a:extLst>
          </p:cNvPr>
          <p:cNvPicPr>
            <a:picLocks noChangeAspect="1"/>
          </p:cNvPicPr>
          <p:nvPr/>
        </p:nvPicPr>
        <p:blipFill>
          <a:blip r:embed="rId2">
            <a:extLst>
              <a:ext uri="{28A0092B-C50C-407E-A947-70E740481C1C}">
                <a14:useLocalDpi xmlns:a14="http://schemas.microsoft.com/office/drawing/2010/main" val="0"/>
              </a:ext>
            </a:extLst>
          </a:blip>
          <a:srcRect r="49903" b="50000"/>
          <a:stretch/>
        </p:blipFill>
        <p:spPr>
          <a:xfrm>
            <a:off x="90338" y="970600"/>
            <a:ext cx="6337783" cy="3779487"/>
          </a:xfrm>
          <a:prstGeom prst="rect">
            <a:avLst/>
          </a:prstGeom>
        </p:spPr>
      </p:pic>
      <p:grpSp>
        <p:nvGrpSpPr>
          <p:cNvPr id="10" name="Group 9">
            <a:extLst>
              <a:ext uri="{FF2B5EF4-FFF2-40B4-BE49-F238E27FC236}">
                <a16:creationId xmlns:a16="http://schemas.microsoft.com/office/drawing/2014/main" id="{CE730A76-6EDD-D13E-809E-5856F0391438}"/>
              </a:ext>
            </a:extLst>
          </p:cNvPr>
          <p:cNvGrpSpPr/>
          <p:nvPr/>
        </p:nvGrpSpPr>
        <p:grpSpPr>
          <a:xfrm>
            <a:off x="-548582" y="4815599"/>
            <a:ext cx="7136845" cy="1482179"/>
            <a:chOff x="-2427889" y="2118486"/>
            <a:chExt cx="12330404" cy="1355404"/>
          </a:xfrm>
        </p:grpSpPr>
        <p:sp>
          <p:nvSpPr>
            <p:cNvPr id="11" name="Rectangle: Rounded Corners 10">
              <a:extLst>
                <a:ext uri="{FF2B5EF4-FFF2-40B4-BE49-F238E27FC236}">
                  <a16:creationId xmlns:a16="http://schemas.microsoft.com/office/drawing/2014/main" id="{14FEAF85-3D98-EB22-8048-989676E9BD3C}"/>
                </a:ext>
              </a:extLst>
            </p:cNvPr>
            <p:cNvSpPr/>
            <p:nvPr/>
          </p:nvSpPr>
          <p:spPr>
            <a:xfrm>
              <a:off x="-478199" y="2238302"/>
              <a:ext cx="8439399" cy="905825"/>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13" name="TextBox 12">
              <a:extLst>
                <a:ext uri="{FF2B5EF4-FFF2-40B4-BE49-F238E27FC236}">
                  <a16:creationId xmlns:a16="http://schemas.microsoft.com/office/drawing/2014/main" id="{B299A1CA-A666-9E9C-1132-F4B291F40A31}"/>
                </a:ext>
              </a:extLst>
            </p:cNvPr>
            <p:cNvSpPr txBox="1"/>
            <p:nvPr/>
          </p:nvSpPr>
          <p:spPr>
            <a:xfrm>
              <a:off x="-2427889" y="2118486"/>
              <a:ext cx="12330404" cy="1355404"/>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G</a:t>
              </a:r>
              <a:r>
                <a:rPr lang="en-SG" sz="3200" b="1" dirty="0" err="1">
                  <a:latin typeface="Cambria" panose="02040503050406030204" pitchFamily="18" charset="0"/>
                  <a:ea typeface="Cambria" panose="02040503050406030204" pitchFamily="18" charset="0"/>
                </a:rPr>
                <a:t>iúp</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thuyền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buồm</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chạy</a:t>
              </a:r>
              <a:r>
                <a:rPr lang="en-SG" sz="3200" b="1" dirty="0">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a:p>
              <a:pPr algn="ctr"/>
              <a:r>
                <a:rPr lang="en-SG" sz="3200" b="1" dirty="0" err="1">
                  <a:latin typeface="Cambria" panose="02040503050406030204" pitchFamily="18" charset="0"/>
                  <a:ea typeface="Cambria" panose="02040503050406030204" pitchFamily="18" charset="0"/>
                </a:rPr>
                <a:t>xuôi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chiều</a:t>
              </a:r>
              <a:r>
                <a:rPr lang="en-SG"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gió.</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grpSp>
      <p:pic>
        <p:nvPicPr>
          <p:cNvPr id="14" name="Picture 13" descr="A collage of images of people flying a kite&#10;&#10;Description automatically generated">
            <a:extLst>
              <a:ext uri="{FF2B5EF4-FFF2-40B4-BE49-F238E27FC236}">
                <a16:creationId xmlns:a16="http://schemas.microsoft.com/office/drawing/2014/main" id="{2F38C4DB-488E-3423-8FC8-F67505102EB5}"/>
              </a:ext>
            </a:extLst>
          </p:cNvPr>
          <p:cNvPicPr>
            <a:picLocks noChangeAspect="1"/>
          </p:cNvPicPr>
          <p:nvPr/>
        </p:nvPicPr>
        <p:blipFill>
          <a:blip r:embed="rId2">
            <a:extLst>
              <a:ext uri="{28A0092B-C50C-407E-A947-70E740481C1C}">
                <a14:useLocalDpi xmlns:a14="http://schemas.microsoft.com/office/drawing/2010/main" val="0"/>
              </a:ext>
            </a:extLst>
          </a:blip>
          <a:srcRect l="49425" b="51599"/>
          <a:stretch/>
        </p:blipFill>
        <p:spPr>
          <a:xfrm>
            <a:off x="6588263" y="1895252"/>
            <a:ext cx="5513399" cy="3245296"/>
          </a:xfrm>
          <a:prstGeom prst="rect">
            <a:avLst/>
          </a:prstGeom>
        </p:spPr>
      </p:pic>
    </p:spTree>
    <p:extLst>
      <p:ext uri="{BB962C8B-B14F-4D97-AF65-F5344CB8AC3E}">
        <p14:creationId xmlns:p14="http://schemas.microsoft.com/office/powerpoint/2010/main" val="3686692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4ED4E06-DCC6-C008-0535-6016FC3A881B}"/>
              </a:ext>
            </a:extLst>
          </p:cNvPr>
          <p:cNvSpPr/>
          <p:nvPr/>
        </p:nvSpPr>
        <p:spPr>
          <a:xfrm>
            <a:off x="215859" y="849085"/>
            <a:ext cx="11760284" cy="5831115"/>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圆角 4">
            <a:extLst>
              <a:ext uri="{FF2B5EF4-FFF2-40B4-BE49-F238E27FC236}">
                <a16:creationId xmlns:a16="http://schemas.microsoft.com/office/drawing/2014/main" id="{03220AD6-5B34-402C-825B-4F4B4D89B0A4}"/>
              </a:ext>
            </a:extLst>
          </p:cNvPr>
          <p:cNvSpPr/>
          <p:nvPr/>
        </p:nvSpPr>
        <p:spPr>
          <a:xfrm>
            <a:off x="904259" y="177800"/>
            <a:ext cx="9727456" cy="627743"/>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gió vào:</a:t>
            </a:r>
            <a:endParaRPr kumimoji="0" lang="en-SG"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CE730A76-6EDD-D13E-809E-5856F0391438}"/>
              </a:ext>
            </a:extLst>
          </p:cNvPr>
          <p:cNvGrpSpPr/>
          <p:nvPr/>
        </p:nvGrpSpPr>
        <p:grpSpPr>
          <a:xfrm>
            <a:off x="-251541" y="5013202"/>
            <a:ext cx="7136845" cy="1077218"/>
            <a:chOff x="-2615962" y="2159046"/>
            <a:chExt cx="12330404" cy="985081"/>
          </a:xfrm>
        </p:grpSpPr>
        <p:sp>
          <p:nvSpPr>
            <p:cNvPr id="11" name="Rectangle: Rounded Corners 10">
              <a:extLst>
                <a:ext uri="{FF2B5EF4-FFF2-40B4-BE49-F238E27FC236}">
                  <a16:creationId xmlns:a16="http://schemas.microsoft.com/office/drawing/2014/main" id="{14FEAF85-3D98-EB22-8048-989676E9BD3C}"/>
                </a:ext>
              </a:extLst>
            </p:cNvPr>
            <p:cNvSpPr/>
            <p:nvPr/>
          </p:nvSpPr>
          <p:spPr>
            <a:xfrm>
              <a:off x="-478199" y="2238302"/>
              <a:ext cx="8439399" cy="905825"/>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B299A1CA-A666-9E9C-1132-F4B291F40A31}"/>
                </a:ext>
              </a:extLst>
            </p:cNvPr>
            <p:cNvSpPr txBox="1"/>
            <p:nvPr/>
          </p:nvSpPr>
          <p:spPr>
            <a:xfrm>
              <a:off x="-2615962" y="2159046"/>
              <a:ext cx="12330404" cy="985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quay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-bin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điện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 name="Picture 1" descr="A collage of images of people flying a kite&#10;&#10;Description automatically generated">
            <a:extLst>
              <a:ext uri="{FF2B5EF4-FFF2-40B4-BE49-F238E27FC236}">
                <a16:creationId xmlns:a16="http://schemas.microsoft.com/office/drawing/2014/main" id="{440B9CC5-22B4-9413-F120-4F37E3D5D0E0}"/>
              </a:ext>
            </a:extLst>
          </p:cNvPr>
          <p:cNvPicPr>
            <a:picLocks noChangeAspect="1"/>
          </p:cNvPicPr>
          <p:nvPr/>
        </p:nvPicPr>
        <p:blipFill>
          <a:blip r:embed="rId2">
            <a:extLst>
              <a:ext uri="{28A0092B-C50C-407E-A947-70E740481C1C}">
                <a14:useLocalDpi xmlns:a14="http://schemas.microsoft.com/office/drawing/2010/main" val="0"/>
              </a:ext>
            </a:extLst>
          </a:blip>
          <a:srcRect t="49712" r="49784"/>
          <a:stretch/>
        </p:blipFill>
        <p:spPr>
          <a:xfrm>
            <a:off x="376811" y="1387772"/>
            <a:ext cx="5880142" cy="3518427"/>
          </a:xfrm>
          <a:prstGeom prst="rect">
            <a:avLst/>
          </a:prstGeom>
        </p:spPr>
      </p:pic>
      <p:pic>
        <p:nvPicPr>
          <p:cNvPr id="8" name="Picture 7" descr="A field of wind turbines&#10;&#10;Description automatically generated">
            <a:extLst>
              <a:ext uri="{FF2B5EF4-FFF2-40B4-BE49-F238E27FC236}">
                <a16:creationId xmlns:a16="http://schemas.microsoft.com/office/drawing/2014/main" id="{2D000DCB-CF24-4AF3-E0BF-C37218AC1E0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62534" y="1708945"/>
            <a:ext cx="5652655" cy="3886200"/>
          </a:xfrm>
          <a:prstGeom prst="rect">
            <a:avLst/>
          </a:prstGeom>
        </p:spPr>
      </p:pic>
    </p:spTree>
    <p:extLst>
      <p:ext uri="{BB962C8B-B14F-4D97-AF65-F5344CB8AC3E}">
        <p14:creationId xmlns:p14="http://schemas.microsoft.com/office/powerpoint/2010/main" val="9532913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337</TotalTime>
  <Words>263</Words>
  <Application>Microsoft Office PowerPoint</Application>
  <PresentationFormat>Widescreen</PresentationFormat>
  <Paragraphs>22</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Cambria</vt:lpstr>
      <vt:lpstr>SVN-Newton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lastModifiedBy>Nguyen Mai</cp:lastModifiedBy>
  <cp:revision>22</cp:revision>
  <dcterms:created xsi:type="dcterms:W3CDTF">2024-09-28T14:11:00Z</dcterms:created>
  <dcterms:modified xsi:type="dcterms:W3CDTF">2025-05-13T09:27:52Z</dcterms:modified>
</cp:coreProperties>
</file>