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33"/>
  </p:handoutMasterIdLst>
  <p:sldIdLst>
    <p:sldId id="261" r:id="rId2"/>
    <p:sldId id="285" r:id="rId3"/>
    <p:sldId id="257" r:id="rId4"/>
    <p:sldId id="286" r:id="rId5"/>
    <p:sldId id="289" r:id="rId6"/>
    <p:sldId id="287" r:id="rId7"/>
    <p:sldId id="290" r:id="rId8"/>
    <p:sldId id="262" r:id="rId9"/>
    <p:sldId id="291" r:id="rId10"/>
    <p:sldId id="293" r:id="rId11"/>
    <p:sldId id="294" r:id="rId12"/>
    <p:sldId id="292" r:id="rId13"/>
    <p:sldId id="263" r:id="rId14"/>
    <p:sldId id="296" r:id="rId15"/>
    <p:sldId id="298" r:id="rId16"/>
    <p:sldId id="299" r:id="rId17"/>
    <p:sldId id="265" r:id="rId18"/>
    <p:sldId id="266" r:id="rId19"/>
    <p:sldId id="267" r:id="rId20"/>
    <p:sldId id="268" r:id="rId21"/>
    <p:sldId id="300" r:id="rId22"/>
    <p:sldId id="301" r:id="rId23"/>
    <p:sldId id="302" r:id="rId24"/>
    <p:sldId id="269" r:id="rId25"/>
    <p:sldId id="303" r:id="rId26"/>
    <p:sldId id="304" r:id="rId27"/>
    <p:sldId id="305" r:id="rId28"/>
    <p:sldId id="270" r:id="rId29"/>
    <p:sldId id="281" r:id="rId30"/>
    <p:sldId id="307" r:id="rId31"/>
    <p:sldId id="306" r:id="rId32"/>
  </p:sldIdLst>
  <p:sldSz cx="12192000" cy="6858000"/>
  <p:notesSz cx="6858000" cy="9144000"/>
  <p:embeddedFontLst>
    <p:embeddedFont>
      <p:font typeface="#9Slide02 Noi dung dai" panose="02000000000000000000" pitchFamily="2" charset="0"/>
      <p:regular r:id="rId34"/>
    </p:embeddedFont>
    <p:embeddedFont>
      <p:font typeface="#9Slide03 Arima Madurai ExtraBo" panose="00000900000000000000" pitchFamily="2" charset="0"/>
      <p:bold r:id="rId35"/>
    </p:embeddedFont>
    <p:embeddedFont>
      <p:font typeface="iCiel Baliho Script" pitchFamily="2" charset="0"/>
      <p:regular r:id="rId36"/>
    </p:embeddedFont>
    <p:embeddedFont>
      <p:font typeface="iCiel Pony" panose="02000000000000000000" pitchFamily="2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UTM Duepuntozero" panose="02040603050506020204" pitchFamily="18" charset="0"/>
      <p:regular r:id="rId42"/>
      <p:bold r:id="rId43"/>
    </p:embeddedFont>
    <p:embeddedFont>
      <p:font typeface="UTM Flamenco" panose="02040603050506020204" pitchFamily="18" charset="0"/>
      <p:regular r:id="rId44"/>
    </p:embeddedFont>
    <p:embeddedFont>
      <p:font typeface="UTM Guanine" panose="02040603050506020204" pitchFamily="18" charset="0"/>
      <p:regular r:id="rId45"/>
    </p:embeddedFont>
    <p:embeddedFont>
      <p:font typeface="微软雅黑 Light" panose="020B0502040204020203" pitchFamily="34" charset="-12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BD5"/>
    <a:srgbClr val="FEF7F9"/>
    <a:srgbClr val="F69460"/>
    <a:srgbClr val="FCC6A6"/>
    <a:srgbClr val="FDD2AB"/>
    <a:srgbClr val="FFFFFF"/>
    <a:srgbClr val="1FC3F3"/>
    <a:srgbClr val="A2DEF9"/>
    <a:srgbClr val="000000"/>
    <a:srgbClr val="81C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010" autoAdjust="0"/>
  </p:normalViewPr>
  <p:slideViewPr>
    <p:cSldViewPr snapToGrid="0">
      <p:cViewPr varScale="1">
        <p:scale>
          <a:sx n="61" d="100"/>
          <a:sy n="61" d="100"/>
        </p:scale>
        <p:origin x="10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17EB-ABAF-4627-1ECB-40005A25CC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8C054-EA2A-12FC-F570-D5A38D0D86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DC0DE-C843-42A8-B9A0-EA85283F4CD6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93D77-1D85-0503-9662-93BEAD74DF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2A487-80E1-9724-719B-37A52BB523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BF2C8-E52B-4754-8822-DA12E4F36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38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73BE4B-1145-3C78-0884-472441E9B7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CDA86-CB77-DD31-C324-5905A1B0B0DE}"/>
              </a:ext>
            </a:extLst>
          </p:cNvPr>
          <p:cNvSpPr txBox="1"/>
          <p:nvPr userDrawn="1"/>
        </p:nvSpPr>
        <p:spPr>
          <a:xfrm rot="1907126">
            <a:off x="86365" y="67643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BA25E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0187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FB7ED-36B0-A963-09EC-D1D886C2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63345-D74E-E902-B1FB-165E4D3D0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B06A5-4086-7FED-324E-5F212461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35873-5370-B7A6-25BE-1B2567C8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E4049-49D4-98CA-FE90-B96AF9D2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00A6E-325C-6AC1-C318-4D2129A24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FBF41-638A-28F8-EC7B-43C88FCE2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DB9B5-E03F-C0B2-9C17-6D0C897C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D36A0-1AAD-B52B-75FB-AE469EE40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8AB80-1D17-C5C3-49ED-0E40136DD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5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7AB64-7DD0-AA6C-70DD-ACD56110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F743B-5E39-BC24-1EEB-9E9C7ACB3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86033-4C8B-F723-8A17-43704D9E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8B461-C7F2-A1CA-5C7C-5938B403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4BEE2-2D60-4BE4-A6E3-13E635285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37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8532-1526-4A4B-2ED3-D7DCD8A7A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FF61A-B274-6B70-67D4-46D5BC7BE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535FD-FEED-7DAB-4C8A-4F6FF297FF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1DC1E-68B3-4D8A-8902-FF5F1DCE3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D5A7-667B-DC36-50D9-C1917A1CF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7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A4AA-EF0F-C053-230A-A996B0D5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D03AB-B2D6-831A-3CE0-C1C923F3C5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021F5-E80B-E618-46D4-94802FEE8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47140-0222-0CBA-77B1-197D9CFF2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E7871-8BCF-06A8-07BC-5B2ED2C4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97EB8-A1E9-8377-4B8C-FF8F091F4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2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E03B9-AFA8-8CEF-7DA5-B2EDF6E3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46531-E095-F498-CBA8-CEB86320A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C0494-4BBA-68B3-814E-DFD010CC0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1BC23-F61D-1630-E355-74F72F79A5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0CDB01-F4A6-DCAA-5FDE-275349B4C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2A7AC-0ACD-6EE1-0F56-4C1C1FAC5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D06148-A45A-79F3-D9D9-A8DD1069E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0A695E-BFAB-0235-644B-BBABF13C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70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8ECD-BF86-E09F-3C71-0DD45166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96AA9-A9B5-78BA-24AF-F18469F2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2C9EE0-9FCE-09D0-83A1-112BDE57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AB6EAA-13DA-9AAC-8C7E-B246293A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3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116D1D-437E-8467-BDC2-607552EC0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0EA46-C877-B8F2-21A7-B054ECD3B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5824C-C9D5-DD68-3381-DD80D7DB6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78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9063-E01B-757B-6DEC-BB189361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CAA39-1F3B-BF7E-7E2D-65ECDBB9A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5C9B1-5495-6C63-4F4F-4D96F9646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4E647-AFAE-801D-603D-EFAB5E2598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AF620A-590F-AFEE-EF58-6472E9FA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2D7FF-74C5-B355-DF81-BE64B871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32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5D3D-BBD9-2042-FDD6-4943D367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FE15DE-96FD-A546-F6A8-A6FCEEE46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C0D35-3924-9DE9-0840-60122408C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3BE95-FDAC-FEED-4C47-E755CEED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DF3F24-6C72-4EC3-9B14-B4AE2C0D9AD5}" type="datetimeFigureOut">
              <a:rPr lang="en-US" smtClean="0"/>
              <a:t>03/06/2024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EE7FA6-0D25-2C10-D2F2-A53407D8D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C4F2B-AD8A-5D2F-2AE0-F5D76DF4C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796281-81E0-4122-89E0-82DB0A26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2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9FA4EBF-8934-5394-922C-4AB19B0F94E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1445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5.wdp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7C361-3536-B6E8-6C6C-110A36787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6" b="89972" l="4819" r="89942">
                        <a14:foregroundMark x1="7924" y1="33482" x2="11028" y2="39830"/>
                        <a14:foregroundMark x1="4819" y1="38900" x2="4819" y2="38900"/>
                        <a14:foregroundMark x1="23545" y1="8856" x2="24774" y2="11767"/>
                        <a14:backgroundMark x1="50194" y1="65265" x2="49450" y2="87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3" r="43840"/>
          <a:stretch/>
        </p:blipFill>
        <p:spPr>
          <a:xfrm>
            <a:off x="-327600" y="1032495"/>
            <a:ext cx="4814540" cy="6612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53DD92-BBA8-7CF5-146D-441BA6778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40" b="90053" l="50582" r="95084">
                        <a14:foregroundMark x1="95084" y1="38213" x2="95084" y2="38213"/>
                        <a14:foregroundMark x1="95084" y1="38213" x2="92723" y2="38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46" t="3342" r="-1306" b="241"/>
          <a:stretch/>
        </p:blipFill>
        <p:spPr>
          <a:xfrm>
            <a:off x="7892136" y="1032495"/>
            <a:ext cx="4814540" cy="6612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87DBE-C8C2-215E-0DB9-A8394F278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58" y="171258"/>
            <a:ext cx="11580484" cy="291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41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FCF18-134D-1133-066B-05D3C78B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6CBA1-D26D-370D-BFCA-57DAF9280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4" y="422275"/>
            <a:ext cx="992706" cy="992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ADCD1-EC7D-9BBB-28C1-0EECF0BDD0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7" y="1582148"/>
            <a:ext cx="10727343" cy="33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28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FCF18-134D-1133-066B-05D3C78B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0D957B-D6A1-6C2E-CCA6-8E21BE0B9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9" y="1392957"/>
            <a:ext cx="10532536" cy="4568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6CBA1-D26D-370D-BFCA-57DAF9280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0" y="400251"/>
            <a:ext cx="992706" cy="9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3915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FCF18-134D-1133-066B-05D3C78B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6CBA1-D26D-370D-BFCA-57DAF9280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" y="449761"/>
            <a:ext cx="702673" cy="702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61FA0-445E-32C0-DB35-2D87E3D086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6" y="1152434"/>
            <a:ext cx="10434466" cy="4836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B5934-A77B-720D-649A-B02D9103951F}"/>
              </a:ext>
            </a:extLst>
          </p:cNvPr>
          <p:cNvSpPr txBox="1"/>
          <p:nvPr/>
        </p:nvSpPr>
        <p:spPr>
          <a:xfrm>
            <a:off x="957434" y="4742307"/>
            <a:ext cx="10605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/>
              <a:t>Chất ở trạng thái khí không có hình dạng xác định, nó có thể lan ra theo mọi hướng và chiếm đầy không gian của vật chứa nó.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2954664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hef girl smiling in uniform giving thumbs up cartoon art illustration">
            <a:extLst>
              <a:ext uri="{FF2B5EF4-FFF2-40B4-BE49-F238E27FC236}">
                <a16:creationId xmlns:a16="http://schemas.microsoft.com/office/drawing/2014/main" id="{FC25128A-00D1-7A71-AA78-F89B2AFE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0" b="94200" l="9744" r="89776">
                        <a14:foregroundMark x1="50000" y1="8400" x2="55591" y2="11800"/>
                        <a14:foregroundMark x1="52808" y1="92849" x2="52396" y2="90400"/>
                        <a14:backgroundMark x1="22045" y1="34400" x2="26358" y2="80000"/>
                        <a14:backgroundMark x1="26358" y1="80000" x2="33866" y2="82200"/>
                        <a14:backgroundMark x1="78275" y1="33400" x2="67572" y2="76200"/>
                        <a14:backgroundMark x1="53195" y1="94400" x2="53195" y2="94400"/>
                        <a14:backgroundMark x1="51917" y1="94400" x2="53674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026" y="245966"/>
            <a:ext cx="8620126" cy="68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44">
            <a:extLst>
              <a:ext uri="{FF2B5EF4-FFF2-40B4-BE49-F238E27FC236}">
                <a16:creationId xmlns:a16="http://schemas.microsoft.com/office/drawing/2014/main" id="{9ECDABDF-E1F5-2A60-8DBA-B282DEFDCC8E}"/>
              </a:ext>
            </a:extLst>
          </p:cNvPr>
          <p:cNvSpPr/>
          <p:nvPr/>
        </p:nvSpPr>
        <p:spPr>
          <a:xfrm>
            <a:off x="4476797" y="3617926"/>
            <a:ext cx="6943991" cy="2854408"/>
          </a:xfrm>
          <a:custGeom>
            <a:avLst/>
            <a:gdLst>
              <a:gd name="connsiteX0" fmla="*/ 50456 w 6943991"/>
              <a:gd name="connsiteY0" fmla="*/ 517464 h 2854408"/>
              <a:gd name="connsiteX1" fmla="*/ 625394 w 6943991"/>
              <a:gd name="connsiteY1" fmla="*/ 102493 h 2854408"/>
              <a:gd name="connsiteX2" fmla="*/ 2747858 w 6943991"/>
              <a:gd name="connsiteY2" fmla="*/ 16774 h 2854408"/>
              <a:gd name="connsiteX3" fmla="*/ 4881727 w 6943991"/>
              <a:gd name="connsiteY3" fmla="*/ 5837 h 2854408"/>
              <a:gd name="connsiteX4" fmla="*/ 6358835 w 6943991"/>
              <a:gd name="connsiteY4" fmla="*/ 102493 h 2854408"/>
              <a:gd name="connsiteX5" fmla="*/ 6933774 w 6943991"/>
              <a:gd name="connsiteY5" fmla="*/ 517464 h 2854408"/>
              <a:gd name="connsiteX6" fmla="*/ 6933774 w 6943991"/>
              <a:gd name="connsiteY6" fmla="*/ 2435856 h 2854408"/>
              <a:gd name="connsiteX7" fmla="*/ 6358835 w 6943991"/>
              <a:gd name="connsiteY7" fmla="*/ 2850827 h 2854408"/>
              <a:gd name="connsiteX8" fmla="*/ 625394 w 6943991"/>
              <a:gd name="connsiteY8" fmla="*/ 2850827 h 2854408"/>
              <a:gd name="connsiteX9" fmla="*/ 50456 w 6943991"/>
              <a:gd name="connsiteY9" fmla="*/ 2435856 h 2854408"/>
              <a:gd name="connsiteX10" fmla="*/ 50456 w 6943991"/>
              <a:gd name="connsiteY10" fmla="*/ 517464 h 2854408"/>
              <a:gd name="connsiteX0" fmla="*/ 50456 w 6943991"/>
              <a:gd name="connsiteY0" fmla="*/ 517464 h 2854408"/>
              <a:gd name="connsiteX1" fmla="*/ 625394 w 6943991"/>
              <a:gd name="connsiteY1" fmla="*/ 102493 h 2854408"/>
              <a:gd name="connsiteX2" fmla="*/ 3351688 w 6943991"/>
              <a:gd name="connsiteY2" fmla="*/ 78756 h 2854408"/>
              <a:gd name="connsiteX3" fmla="*/ 6358835 w 6943991"/>
              <a:gd name="connsiteY3" fmla="*/ 102493 h 2854408"/>
              <a:gd name="connsiteX4" fmla="*/ 6933774 w 6943991"/>
              <a:gd name="connsiteY4" fmla="*/ 517464 h 2854408"/>
              <a:gd name="connsiteX5" fmla="*/ 6933774 w 6943991"/>
              <a:gd name="connsiteY5" fmla="*/ 2435856 h 2854408"/>
              <a:gd name="connsiteX6" fmla="*/ 6358835 w 6943991"/>
              <a:gd name="connsiteY6" fmla="*/ 2850827 h 2854408"/>
              <a:gd name="connsiteX7" fmla="*/ 625394 w 6943991"/>
              <a:gd name="connsiteY7" fmla="*/ 2850827 h 2854408"/>
              <a:gd name="connsiteX8" fmla="*/ 50456 w 6943991"/>
              <a:gd name="connsiteY8" fmla="*/ 2435856 h 2854408"/>
              <a:gd name="connsiteX9" fmla="*/ 50456 w 6943991"/>
              <a:gd name="connsiteY9" fmla="*/ 517464 h 2854408"/>
              <a:gd name="connsiteX0" fmla="*/ 50456 w 6943991"/>
              <a:gd name="connsiteY0" fmla="*/ 517464 h 2854408"/>
              <a:gd name="connsiteX1" fmla="*/ 625394 w 6943991"/>
              <a:gd name="connsiteY1" fmla="*/ 102493 h 2854408"/>
              <a:gd name="connsiteX2" fmla="*/ 2747858 w 6943991"/>
              <a:gd name="connsiteY2" fmla="*/ 16774 h 2854408"/>
              <a:gd name="connsiteX3" fmla="*/ 4881727 w 6943991"/>
              <a:gd name="connsiteY3" fmla="*/ 5837 h 2854408"/>
              <a:gd name="connsiteX4" fmla="*/ 6358835 w 6943991"/>
              <a:gd name="connsiteY4" fmla="*/ 102493 h 2854408"/>
              <a:gd name="connsiteX5" fmla="*/ 6933774 w 6943991"/>
              <a:gd name="connsiteY5" fmla="*/ 517464 h 2854408"/>
              <a:gd name="connsiteX6" fmla="*/ 6933774 w 6943991"/>
              <a:gd name="connsiteY6" fmla="*/ 2435856 h 2854408"/>
              <a:gd name="connsiteX7" fmla="*/ 6358835 w 6943991"/>
              <a:gd name="connsiteY7" fmla="*/ 2850827 h 2854408"/>
              <a:gd name="connsiteX8" fmla="*/ 625394 w 6943991"/>
              <a:gd name="connsiteY8" fmla="*/ 2850827 h 2854408"/>
              <a:gd name="connsiteX9" fmla="*/ 50456 w 6943991"/>
              <a:gd name="connsiteY9" fmla="*/ 2435856 h 2854408"/>
              <a:gd name="connsiteX10" fmla="*/ 50456 w 6943991"/>
              <a:gd name="connsiteY10" fmla="*/ 517464 h 285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991" h="2854408" fill="none" extrusionOk="0">
                <a:moveTo>
                  <a:pt x="50456" y="517464"/>
                </a:moveTo>
                <a:cubicBezTo>
                  <a:pt x="36732" y="329981"/>
                  <a:pt x="360148" y="188753"/>
                  <a:pt x="625394" y="102493"/>
                </a:cubicBezTo>
                <a:cubicBezTo>
                  <a:pt x="1014734" y="179341"/>
                  <a:pt x="1665623" y="41434"/>
                  <a:pt x="2747858" y="16774"/>
                </a:cubicBezTo>
                <a:cubicBezTo>
                  <a:pt x="3485106" y="62658"/>
                  <a:pt x="4196809" y="-58206"/>
                  <a:pt x="4881727" y="5837"/>
                </a:cubicBezTo>
                <a:cubicBezTo>
                  <a:pt x="5514651" y="52349"/>
                  <a:pt x="6016203" y="75157"/>
                  <a:pt x="6358835" y="102493"/>
                </a:cubicBezTo>
                <a:cubicBezTo>
                  <a:pt x="6657178" y="115428"/>
                  <a:pt x="6949689" y="272283"/>
                  <a:pt x="6933774" y="517464"/>
                </a:cubicBezTo>
                <a:cubicBezTo>
                  <a:pt x="6866538" y="895720"/>
                  <a:pt x="6893213" y="2065197"/>
                  <a:pt x="6933774" y="2435856"/>
                </a:cubicBezTo>
                <a:cubicBezTo>
                  <a:pt x="6951325" y="2773136"/>
                  <a:pt x="6634714" y="2865729"/>
                  <a:pt x="6358835" y="2850827"/>
                </a:cubicBezTo>
                <a:cubicBezTo>
                  <a:pt x="5835951" y="2788934"/>
                  <a:pt x="1860155" y="2964436"/>
                  <a:pt x="625394" y="2850827"/>
                </a:cubicBezTo>
                <a:cubicBezTo>
                  <a:pt x="239686" y="2846189"/>
                  <a:pt x="15882" y="2648141"/>
                  <a:pt x="50456" y="2435856"/>
                </a:cubicBezTo>
                <a:cubicBezTo>
                  <a:pt x="133944" y="1629432"/>
                  <a:pt x="-41431" y="1246008"/>
                  <a:pt x="50456" y="517464"/>
                </a:cubicBezTo>
                <a:close/>
              </a:path>
              <a:path w="6943991" h="2854408" stroke="0" extrusionOk="0">
                <a:moveTo>
                  <a:pt x="50456" y="517464"/>
                </a:moveTo>
                <a:cubicBezTo>
                  <a:pt x="40368" y="282417"/>
                  <a:pt x="329561" y="193138"/>
                  <a:pt x="625394" y="102493"/>
                </a:cubicBezTo>
                <a:cubicBezTo>
                  <a:pt x="1122087" y="212641"/>
                  <a:pt x="2321440" y="105819"/>
                  <a:pt x="3351688" y="78756"/>
                </a:cubicBezTo>
                <a:cubicBezTo>
                  <a:pt x="4349904" y="167892"/>
                  <a:pt x="5784120" y="-78970"/>
                  <a:pt x="6358835" y="102493"/>
                </a:cubicBezTo>
                <a:cubicBezTo>
                  <a:pt x="6961997" y="179556"/>
                  <a:pt x="6936644" y="265291"/>
                  <a:pt x="6933774" y="517464"/>
                </a:cubicBezTo>
                <a:cubicBezTo>
                  <a:pt x="7039759" y="910585"/>
                  <a:pt x="6921419" y="1745545"/>
                  <a:pt x="6933774" y="2435856"/>
                </a:cubicBezTo>
                <a:cubicBezTo>
                  <a:pt x="7022091" y="2577410"/>
                  <a:pt x="6706933" y="2883469"/>
                  <a:pt x="6358835" y="2850827"/>
                </a:cubicBezTo>
                <a:cubicBezTo>
                  <a:pt x="3525526" y="2790675"/>
                  <a:pt x="3140531" y="2680750"/>
                  <a:pt x="625394" y="2850827"/>
                </a:cubicBezTo>
                <a:cubicBezTo>
                  <a:pt x="236639" y="2857808"/>
                  <a:pt x="53251" y="2710002"/>
                  <a:pt x="50456" y="2435856"/>
                </a:cubicBezTo>
                <a:cubicBezTo>
                  <a:pt x="-43764" y="1946267"/>
                  <a:pt x="119047" y="1008298"/>
                  <a:pt x="50456" y="517464"/>
                </a:cubicBezTo>
                <a:close/>
              </a:path>
              <a:path w="6943991" h="2854408" fill="none" stroke="0" extrusionOk="0">
                <a:moveTo>
                  <a:pt x="50456" y="517464"/>
                </a:moveTo>
                <a:cubicBezTo>
                  <a:pt x="53441" y="340418"/>
                  <a:pt x="305429" y="177769"/>
                  <a:pt x="625394" y="102493"/>
                </a:cubicBezTo>
                <a:cubicBezTo>
                  <a:pt x="1039085" y="208355"/>
                  <a:pt x="1776712" y="-100048"/>
                  <a:pt x="2747858" y="16774"/>
                </a:cubicBezTo>
                <a:cubicBezTo>
                  <a:pt x="3496945" y="5377"/>
                  <a:pt x="4276339" y="-38639"/>
                  <a:pt x="4881727" y="5837"/>
                </a:cubicBezTo>
                <a:cubicBezTo>
                  <a:pt x="5497664" y="43323"/>
                  <a:pt x="5984869" y="-24908"/>
                  <a:pt x="6358835" y="102493"/>
                </a:cubicBezTo>
                <a:cubicBezTo>
                  <a:pt x="6678610" y="104440"/>
                  <a:pt x="6924188" y="306488"/>
                  <a:pt x="6933774" y="517464"/>
                </a:cubicBezTo>
                <a:cubicBezTo>
                  <a:pt x="6845939" y="818885"/>
                  <a:pt x="6847260" y="1968645"/>
                  <a:pt x="6933774" y="2435856"/>
                </a:cubicBezTo>
                <a:cubicBezTo>
                  <a:pt x="6990043" y="2742914"/>
                  <a:pt x="6634411" y="2792955"/>
                  <a:pt x="6358835" y="2850827"/>
                </a:cubicBezTo>
                <a:cubicBezTo>
                  <a:pt x="5796534" y="2866896"/>
                  <a:pt x="1851042" y="2789773"/>
                  <a:pt x="625394" y="2850827"/>
                </a:cubicBezTo>
                <a:cubicBezTo>
                  <a:pt x="236921" y="2880588"/>
                  <a:pt x="51746" y="2638006"/>
                  <a:pt x="50456" y="2435856"/>
                </a:cubicBezTo>
                <a:cubicBezTo>
                  <a:pt x="-48589" y="1726753"/>
                  <a:pt x="-75366" y="1141295"/>
                  <a:pt x="50456" y="517464"/>
                </a:cubicBezTo>
                <a:close/>
              </a:path>
              <a:path w="6943991" h="2854408" fill="none" stroke="0" extrusionOk="0">
                <a:moveTo>
                  <a:pt x="50456" y="517464"/>
                </a:moveTo>
                <a:cubicBezTo>
                  <a:pt x="53810" y="331828"/>
                  <a:pt x="324868" y="154842"/>
                  <a:pt x="625394" y="102493"/>
                </a:cubicBezTo>
                <a:cubicBezTo>
                  <a:pt x="1070857" y="164557"/>
                  <a:pt x="1814069" y="26548"/>
                  <a:pt x="2747858" y="16774"/>
                </a:cubicBezTo>
                <a:cubicBezTo>
                  <a:pt x="3575877" y="10424"/>
                  <a:pt x="4257353" y="-48388"/>
                  <a:pt x="4881727" y="5837"/>
                </a:cubicBezTo>
                <a:cubicBezTo>
                  <a:pt x="5519213" y="3027"/>
                  <a:pt x="5996980" y="-926"/>
                  <a:pt x="6358835" y="102493"/>
                </a:cubicBezTo>
                <a:cubicBezTo>
                  <a:pt x="6672170" y="113584"/>
                  <a:pt x="6942722" y="305376"/>
                  <a:pt x="6933774" y="517464"/>
                </a:cubicBezTo>
                <a:cubicBezTo>
                  <a:pt x="6811346" y="945402"/>
                  <a:pt x="6918207" y="1979539"/>
                  <a:pt x="6933774" y="2435856"/>
                </a:cubicBezTo>
                <a:cubicBezTo>
                  <a:pt x="6931787" y="2758435"/>
                  <a:pt x="6619657" y="2841508"/>
                  <a:pt x="6358835" y="2850827"/>
                </a:cubicBezTo>
                <a:cubicBezTo>
                  <a:pt x="5751634" y="2896658"/>
                  <a:pt x="1803398" y="2904984"/>
                  <a:pt x="625394" y="2850827"/>
                </a:cubicBezTo>
                <a:cubicBezTo>
                  <a:pt x="267975" y="2871922"/>
                  <a:pt x="44538" y="2649916"/>
                  <a:pt x="50456" y="2435856"/>
                </a:cubicBezTo>
                <a:cubicBezTo>
                  <a:pt x="14511" y="1745484"/>
                  <a:pt x="14660" y="1246840"/>
                  <a:pt x="50456" y="517464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50456 w 6943991"/>
                      <a:gd name="connsiteY0" fmla="*/ 517464 h 2854408"/>
                      <a:gd name="connsiteX1" fmla="*/ 625394 w 6943991"/>
                      <a:gd name="connsiteY1" fmla="*/ 102493 h 2854408"/>
                      <a:gd name="connsiteX2" fmla="*/ 2747858 w 6943991"/>
                      <a:gd name="connsiteY2" fmla="*/ 16774 h 2854408"/>
                      <a:gd name="connsiteX3" fmla="*/ 4881727 w 6943991"/>
                      <a:gd name="connsiteY3" fmla="*/ 5837 h 2854408"/>
                      <a:gd name="connsiteX4" fmla="*/ 6358835 w 6943991"/>
                      <a:gd name="connsiteY4" fmla="*/ 102493 h 2854408"/>
                      <a:gd name="connsiteX5" fmla="*/ 6933774 w 6943991"/>
                      <a:gd name="connsiteY5" fmla="*/ 517464 h 2854408"/>
                      <a:gd name="connsiteX6" fmla="*/ 6933774 w 6943991"/>
                      <a:gd name="connsiteY6" fmla="*/ 2435856 h 2854408"/>
                      <a:gd name="connsiteX7" fmla="*/ 6358835 w 6943991"/>
                      <a:gd name="connsiteY7" fmla="*/ 2850827 h 2854408"/>
                      <a:gd name="connsiteX8" fmla="*/ 625394 w 6943991"/>
                      <a:gd name="connsiteY8" fmla="*/ 2850827 h 2854408"/>
                      <a:gd name="connsiteX9" fmla="*/ 50456 w 6943991"/>
                      <a:gd name="connsiteY9" fmla="*/ 2435856 h 2854408"/>
                      <a:gd name="connsiteX10" fmla="*/ 50456 w 6943991"/>
                      <a:gd name="connsiteY10" fmla="*/ 517464 h 2854408"/>
                      <a:gd name="connsiteX0" fmla="*/ 50456 w 6943991"/>
                      <a:gd name="connsiteY0" fmla="*/ 517464 h 2854408"/>
                      <a:gd name="connsiteX1" fmla="*/ 625394 w 6943991"/>
                      <a:gd name="connsiteY1" fmla="*/ 102493 h 2854408"/>
                      <a:gd name="connsiteX2" fmla="*/ 3351688 w 6943991"/>
                      <a:gd name="connsiteY2" fmla="*/ 78756 h 2854408"/>
                      <a:gd name="connsiteX3" fmla="*/ 6358835 w 6943991"/>
                      <a:gd name="connsiteY3" fmla="*/ 102493 h 2854408"/>
                      <a:gd name="connsiteX4" fmla="*/ 6933774 w 6943991"/>
                      <a:gd name="connsiteY4" fmla="*/ 517464 h 2854408"/>
                      <a:gd name="connsiteX5" fmla="*/ 6933774 w 6943991"/>
                      <a:gd name="connsiteY5" fmla="*/ 2435856 h 2854408"/>
                      <a:gd name="connsiteX6" fmla="*/ 6358835 w 6943991"/>
                      <a:gd name="connsiteY6" fmla="*/ 2850827 h 2854408"/>
                      <a:gd name="connsiteX7" fmla="*/ 625394 w 6943991"/>
                      <a:gd name="connsiteY7" fmla="*/ 2850827 h 2854408"/>
                      <a:gd name="connsiteX8" fmla="*/ 50456 w 6943991"/>
                      <a:gd name="connsiteY8" fmla="*/ 2435856 h 2854408"/>
                      <a:gd name="connsiteX9" fmla="*/ 50456 w 6943991"/>
                      <a:gd name="connsiteY9" fmla="*/ 517464 h 2854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6943991" h="2854408" fill="none" extrusionOk="0">
                        <a:moveTo>
                          <a:pt x="50456" y="517464"/>
                        </a:moveTo>
                        <a:cubicBezTo>
                          <a:pt x="34367" y="324001"/>
                          <a:pt x="325698" y="143280"/>
                          <a:pt x="625394" y="102493"/>
                        </a:cubicBezTo>
                        <a:cubicBezTo>
                          <a:pt x="1049265" y="103302"/>
                          <a:pt x="1706657" y="33445"/>
                          <a:pt x="2747858" y="16774"/>
                        </a:cubicBezTo>
                        <a:cubicBezTo>
                          <a:pt x="3454507" y="30644"/>
                          <a:pt x="4252065" y="-25117"/>
                          <a:pt x="4881727" y="5837"/>
                        </a:cubicBezTo>
                        <a:cubicBezTo>
                          <a:pt x="5494352" y="31311"/>
                          <a:pt x="6006510" y="55019"/>
                          <a:pt x="6358835" y="102493"/>
                        </a:cubicBezTo>
                        <a:cubicBezTo>
                          <a:pt x="6667445" y="112692"/>
                          <a:pt x="6949348" y="297280"/>
                          <a:pt x="6933774" y="517464"/>
                        </a:cubicBezTo>
                        <a:cubicBezTo>
                          <a:pt x="6866352" y="885565"/>
                          <a:pt x="6887004" y="2016372"/>
                          <a:pt x="6933774" y="2435856"/>
                        </a:cubicBezTo>
                        <a:cubicBezTo>
                          <a:pt x="6961284" y="2723044"/>
                          <a:pt x="6638326" y="2862435"/>
                          <a:pt x="6358835" y="2850827"/>
                        </a:cubicBezTo>
                        <a:cubicBezTo>
                          <a:pt x="5663985" y="2774582"/>
                          <a:pt x="1728247" y="2858756"/>
                          <a:pt x="625394" y="2850827"/>
                        </a:cubicBezTo>
                        <a:cubicBezTo>
                          <a:pt x="276995" y="2853352"/>
                          <a:pt x="42453" y="2630868"/>
                          <a:pt x="50456" y="2435856"/>
                        </a:cubicBezTo>
                        <a:cubicBezTo>
                          <a:pt x="65002" y="1684349"/>
                          <a:pt x="-9522" y="1203603"/>
                          <a:pt x="50456" y="517464"/>
                        </a:cubicBezTo>
                        <a:close/>
                      </a:path>
                      <a:path w="6943991" h="2854408" stroke="0" extrusionOk="0">
                        <a:moveTo>
                          <a:pt x="50456" y="517464"/>
                        </a:moveTo>
                        <a:cubicBezTo>
                          <a:pt x="57809" y="289178"/>
                          <a:pt x="321487" y="167653"/>
                          <a:pt x="625394" y="102493"/>
                        </a:cubicBezTo>
                        <a:cubicBezTo>
                          <a:pt x="1130091" y="157313"/>
                          <a:pt x="2346561" y="96715"/>
                          <a:pt x="3351688" y="78756"/>
                        </a:cubicBezTo>
                        <a:cubicBezTo>
                          <a:pt x="4330901" y="128170"/>
                          <a:pt x="5779421" y="-56140"/>
                          <a:pt x="6358835" y="102493"/>
                        </a:cubicBezTo>
                        <a:cubicBezTo>
                          <a:pt x="6959317" y="177836"/>
                          <a:pt x="6939007" y="261830"/>
                          <a:pt x="6933774" y="517464"/>
                        </a:cubicBezTo>
                        <a:cubicBezTo>
                          <a:pt x="7019781" y="880798"/>
                          <a:pt x="6914975" y="1753818"/>
                          <a:pt x="6933774" y="2435856"/>
                        </a:cubicBezTo>
                        <a:cubicBezTo>
                          <a:pt x="7007950" y="2625672"/>
                          <a:pt x="6684726" y="2883861"/>
                          <a:pt x="6358835" y="2850827"/>
                        </a:cubicBezTo>
                        <a:cubicBezTo>
                          <a:pt x="3501263" y="2763186"/>
                          <a:pt x="3169326" y="2695271"/>
                          <a:pt x="625394" y="2850827"/>
                        </a:cubicBezTo>
                        <a:cubicBezTo>
                          <a:pt x="249228" y="2864281"/>
                          <a:pt x="43271" y="2681552"/>
                          <a:pt x="50456" y="2435856"/>
                        </a:cubicBezTo>
                        <a:cubicBezTo>
                          <a:pt x="-55151" y="1959530"/>
                          <a:pt x="101372" y="1004193"/>
                          <a:pt x="50456" y="517464"/>
                        </a:cubicBezTo>
                        <a:close/>
                      </a:path>
                      <a:path w="6943991" h="2854408" fill="none" stroke="0" extrusionOk="0">
                        <a:moveTo>
                          <a:pt x="50456" y="517464"/>
                        </a:moveTo>
                        <a:cubicBezTo>
                          <a:pt x="88589" y="339572"/>
                          <a:pt x="306821" y="184109"/>
                          <a:pt x="625394" y="102493"/>
                        </a:cubicBezTo>
                        <a:cubicBezTo>
                          <a:pt x="1122251" y="155090"/>
                          <a:pt x="1816445" y="15223"/>
                          <a:pt x="2747858" y="16774"/>
                        </a:cubicBezTo>
                        <a:cubicBezTo>
                          <a:pt x="3462374" y="1625"/>
                          <a:pt x="4289118" y="-49023"/>
                          <a:pt x="4881727" y="5837"/>
                        </a:cubicBezTo>
                        <a:cubicBezTo>
                          <a:pt x="5492949" y="9437"/>
                          <a:pt x="5979379" y="-46342"/>
                          <a:pt x="6358835" y="102493"/>
                        </a:cubicBezTo>
                        <a:cubicBezTo>
                          <a:pt x="6701337" y="113325"/>
                          <a:pt x="6927419" y="329740"/>
                          <a:pt x="6933774" y="517464"/>
                        </a:cubicBezTo>
                        <a:cubicBezTo>
                          <a:pt x="6817519" y="890427"/>
                          <a:pt x="6918750" y="1905879"/>
                          <a:pt x="6933774" y="2435856"/>
                        </a:cubicBezTo>
                        <a:cubicBezTo>
                          <a:pt x="6949957" y="2711985"/>
                          <a:pt x="6622511" y="2802286"/>
                          <a:pt x="6358835" y="2850827"/>
                        </a:cubicBezTo>
                        <a:cubicBezTo>
                          <a:pt x="5626397" y="2856076"/>
                          <a:pt x="1829933" y="2917664"/>
                          <a:pt x="625394" y="2850827"/>
                        </a:cubicBezTo>
                        <a:cubicBezTo>
                          <a:pt x="271857" y="2883916"/>
                          <a:pt x="52195" y="2634187"/>
                          <a:pt x="50456" y="2435856"/>
                        </a:cubicBezTo>
                        <a:cubicBezTo>
                          <a:pt x="-17565" y="1772001"/>
                          <a:pt x="47618" y="1150199"/>
                          <a:pt x="50456" y="5174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BBE3F6-C1ED-1A1C-D00E-1FCFC95F0AF7}"/>
              </a:ext>
            </a:extLst>
          </p:cNvPr>
          <p:cNvSpPr txBox="1"/>
          <p:nvPr/>
        </p:nvSpPr>
        <p:spPr>
          <a:xfrm flipH="1">
            <a:off x="4676394" y="4075634"/>
            <a:ext cx="6544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N</a:t>
            </a:r>
            <a:r>
              <a:rPr lang="vi-VN" sz="4000" b="1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êu một số đặc điểm của chất ở trạng thái rắn, lỏng, khí. </a:t>
            </a:r>
            <a:endParaRPr lang="en-US" sz="4000" b="1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02607-5800-9FE8-C6EC-63B268D5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792" y="714353"/>
            <a:ext cx="12192000" cy="28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49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310611-914B-151C-27DC-4D6470222CFF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F7EB1-EFC3-BE37-A87F-1B510027B611}"/>
              </a:ext>
            </a:extLst>
          </p:cNvPr>
          <p:cNvSpPr txBox="1"/>
          <p:nvPr/>
        </p:nvSpPr>
        <p:spPr>
          <a:xfrm>
            <a:off x="2065205" y="371983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CÙNG NHAU CHIA SẺ</a:t>
            </a:r>
            <a:endParaRPr kumimoji="0" lang="en-US" sz="60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724E11-3434-6D71-9C7A-8C4908F646DC}"/>
              </a:ext>
            </a:extLst>
          </p:cNvPr>
          <p:cNvSpPr txBox="1"/>
          <p:nvPr/>
        </p:nvSpPr>
        <p:spPr>
          <a:xfrm>
            <a:off x="2900357" y="1168631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LẮNG NGHE – QUAN SÁT – NHẬN XÉT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62900-A6CC-1356-919B-033B9887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8" y="2349940"/>
            <a:ext cx="10727343" cy="338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5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316328-7B62-D8FB-2218-5188EA7C50E9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DA3BCF-D7E0-3249-2A3D-2A25CF80D58F}"/>
              </a:ext>
            </a:extLst>
          </p:cNvPr>
          <p:cNvSpPr txBox="1"/>
          <p:nvPr/>
        </p:nvSpPr>
        <p:spPr>
          <a:xfrm>
            <a:off x="2065205" y="371983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CÙNG NHAU CHIA SẺ</a:t>
            </a:r>
            <a:endParaRPr kumimoji="0" lang="en-US" sz="60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44E4A-303B-6212-D961-86E2DB21BFD4}"/>
              </a:ext>
            </a:extLst>
          </p:cNvPr>
          <p:cNvSpPr txBox="1"/>
          <p:nvPr/>
        </p:nvSpPr>
        <p:spPr>
          <a:xfrm>
            <a:off x="2900357" y="1168631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LẮNG NGHE – QUAN SÁT – NHẬN XÉT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0D957B-D6A1-6C2E-CCA6-8E21BE0B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5" y="1943551"/>
            <a:ext cx="10532536" cy="456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41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2D911-8D7B-88B8-DB40-7D1D17E720C5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A2789-86E4-4D68-79E0-277B56C2C2A9}"/>
              </a:ext>
            </a:extLst>
          </p:cNvPr>
          <p:cNvSpPr txBox="1"/>
          <p:nvPr/>
        </p:nvSpPr>
        <p:spPr>
          <a:xfrm>
            <a:off x="2065205" y="371983"/>
            <a:ext cx="7900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CCFF6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rPr>
              <a:t>CÙNG NHAU CHIA SẺ</a:t>
            </a:r>
            <a:endParaRPr kumimoji="0" lang="en-US" sz="6000" b="0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CCFF66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63A99-8032-E34C-22AC-7ECB0698280E}"/>
              </a:ext>
            </a:extLst>
          </p:cNvPr>
          <p:cNvSpPr txBox="1"/>
          <p:nvPr/>
        </p:nvSpPr>
        <p:spPr>
          <a:xfrm>
            <a:off x="2900357" y="1168631"/>
            <a:ext cx="6595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LẮNG NGHE – QUAN SÁT – NHẬN XÉT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561FA0-445E-32C0-DB35-2D87E3D0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67" y="1753406"/>
            <a:ext cx="10434466" cy="4836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5B5934-A77B-720D-649A-B02D9103951F}"/>
              </a:ext>
            </a:extLst>
          </p:cNvPr>
          <p:cNvSpPr txBox="1"/>
          <p:nvPr/>
        </p:nvSpPr>
        <p:spPr>
          <a:xfrm>
            <a:off x="957434" y="4742307"/>
            <a:ext cx="106059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Chất ở trạng thái khí không có hình dạng xác định, nó có thể lan ra theo mọi hướng và chiếm đầy không gian của vật chứa nó.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80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859DB104-D591-9841-FBBC-6C163A2215EA}"/>
              </a:ext>
            </a:extLst>
          </p:cNvPr>
          <p:cNvGrpSpPr/>
          <p:nvPr/>
        </p:nvGrpSpPr>
        <p:grpSpPr>
          <a:xfrm flipV="1">
            <a:off x="1695450" y="1129514"/>
            <a:ext cx="10119681" cy="5717297"/>
            <a:chOff x="692006" y="116442"/>
            <a:chExt cx="11176173" cy="2919244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id="{D1251D8B-0CD1-7026-7B70-7D504EFA47B7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5C9232E8-D220-7ABB-4501-163FBEEB401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61BAC6-55E3-27AF-D539-1262426C90FB}"/>
              </a:ext>
            </a:extLst>
          </p:cNvPr>
          <p:cNvSpPr txBox="1"/>
          <p:nvPr/>
        </p:nvSpPr>
        <p:spPr>
          <a:xfrm>
            <a:off x="2724150" y="2240644"/>
            <a:ext cx="8743950" cy="3869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24130" indent="-90170" algn="just">
              <a:lnSpc>
                <a:spcPct val="120000"/>
              </a:lnSpc>
              <a:spcAft>
                <a:spcPts val="800"/>
              </a:spcAft>
            </a:pPr>
            <a:r>
              <a:rPr lang="vi-VN" sz="280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Chất ở trạng thái rắn có hình dạng và chiếm khoảng không gian xác định.</a:t>
            </a:r>
          </a:p>
          <a:p>
            <a:pPr marL="90170" marR="24130" indent="-90170" algn="just">
              <a:lnSpc>
                <a:spcPct val="120000"/>
              </a:lnSpc>
              <a:spcAft>
                <a:spcPts val="800"/>
              </a:spcAft>
            </a:pPr>
            <a:r>
              <a:rPr lang="vi-VN" sz="280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Chất ở trạng thái lỏng không có hình dạng xác định và chiếm khoảng không gian xác định.</a:t>
            </a:r>
          </a:p>
          <a:p>
            <a:pPr marL="90170" marR="24130" indent="-90170" algn="just">
              <a:lnSpc>
                <a:spcPct val="120000"/>
              </a:lnSpc>
              <a:spcAft>
                <a:spcPts val="800"/>
              </a:spcAft>
            </a:pPr>
            <a:r>
              <a:rPr lang="vi-VN" sz="280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Chất ở trạng thái khí không có hình dạng xác định. Chất khí có thể lan ra theo mọi hướng và chiếm đầy không gian của vật chứa.</a:t>
            </a:r>
          </a:p>
        </p:txBody>
      </p:sp>
      <p:pic>
        <p:nvPicPr>
          <p:cNvPr id="3074" name="Picture 2" descr="Vector cute woman chef holding yentafo noodles asian food hand drawn cartoon art illustration">
            <a:extLst>
              <a:ext uri="{FF2B5EF4-FFF2-40B4-BE49-F238E27FC236}">
                <a16:creationId xmlns:a16="http://schemas.microsoft.com/office/drawing/2014/main" id="{23C5C4B0-7918-6A88-FB2D-2CDDBB5A7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83" b="91417" l="42013" r="93291">
                        <a14:foregroundMark x1="55431" y1="8982" x2="60383" y2="10379"/>
                        <a14:foregroundMark x1="42013" y1="30739" x2="43930" y2="31737"/>
                        <a14:foregroundMark x1="63099" y1="91417" x2="62460" y2="89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5"/>
          <a:stretch/>
        </p:blipFill>
        <p:spPr bwMode="auto">
          <a:xfrm>
            <a:off x="-366204" y="1977210"/>
            <a:ext cx="4081118" cy="521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39E017-C763-10DA-3244-937380AF2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914" y="-110209"/>
            <a:ext cx="7181710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ector cute chef girl smiling in uniform mascots cartoon art illustration">
            <a:extLst>
              <a:ext uri="{FF2B5EF4-FFF2-40B4-BE49-F238E27FC236}">
                <a16:creationId xmlns:a16="http://schemas.microsoft.com/office/drawing/2014/main" id="{15DA4FBD-3378-60E4-42CA-B7A982B0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1800" l="9744" r="89776">
                        <a14:foregroundMark x1="56390" y1="6000" x2="57029" y2="11800"/>
                        <a14:foregroundMark x1="52077" y1="91800" x2="53035" y2="91800"/>
                        <a14:backgroundMark x1="21246" y1="40600" x2="28275" y2="70800"/>
                        <a14:backgroundMark x1="80511" y1="35600" x2="75080" y2="66200"/>
                        <a14:backgroundMark x1="75080" y1="66200" x2="74920" y2="6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5626" y="431800"/>
            <a:ext cx="8371561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F0C01C6-21E5-EC8E-FF2B-89258BF593F6}"/>
              </a:ext>
            </a:extLst>
          </p:cNvPr>
          <p:cNvGrpSpPr/>
          <p:nvPr/>
        </p:nvGrpSpPr>
        <p:grpSpPr>
          <a:xfrm>
            <a:off x="4300028" y="-243134"/>
            <a:ext cx="8520622" cy="6657974"/>
            <a:chOff x="4681028" y="-231775"/>
            <a:chExt cx="8520622" cy="6657974"/>
          </a:xfrm>
        </p:grpSpPr>
        <p:sp>
          <p:nvSpPr>
            <p:cNvPr id="4" name="圆角矩形 17">
              <a:extLst>
                <a:ext uri="{FF2B5EF4-FFF2-40B4-BE49-F238E27FC236}">
                  <a16:creationId xmlns:a16="http://schemas.microsoft.com/office/drawing/2014/main" id="{D64057A0-6E52-BB38-6BEC-F0484573511A}"/>
                </a:ext>
              </a:extLst>
            </p:cNvPr>
            <p:cNvSpPr/>
            <p:nvPr/>
          </p:nvSpPr>
          <p:spPr>
            <a:xfrm>
              <a:off x="5143500" y="1041400"/>
              <a:ext cx="6519218" cy="526781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E430F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微软雅黑 Light" panose="020B0502040204020203" pitchFamily="34" charset="-122"/>
              </a:endParaRPr>
            </a:p>
          </p:txBody>
        </p:sp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C1A22904-E0E6-9C4B-296F-036D7D4F0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0" t="59286"/>
            <a:stretch/>
          </p:blipFill>
          <p:spPr>
            <a:xfrm flipH="1">
              <a:off x="10794999" y="4176958"/>
              <a:ext cx="2406651" cy="2249241"/>
            </a:xfrm>
            <a:prstGeom prst="rect">
              <a:avLst/>
            </a:prstGeom>
          </p:spPr>
        </p:pic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0B318B24-9503-992A-2BEF-AD78BCBB5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376"/>
            <a:stretch/>
          </p:blipFill>
          <p:spPr>
            <a:xfrm>
              <a:off x="4681028" y="486620"/>
              <a:ext cx="3722081" cy="5907478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E740FBEE-BA05-F2D2-1E48-D7F776E0D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60" b="69450"/>
            <a:stretch/>
          </p:blipFill>
          <p:spPr>
            <a:xfrm rot="15176558" flipH="1">
              <a:off x="10209946" y="127671"/>
              <a:ext cx="2406651" cy="1687759"/>
            </a:xfrm>
            <a:prstGeom prst="rect">
              <a:avLst/>
            </a:prstGeom>
          </p:spPr>
        </p:pic>
      </p:grpSp>
      <p:sp>
        <p:nvSpPr>
          <p:cNvPr id="8" name="文本框 12">
            <a:extLst>
              <a:ext uri="{FF2B5EF4-FFF2-40B4-BE49-F238E27FC236}">
                <a16:creationId xmlns:a16="http://schemas.microsoft.com/office/drawing/2014/main" id="{7B1BA1C9-DD3A-8C59-C7DD-CBAAD79B37D0}"/>
              </a:ext>
            </a:extLst>
          </p:cNvPr>
          <p:cNvSpPr txBox="1"/>
          <p:nvPr/>
        </p:nvSpPr>
        <p:spPr>
          <a:xfrm>
            <a:off x="4975401" y="1324562"/>
            <a:ext cx="6056870" cy="50167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i="0">
                <a:effectLst/>
                <a:latin typeface="iCiel Baliho Script" pitchFamily="2" charset="0"/>
              </a:rPr>
              <a:t>L</a:t>
            </a:r>
            <a:r>
              <a:rPr lang="vi-VN" sz="8000" b="1" i="0">
                <a:effectLst/>
                <a:latin typeface="iCiel Baliho Script" pitchFamily="2" charset="0"/>
              </a:rPr>
              <a:t>uyện tập: </a:t>
            </a:r>
            <a:endParaRPr lang="en-US" sz="8000" b="1" i="0">
              <a:effectLst/>
              <a:latin typeface="iCiel Baliho Script" pitchFamily="2" charset="0"/>
            </a:endParaRPr>
          </a:p>
          <a:p>
            <a:pPr algn="ctr"/>
            <a:r>
              <a:rPr lang="vi-VN" sz="8000" b="1" i="0">
                <a:solidFill>
                  <a:srgbClr val="FF0000"/>
                </a:solidFill>
                <a:effectLst/>
                <a:latin typeface="iCiel Baliho Script" pitchFamily="2" charset="0"/>
              </a:rPr>
              <a:t>Trò chơi: </a:t>
            </a:r>
            <a:endParaRPr lang="en-US" sz="8000" b="1" i="0">
              <a:solidFill>
                <a:srgbClr val="FF0000"/>
              </a:solidFill>
              <a:effectLst/>
              <a:latin typeface="iCiel Baliho Script" pitchFamily="2" charset="0"/>
            </a:endParaRPr>
          </a:p>
          <a:p>
            <a:pPr algn="ctr"/>
            <a:r>
              <a:rPr lang="vi-VN" sz="8000" b="1" i="0">
                <a:solidFill>
                  <a:srgbClr val="FF0000"/>
                </a:solidFill>
                <a:effectLst/>
                <a:latin typeface="iCiel Baliho Script" pitchFamily="2" charset="0"/>
              </a:rPr>
              <a:t>“Ai nhanh – Ai đúng” </a:t>
            </a:r>
            <a:endParaRPr lang="zh-CN" altLang="en-US" sz="8000" b="1" dirty="0">
              <a:ln w="381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iCiel Baliho Script" pitchFamily="2" charset="0"/>
              <a:ea typeface="华文琥珀" panose="0201080004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5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5C03A5-8006-154F-83EF-A58C334EC85D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B2248D-ECBA-3E2A-8B0D-24C29D81A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32" y="463043"/>
            <a:ext cx="768706" cy="768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3164CB-F1B6-B42A-8178-4012B7786C1C}"/>
              </a:ext>
            </a:extLst>
          </p:cNvPr>
          <p:cNvSpPr txBox="1"/>
          <p:nvPr/>
        </p:nvSpPr>
        <p:spPr>
          <a:xfrm>
            <a:off x="1295400" y="463043"/>
            <a:ext cx="10401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 Trò chơi: </a:t>
            </a:r>
            <a:r>
              <a:rPr lang="vi-VN" sz="3600">
                <a:solidFill>
                  <a:srgbClr val="00B0F0"/>
                </a:solidFill>
              </a:rPr>
              <a:t>“Ai nhanh – Ai đúng?”</a:t>
            </a:r>
          </a:p>
          <a:p>
            <a:r>
              <a:rPr lang="vi-VN" sz="3600"/>
              <a:t>Xếp mỗi ô chữ dưới đây vào nhóm chất tương ứng (các chất đều ở điều kiện nhiệt độ phòng).</a:t>
            </a:r>
            <a:endParaRPr lang="en-US" sz="3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1A2257-0DB3-D36A-ECA5-C4D05E8A9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3"/>
          <a:stretch/>
        </p:blipFill>
        <p:spPr>
          <a:xfrm>
            <a:off x="497135" y="3595732"/>
            <a:ext cx="11339720" cy="16521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EF8FF7B-D04D-1C07-141C-CFE1903C0384}"/>
              </a:ext>
            </a:extLst>
          </p:cNvPr>
          <p:cNvSpPr/>
          <p:nvPr/>
        </p:nvSpPr>
        <p:spPr>
          <a:xfrm>
            <a:off x="881488" y="2665319"/>
            <a:ext cx="2971800" cy="612373"/>
          </a:xfrm>
          <a:prstGeom prst="roundRect">
            <a:avLst/>
          </a:prstGeom>
          <a:solidFill>
            <a:srgbClr val="C2DEBA"/>
          </a:solidFill>
          <a:ln w="76200">
            <a:solidFill>
              <a:srgbClr val="81C1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TRẠNG THÁI RẮN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81B9DB-CDB0-D97C-732C-B5978A4DB319}"/>
              </a:ext>
            </a:extLst>
          </p:cNvPr>
          <p:cNvSpPr/>
          <p:nvPr/>
        </p:nvSpPr>
        <p:spPr>
          <a:xfrm>
            <a:off x="4394981" y="2665320"/>
            <a:ext cx="3544027" cy="612373"/>
          </a:xfrm>
          <a:prstGeom prst="roundRect">
            <a:avLst/>
          </a:prstGeom>
          <a:solidFill>
            <a:srgbClr val="A2DEF9"/>
          </a:solidFill>
          <a:ln w="76200">
            <a:solidFill>
              <a:srgbClr val="1FC3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TRẠNG THÁI LỎNG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F63ADF0-DBB5-4D90-45D2-9C4ED6C53FF5}"/>
              </a:ext>
            </a:extLst>
          </p:cNvPr>
          <p:cNvSpPr/>
          <p:nvPr/>
        </p:nvSpPr>
        <p:spPr>
          <a:xfrm>
            <a:off x="8724900" y="2675660"/>
            <a:ext cx="2971800" cy="612373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TRẠNG THÁI KHÍ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C711166-4D10-80F7-252F-0BEFC30356B9}"/>
              </a:ext>
            </a:extLst>
          </p:cNvPr>
          <p:cNvSpPr/>
          <p:nvPr/>
        </p:nvSpPr>
        <p:spPr>
          <a:xfrm>
            <a:off x="6457950" y="3844474"/>
            <a:ext cx="2438400" cy="577334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Hộp gỗ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86504D-B271-4615-69EA-8026E50850A7}"/>
              </a:ext>
            </a:extLst>
          </p:cNvPr>
          <p:cNvSpPr/>
          <p:nvPr/>
        </p:nvSpPr>
        <p:spPr>
          <a:xfrm>
            <a:off x="3448050" y="4656055"/>
            <a:ext cx="2438400" cy="577334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Cốc thuỷ tinh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2C6454-FD7B-FF98-B60F-83AD94B629C9}"/>
              </a:ext>
            </a:extLst>
          </p:cNvPr>
          <p:cNvSpPr/>
          <p:nvPr/>
        </p:nvSpPr>
        <p:spPr>
          <a:xfrm>
            <a:off x="6457950" y="4674251"/>
            <a:ext cx="2438400" cy="577334"/>
          </a:xfrm>
          <a:prstGeom prst="roundRect">
            <a:avLst/>
          </a:prstGeom>
          <a:solidFill>
            <a:srgbClr val="F8BBD5"/>
          </a:solidFill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Giấm</a:t>
            </a:r>
          </a:p>
        </p:txBody>
      </p:sp>
    </p:spTree>
    <p:extLst>
      <p:ext uri="{BB962C8B-B14F-4D97-AF65-F5344CB8AC3E}">
        <p14:creationId xmlns:p14="http://schemas.microsoft.com/office/powerpoint/2010/main" val="18473087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02E5DC-B2DF-597B-0BAF-AD1CCE0A8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94" r="89942">
                        <a14:backgroundMark x1="20925" y1="41448" x2="28299" y2="57461"/>
                        <a14:backgroundMark x1="75517" y1="35867" x2="76908" y2="68257"/>
                        <a14:backgroundMark x1="41106" y1="59038" x2="41106" y2="59038"/>
                        <a14:backgroundMark x1="37290" y1="58431" x2="37290" y2="58431"/>
                        <a14:backgroundMark x1="41235" y1="6349" x2="41235" y2="6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49855" y="1003300"/>
            <a:ext cx="7892522" cy="6313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2188A0FC-2103-98BB-307D-32FD481908A2}"/>
              </a:ext>
            </a:extLst>
          </p:cNvPr>
          <p:cNvSpPr/>
          <p:nvPr/>
        </p:nvSpPr>
        <p:spPr>
          <a:xfrm>
            <a:off x="2851621" y="220450"/>
            <a:ext cx="8380263" cy="3843152"/>
          </a:xfrm>
          <a:custGeom>
            <a:avLst/>
            <a:gdLst>
              <a:gd name="connsiteX0" fmla="*/ 0 w 10439400"/>
              <a:gd name="connsiteY0" fmla="*/ 1390678 h 8343899"/>
              <a:gd name="connsiteX1" fmla="*/ 1390678 w 10439400"/>
              <a:gd name="connsiteY1" fmla="*/ 0 h 8343899"/>
              <a:gd name="connsiteX2" fmla="*/ 1739900 w 10439400"/>
              <a:gd name="connsiteY2" fmla="*/ 0 h 8343899"/>
              <a:gd name="connsiteX3" fmla="*/ 1739900 w 10439400"/>
              <a:gd name="connsiteY3" fmla="*/ 0 h 8343899"/>
              <a:gd name="connsiteX4" fmla="*/ 4349750 w 10439400"/>
              <a:gd name="connsiteY4" fmla="*/ 0 h 8343899"/>
              <a:gd name="connsiteX5" fmla="*/ 9048722 w 10439400"/>
              <a:gd name="connsiteY5" fmla="*/ 0 h 8343899"/>
              <a:gd name="connsiteX6" fmla="*/ 10439400 w 10439400"/>
              <a:gd name="connsiteY6" fmla="*/ 1390678 h 8343899"/>
              <a:gd name="connsiteX7" fmla="*/ 10439400 w 10439400"/>
              <a:gd name="connsiteY7" fmla="*/ 4867274 h 8343899"/>
              <a:gd name="connsiteX8" fmla="*/ 10439400 w 10439400"/>
              <a:gd name="connsiteY8" fmla="*/ 4867274 h 8343899"/>
              <a:gd name="connsiteX9" fmla="*/ 10439400 w 10439400"/>
              <a:gd name="connsiteY9" fmla="*/ 6953249 h 8343899"/>
              <a:gd name="connsiteX10" fmla="*/ 10439400 w 10439400"/>
              <a:gd name="connsiteY10" fmla="*/ 6953221 h 8343899"/>
              <a:gd name="connsiteX11" fmla="*/ 9048722 w 10439400"/>
              <a:gd name="connsiteY11" fmla="*/ 8343899 h 8343899"/>
              <a:gd name="connsiteX12" fmla="*/ 4349750 w 10439400"/>
              <a:gd name="connsiteY12" fmla="*/ 8343899 h 8343899"/>
              <a:gd name="connsiteX13" fmla="*/ 1739900 w 10439400"/>
              <a:gd name="connsiteY13" fmla="*/ 8343899 h 8343899"/>
              <a:gd name="connsiteX14" fmla="*/ 1739900 w 10439400"/>
              <a:gd name="connsiteY14" fmla="*/ 8343899 h 8343899"/>
              <a:gd name="connsiteX15" fmla="*/ 1390678 w 10439400"/>
              <a:gd name="connsiteY15" fmla="*/ 8343899 h 8343899"/>
              <a:gd name="connsiteX16" fmla="*/ 0 w 10439400"/>
              <a:gd name="connsiteY16" fmla="*/ 6953221 h 8343899"/>
              <a:gd name="connsiteX17" fmla="*/ 0 w 10439400"/>
              <a:gd name="connsiteY17" fmla="*/ 6953249 h 8343899"/>
              <a:gd name="connsiteX18" fmla="*/ -2130995 w 10439400"/>
              <a:gd name="connsiteY18" fmla="*/ 5608519 h 8343899"/>
              <a:gd name="connsiteX19" fmla="*/ 0 w 10439400"/>
              <a:gd name="connsiteY19" fmla="*/ 4867274 h 8343899"/>
              <a:gd name="connsiteX20" fmla="*/ 0 w 10439400"/>
              <a:gd name="connsiteY20" fmla="*/ 1390678 h 8343899"/>
              <a:gd name="connsiteX0" fmla="*/ 2130995 w 12570395"/>
              <a:gd name="connsiteY0" fmla="*/ 1390678 h 8343899"/>
              <a:gd name="connsiteX1" fmla="*/ 3521673 w 12570395"/>
              <a:gd name="connsiteY1" fmla="*/ 0 h 8343899"/>
              <a:gd name="connsiteX2" fmla="*/ 3870895 w 12570395"/>
              <a:gd name="connsiteY2" fmla="*/ 0 h 8343899"/>
              <a:gd name="connsiteX3" fmla="*/ 3870895 w 12570395"/>
              <a:gd name="connsiteY3" fmla="*/ 0 h 8343899"/>
              <a:gd name="connsiteX4" fmla="*/ 6480745 w 12570395"/>
              <a:gd name="connsiteY4" fmla="*/ 0 h 8343899"/>
              <a:gd name="connsiteX5" fmla="*/ 11179717 w 12570395"/>
              <a:gd name="connsiteY5" fmla="*/ 0 h 8343899"/>
              <a:gd name="connsiteX6" fmla="*/ 12570395 w 12570395"/>
              <a:gd name="connsiteY6" fmla="*/ 1390678 h 8343899"/>
              <a:gd name="connsiteX7" fmla="*/ 12570395 w 12570395"/>
              <a:gd name="connsiteY7" fmla="*/ 4867274 h 8343899"/>
              <a:gd name="connsiteX8" fmla="*/ 12570395 w 12570395"/>
              <a:gd name="connsiteY8" fmla="*/ 4867274 h 8343899"/>
              <a:gd name="connsiteX9" fmla="*/ 12570395 w 12570395"/>
              <a:gd name="connsiteY9" fmla="*/ 6953249 h 8343899"/>
              <a:gd name="connsiteX10" fmla="*/ 12570395 w 12570395"/>
              <a:gd name="connsiteY10" fmla="*/ 6953221 h 8343899"/>
              <a:gd name="connsiteX11" fmla="*/ 11179717 w 12570395"/>
              <a:gd name="connsiteY11" fmla="*/ 8343899 h 8343899"/>
              <a:gd name="connsiteX12" fmla="*/ 6480745 w 12570395"/>
              <a:gd name="connsiteY12" fmla="*/ 8343899 h 8343899"/>
              <a:gd name="connsiteX13" fmla="*/ 3870895 w 12570395"/>
              <a:gd name="connsiteY13" fmla="*/ 8343899 h 8343899"/>
              <a:gd name="connsiteX14" fmla="*/ 3870895 w 12570395"/>
              <a:gd name="connsiteY14" fmla="*/ 8343899 h 8343899"/>
              <a:gd name="connsiteX15" fmla="*/ 3521673 w 12570395"/>
              <a:gd name="connsiteY15" fmla="*/ 8343899 h 8343899"/>
              <a:gd name="connsiteX16" fmla="*/ 2130995 w 12570395"/>
              <a:gd name="connsiteY16" fmla="*/ 6953221 h 8343899"/>
              <a:gd name="connsiteX17" fmla="*/ 2130995 w 12570395"/>
              <a:gd name="connsiteY17" fmla="*/ 6021596 h 8343899"/>
              <a:gd name="connsiteX18" fmla="*/ 0 w 12570395"/>
              <a:gd name="connsiteY18" fmla="*/ 5608519 h 8343899"/>
              <a:gd name="connsiteX19" fmla="*/ 2130995 w 12570395"/>
              <a:gd name="connsiteY19" fmla="*/ 4867274 h 8343899"/>
              <a:gd name="connsiteX20" fmla="*/ 2130995 w 12570395"/>
              <a:gd name="connsiteY20" fmla="*/ 1390678 h 834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570395" h="8343899">
                <a:moveTo>
                  <a:pt x="2130995" y="1390678"/>
                </a:moveTo>
                <a:cubicBezTo>
                  <a:pt x="2130995" y="622628"/>
                  <a:pt x="2753623" y="0"/>
                  <a:pt x="3521673" y="0"/>
                </a:cubicBezTo>
                <a:lnTo>
                  <a:pt x="3870895" y="0"/>
                </a:lnTo>
                <a:lnTo>
                  <a:pt x="3870895" y="0"/>
                </a:lnTo>
                <a:lnTo>
                  <a:pt x="6480745" y="0"/>
                </a:lnTo>
                <a:lnTo>
                  <a:pt x="11179717" y="0"/>
                </a:lnTo>
                <a:cubicBezTo>
                  <a:pt x="11947767" y="0"/>
                  <a:pt x="12570395" y="622628"/>
                  <a:pt x="12570395" y="1390678"/>
                </a:cubicBezTo>
                <a:lnTo>
                  <a:pt x="12570395" y="4867274"/>
                </a:lnTo>
                <a:lnTo>
                  <a:pt x="12570395" y="4867274"/>
                </a:lnTo>
                <a:lnTo>
                  <a:pt x="12570395" y="6953249"/>
                </a:lnTo>
                <a:lnTo>
                  <a:pt x="12570395" y="6953221"/>
                </a:lnTo>
                <a:cubicBezTo>
                  <a:pt x="12570395" y="7721271"/>
                  <a:pt x="11947767" y="8343899"/>
                  <a:pt x="11179717" y="8343899"/>
                </a:cubicBezTo>
                <a:lnTo>
                  <a:pt x="6480745" y="8343899"/>
                </a:lnTo>
                <a:lnTo>
                  <a:pt x="3870895" y="8343899"/>
                </a:lnTo>
                <a:lnTo>
                  <a:pt x="3870895" y="8343899"/>
                </a:lnTo>
                <a:lnTo>
                  <a:pt x="3521673" y="8343899"/>
                </a:lnTo>
                <a:cubicBezTo>
                  <a:pt x="2753623" y="8343899"/>
                  <a:pt x="2130995" y="7721271"/>
                  <a:pt x="2130995" y="6953221"/>
                </a:cubicBezTo>
                <a:lnTo>
                  <a:pt x="2130995" y="6021596"/>
                </a:lnTo>
                <a:lnTo>
                  <a:pt x="0" y="5608519"/>
                </a:lnTo>
                <a:lnTo>
                  <a:pt x="2130995" y="4867274"/>
                </a:lnTo>
                <a:lnTo>
                  <a:pt x="2130995" y="13906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432E3-4DF6-E613-CABE-A1F34485C2FF}"/>
              </a:ext>
            </a:extLst>
          </p:cNvPr>
          <p:cNvSpPr/>
          <p:nvPr/>
        </p:nvSpPr>
        <p:spPr>
          <a:xfrm>
            <a:off x="4335868" y="572365"/>
            <a:ext cx="6810955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ctr"/>
            <a:r>
              <a:rPr lang="vi-VN" sz="5400" b="1">
                <a:ln w="0">
                  <a:solidFill>
                    <a:srgbClr val="FFC000"/>
                  </a:solidFill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Vì sao cần bảo quản những que kem trong ngăn đá của tủ lạnh?</a:t>
            </a:r>
            <a:endParaRPr kumimoji="0" lang="en-US" sz="5400" b="1" i="0" u="none" strike="noStrike" kern="1200" cap="none" spc="0" normalizeH="0" baseline="0" noProof="0">
              <a:ln w="0">
                <a:solidFill>
                  <a:srgbClr val="FFC000"/>
                </a:solidFill>
              </a:ln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28" name="Picture 4" descr="Hình ảnh Kem PNG , Kem PNG , Trong Suốt, Món ăn PNG trong suốt và Vector để  tải xuống miễn phí">
            <a:extLst>
              <a:ext uri="{FF2B5EF4-FFF2-40B4-BE49-F238E27FC236}">
                <a16:creationId xmlns:a16="http://schemas.microsoft.com/office/drawing/2014/main" id="{39F1189D-3404-810C-951A-8451852F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203" y="3429000"/>
            <a:ext cx="3888014" cy="388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376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F3C90-8941-B66A-5B5F-183C4FF40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6" b="89972" l="4819" r="89942">
                        <a14:foregroundMark x1="7924" y1="33482" x2="11028" y2="39830"/>
                        <a14:foregroundMark x1="4819" y1="38900" x2="4819" y2="38900"/>
                        <a14:foregroundMark x1="23545" y1="8856" x2="24774" y2="11767"/>
                        <a14:backgroundMark x1="50194" y1="65265" x2="49450" y2="87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3" r="43840"/>
          <a:stretch/>
        </p:blipFill>
        <p:spPr>
          <a:xfrm>
            <a:off x="-327600" y="1032495"/>
            <a:ext cx="4814540" cy="6612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03193-C977-A91C-E8CC-2F55D980E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40" b="90053" l="50582" r="95084">
                        <a14:foregroundMark x1="95084" y1="38213" x2="95084" y2="38213"/>
                        <a14:foregroundMark x1="95084" y1="38213" x2="92723" y2="38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46" t="3342" r="-1306" b="241"/>
          <a:stretch/>
        </p:blipFill>
        <p:spPr>
          <a:xfrm>
            <a:off x="7892136" y="1032495"/>
            <a:ext cx="4814540" cy="66123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89C203-18DA-73B1-E49B-3A56C06C59B5}"/>
              </a:ext>
            </a:extLst>
          </p:cNvPr>
          <p:cNvGrpSpPr/>
          <p:nvPr/>
        </p:nvGrpSpPr>
        <p:grpSpPr>
          <a:xfrm rot="20645238">
            <a:off x="3911919" y="2289297"/>
            <a:ext cx="5133019" cy="4512990"/>
            <a:chOff x="5896850" y="186739"/>
            <a:chExt cx="5133019" cy="39253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9AA889-B7D5-922F-5F27-8641FAD3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477">
              <a:off x="5896850" y="186739"/>
              <a:ext cx="5133019" cy="39253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42E19E-4A71-5056-739B-87123FCB6B18}"/>
                </a:ext>
              </a:extLst>
            </p:cNvPr>
            <p:cNvSpPr/>
            <p:nvPr/>
          </p:nvSpPr>
          <p:spPr>
            <a:xfrm rot="547446">
              <a:off x="6429995" y="780774"/>
              <a:ext cx="4276725" cy="2436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8800" b="1">
                  <a:solidFill>
                    <a:srgbClr val="FF0000"/>
                  </a:solidFill>
                  <a:latin typeface="UTM Flamenco" panose="02040603050506020204" pitchFamily="18" charset="0"/>
                </a:rPr>
                <a:t>N</a:t>
              </a:r>
              <a:r>
                <a:rPr lang="vi-VN" sz="8800" b="1">
                  <a:solidFill>
                    <a:srgbClr val="FF0000"/>
                  </a:solidFill>
                  <a:latin typeface="UTM Flamenco" panose="02040603050506020204" pitchFamily="18" charset="0"/>
                </a:rPr>
                <a:t>hóm đôi </a:t>
              </a:r>
              <a:endParaRPr lang="en-US" sz="8800" b="1" dirty="0">
                <a:solidFill>
                  <a:srgbClr val="FF0000"/>
                </a:solidFill>
                <a:latin typeface="UTM Flamenc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298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5C03A5-8006-154F-83EF-A58C334EC85D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C78C0-392E-C4F2-C93E-72D39CA6D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75" y="2246116"/>
            <a:ext cx="3560124" cy="868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154C7-1563-C35E-3E13-E6076BCD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25" y="3876759"/>
            <a:ext cx="3560449" cy="847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F8D841-0E6A-6F55-31DA-1AF30FCF3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9" y="2289320"/>
            <a:ext cx="3560124" cy="8686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2A4C4-F101-B760-A3DF-BCAD7C9647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7" y="5298134"/>
            <a:ext cx="3560124" cy="8686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9826E6-5E5F-C8B8-19D9-7624748BA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47" y="5184011"/>
            <a:ext cx="3554096" cy="84712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9D894B-B1E7-6FAF-9FE0-9B55351D2C3C}"/>
              </a:ext>
            </a:extLst>
          </p:cNvPr>
          <p:cNvSpPr/>
          <p:nvPr/>
        </p:nvSpPr>
        <p:spPr>
          <a:xfrm>
            <a:off x="3532824" y="735196"/>
            <a:ext cx="4362450" cy="1194725"/>
          </a:xfrm>
          <a:prstGeom prst="roundRect">
            <a:avLst/>
          </a:prstGeom>
          <a:solidFill>
            <a:srgbClr val="C2DEBA"/>
          </a:solidFill>
          <a:ln w="76200">
            <a:solidFill>
              <a:srgbClr val="81C1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00"/>
                </a:solidFill>
              </a:rPr>
              <a:t>TRẠNG THÁI RẮN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5105B5-85BB-24D5-1C8A-4D194D0A149A}"/>
              </a:ext>
            </a:extLst>
          </p:cNvPr>
          <p:cNvSpPr/>
          <p:nvPr/>
        </p:nvSpPr>
        <p:spPr>
          <a:xfrm>
            <a:off x="596657" y="3929844"/>
            <a:ext cx="3488864" cy="852950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Hộp gỗ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BF1655-032B-C0D3-F2BF-8CCD569AD516}"/>
              </a:ext>
            </a:extLst>
          </p:cNvPr>
          <p:cNvSpPr/>
          <p:nvPr/>
        </p:nvSpPr>
        <p:spPr>
          <a:xfrm>
            <a:off x="4605639" y="5298134"/>
            <a:ext cx="3516218" cy="915191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Cốc thuỷ tinh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A70942D-8A71-CE65-C7A8-07BA86267058}"/>
              </a:ext>
            </a:extLst>
          </p:cNvPr>
          <p:cNvSpPr/>
          <p:nvPr/>
        </p:nvSpPr>
        <p:spPr>
          <a:xfrm>
            <a:off x="8106480" y="3789166"/>
            <a:ext cx="3488863" cy="906034"/>
          </a:xfrm>
          <a:prstGeom prst="roundRect">
            <a:avLst/>
          </a:prstGeom>
          <a:solidFill>
            <a:srgbClr val="F8BBD5"/>
          </a:solidFill>
          <a:ln w="57150">
            <a:solidFill>
              <a:srgbClr val="F8BBD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</a:rPr>
              <a:t>Giấm</a:t>
            </a:r>
          </a:p>
        </p:txBody>
      </p:sp>
    </p:spTree>
    <p:extLst>
      <p:ext uri="{BB962C8B-B14F-4D97-AF65-F5344CB8AC3E}">
        <p14:creationId xmlns:p14="http://schemas.microsoft.com/office/powerpoint/2010/main" val="2802088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5C03A5-8006-154F-83EF-A58C334EC85D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71C5B7-03BA-0315-CEE2-4BEB98FF2D12}"/>
              </a:ext>
            </a:extLst>
          </p:cNvPr>
          <p:cNvSpPr/>
          <p:nvPr/>
        </p:nvSpPr>
        <p:spPr>
          <a:xfrm>
            <a:off x="3331950" y="675460"/>
            <a:ext cx="5202450" cy="1194725"/>
          </a:xfrm>
          <a:prstGeom prst="roundRect">
            <a:avLst/>
          </a:prstGeom>
          <a:solidFill>
            <a:srgbClr val="A2DEF9"/>
          </a:solidFill>
          <a:ln w="76200">
            <a:solidFill>
              <a:srgbClr val="1FC3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00"/>
                </a:solidFill>
              </a:rPr>
              <a:t>TRẠNG THÁI LỎNG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424BE-312A-5B05-F42B-7A609245C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75" y="2246116"/>
            <a:ext cx="3560124" cy="868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80940-1AA0-620F-8791-18C883E2E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25" y="3876759"/>
            <a:ext cx="3560449" cy="847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B99A4-9F2C-694E-1EBF-5D2C303090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9" y="2289320"/>
            <a:ext cx="3560124" cy="8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8B245A-8222-E079-0F99-004F073EF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7" y="5298134"/>
            <a:ext cx="3560124" cy="868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3EF0E9-2072-0BBE-3C85-2217AE02CB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47" y="5184011"/>
            <a:ext cx="3554096" cy="84712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794EC2-1F5E-A90D-FE2E-5CA14C5ED879}"/>
              </a:ext>
            </a:extLst>
          </p:cNvPr>
          <p:cNvSpPr/>
          <p:nvPr/>
        </p:nvSpPr>
        <p:spPr>
          <a:xfrm>
            <a:off x="596657" y="3929844"/>
            <a:ext cx="3488864" cy="852950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Hộp gỗ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BF6277D-B677-BB20-08CD-5B0036176734}"/>
              </a:ext>
            </a:extLst>
          </p:cNvPr>
          <p:cNvSpPr/>
          <p:nvPr/>
        </p:nvSpPr>
        <p:spPr>
          <a:xfrm>
            <a:off x="4379056" y="5115941"/>
            <a:ext cx="3516218" cy="915191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Cốc thuỷ tinh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69ED1C2-CBB0-CDED-900E-29FCE830AFDB}"/>
              </a:ext>
            </a:extLst>
          </p:cNvPr>
          <p:cNvSpPr/>
          <p:nvPr/>
        </p:nvSpPr>
        <p:spPr>
          <a:xfrm>
            <a:off x="8246672" y="3814965"/>
            <a:ext cx="3488863" cy="906034"/>
          </a:xfrm>
          <a:prstGeom prst="roundRect">
            <a:avLst/>
          </a:prstGeom>
          <a:solidFill>
            <a:srgbClr val="F8BBD5"/>
          </a:solidFill>
          <a:ln w="57150">
            <a:solidFill>
              <a:srgbClr val="F8BBD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</a:rPr>
              <a:t>Giấm</a:t>
            </a:r>
          </a:p>
        </p:txBody>
      </p:sp>
    </p:spTree>
    <p:extLst>
      <p:ext uri="{BB962C8B-B14F-4D97-AF65-F5344CB8AC3E}">
        <p14:creationId xmlns:p14="http://schemas.microsoft.com/office/powerpoint/2010/main" val="3512615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5C03A5-8006-154F-83EF-A58C334EC85D}"/>
              </a:ext>
            </a:extLst>
          </p:cNvPr>
          <p:cNvSpPr/>
          <p:nvPr/>
        </p:nvSpPr>
        <p:spPr>
          <a:xfrm>
            <a:off x="117970" y="301336"/>
            <a:ext cx="11968963" cy="6400800"/>
          </a:xfrm>
          <a:prstGeom prst="roundRect">
            <a:avLst>
              <a:gd name="adj" fmla="val 8847"/>
            </a:avLst>
          </a:prstGeom>
          <a:ln w="76200">
            <a:solidFill>
              <a:srgbClr val="00B0F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E11958-1377-1AD1-F93B-A01659299C8F}"/>
              </a:ext>
            </a:extLst>
          </p:cNvPr>
          <p:cNvSpPr/>
          <p:nvPr/>
        </p:nvSpPr>
        <p:spPr>
          <a:xfrm>
            <a:off x="3545050" y="703498"/>
            <a:ext cx="4362450" cy="1194725"/>
          </a:xfrm>
          <a:prstGeom prst="roundRect">
            <a:avLst/>
          </a:prstGeom>
          <a:solidFill>
            <a:srgbClr val="FDD2AB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00"/>
                </a:solidFill>
              </a:rPr>
              <a:t>TRẠNG THÁI KHÍ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3DD87-FAA5-4627-2093-A3EF50F8B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75" y="2246116"/>
            <a:ext cx="3560124" cy="868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20CA4-89A5-CBCF-FE34-B423FA346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25" y="3876759"/>
            <a:ext cx="3560449" cy="847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B01CE-DA06-8D20-9373-89308451E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9" y="2289320"/>
            <a:ext cx="3560124" cy="8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23EA10-94B3-CA1C-A904-3BBA1271D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7" y="5298134"/>
            <a:ext cx="3560124" cy="8686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853554-D1B8-D916-85F8-A1FF372B9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47" y="5184011"/>
            <a:ext cx="3554096" cy="84712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AAC68F-D219-3575-AE6D-6E3EBD59CDFD}"/>
              </a:ext>
            </a:extLst>
          </p:cNvPr>
          <p:cNvSpPr/>
          <p:nvPr/>
        </p:nvSpPr>
        <p:spPr>
          <a:xfrm>
            <a:off x="596657" y="3929844"/>
            <a:ext cx="3488864" cy="852950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Hộp gỗ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78A2E1-C592-66C3-63BD-F468B24CCD1B}"/>
              </a:ext>
            </a:extLst>
          </p:cNvPr>
          <p:cNvSpPr/>
          <p:nvPr/>
        </p:nvSpPr>
        <p:spPr>
          <a:xfrm>
            <a:off x="4605639" y="5239311"/>
            <a:ext cx="3516218" cy="915191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Cốc thuỷ tinh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BDF851D-FFC6-9BB5-9F8A-7C6F665ABF0A}"/>
              </a:ext>
            </a:extLst>
          </p:cNvPr>
          <p:cNvSpPr/>
          <p:nvPr/>
        </p:nvSpPr>
        <p:spPr>
          <a:xfrm>
            <a:off x="8246672" y="3876760"/>
            <a:ext cx="3488863" cy="906034"/>
          </a:xfrm>
          <a:prstGeom prst="roundRect">
            <a:avLst/>
          </a:prstGeom>
          <a:solidFill>
            <a:srgbClr val="F8BBD5"/>
          </a:solidFill>
          <a:ln w="57150">
            <a:solidFill>
              <a:srgbClr val="F8BBD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0000"/>
                </a:solidFill>
              </a:rPr>
              <a:t>Giấm</a:t>
            </a:r>
          </a:p>
        </p:txBody>
      </p:sp>
    </p:spTree>
    <p:extLst>
      <p:ext uri="{BB962C8B-B14F-4D97-AF65-F5344CB8AC3E}">
        <p14:creationId xmlns:p14="http://schemas.microsoft.com/office/powerpoint/2010/main" val="1795163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BA3B1847-A9C8-54F6-39AF-67802B31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8E45A-5D63-6006-D8DB-8E651D646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95" y="414432"/>
            <a:ext cx="3590855" cy="110956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74A27DF-CDD5-70CE-688C-1F8D54630F88}"/>
              </a:ext>
            </a:extLst>
          </p:cNvPr>
          <p:cNvSpPr/>
          <p:nvPr/>
        </p:nvSpPr>
        <p:spPr>
          <a:xfrm>
            <a:off x="859844" y="1639627"/>
            <a:ext cx="2971800" cy="612373"/>
          </a:xfrm>
          <a:prstGeom prst="roundRect">
            <a:avLst/>
          </a:prstGeom>
          <a:solidFill>
            <a:srgbClr val="C2DEBA"/>
          </a:solidFill>
          <a:ln w="76200">
            <a:solidFill>
              <a:srgbClr val="81C1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TRẠNG THÁI RẮN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792617E6-A5C0-0D14-FDE7-CB9C883BC024}"/>
              </a:ext>
            </a:extLst>
          </p:cNvPr>
          <p:cNvSpPr/>
          <p:nvPr/>
        </p:nvSpPr>
        <p:spPr>
          <a:xfrm>
            <a:off x="4394981" y="1648287"/>
            <a:ext cx="3544027" cy="612373"/>
          </a:xfrm>
          <a:prstGeom prst="roundRect">
            <a:avLst/>
          </a:prstGeom>
          <a:solidFill>
            <a:srgbClr val="A2DEF9"/>
          </a:solidFill>
          <a:ln w="76200">
            <a:solidFill>
              <a:srgbClr val="1FC3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TRẠNG THÁI LỎNG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E991A3C-B504-AE3C-338B-E98D2EC035C8}"/>
              </a:ext>
            </a:extLst>
          </p:cNvPr>
          <p:cNvSpPr/>
          <p:nvPr/>
        </p:nvSpPr>
        <p:spPr>
          <a:xfrm>
            <a:off x="8556853" y="1648286"/>
            <a:ext cx="2971800" cy="612373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TRẠNG THÁI KHÍ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47F5A69-A35C-54EC-39E4-20F8F635F002}"/>
              </a:ext>
            </a:extLst>
          </p:cNvPr>
          <p:cNvCxnSpPr/>
          <p:nvPr/>
        </p:nvCxnSpPr>
        <p:spPr>
          <a:xfrm>
            <a:off x="4215238" y="1863274"/>
            <a:ext cx="0" cy="438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E4D90F7-5E0B-89AE-A7FF-F6F77D5A5491}"/>
              </a:ext>
            </a:extLst>
          </p:cNvPr>
          <p:cNvCxnSpPr/>
          <p:nvPr/>
        </p:nvCxnSpPr>
        <p:spPr>
          <a:xfrm>
            <a:off x="8248650" y="1877606"/>
            <a:ext cx="0" cy="4381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95">
            <a:extLst>
              <a:ext uri="{FF2B5EF4-FFF2-40B4-BE49-F238E27FC236}">
                <a16:creationId xmlns:a16="http://schemas.microsoft.com/office/drawing/2014/main" id="{E859BE00-322E-24AD-05B7-104674B47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70" y="2764321"/>
            <a:ext cx="2478450" cy="60472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1278D59B-A747-CB79-5B5E-97274CD26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20" y="3923073"/>
            <a:ext cx="2478676" cy="58974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A8DDC69A-71F9-AD5A-2117-A72B4B779C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28" y="2645815"/>
            <a:ext cx="2478450" cy="60472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7CE8CCF2-8B7F-A8E4-99B2-4C54C78C67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720" y="2760543"/>
            <a:ext cx="2478450" cy="60472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E6E660E8-F653-FED0-F914-E4F35030DE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626" y="5182948"/>
            <a:ext cx="2474253" cy="589740"/>
          </a:xfrm>
          <a:prstGeom prst="rect">
            <a:avLst/>
          </a:prstGeom>
        </p:spPr>
      </p:pic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2ADD46E4-DA74-E922-262F-2C68AD21A53D}"/>
              </a:ext>
            </a:extLst>
          </p:cNvPr>
          <p:cNvSpPr/>
          <p:nvPr/>
        </p:nvSpPr>
        <p:spPr>
          <a:xfrm>
            <a:off x="1153301" y="3895237"/>
            <a:ext cx="2428840" cy="593798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Hộp gỗ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EA7216B3-A5E6-9D72-AA8B-A4BA57A1067E}"/>
              </a:ext>
            </a:extLst>
          </p:cNvPr>
          <p:cNvSpPr/>
          <p:nvPr/>
        </p:nvSpPr>
        <p:spPr>
          <a:xfrm>
            <a:off x="1297822" y="5218373"/>
            <a:ext cx="2447883" cy="637128"/>
          </a:xfrm>
          <a:prstGeom prst="roundRect">
            <a:avLst/>
          </a:prstGeom>
          <a:solidFill>
            <a:srgbClr val="FCC6A6"/>
          </a:solidFill>
          <a:ln w="57150">
            <a:solidFill>
              <a:srgbClr val="F694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Cốc thuỷ tinh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787550E8-C5BD-AA85-8662-EF55CB8123F4}"/>
              </a:ext>
            </a:extLst>
          </p:cNvPr>
          <p:cNvSpPr/>
          <p:nvPr/>
        </p:nvSpPr>
        <p:spPr>
          <a:xfrm>
            <a:off x="4917546" y="4217943"/>
            <a:ext cx="2428840" cy="630753"/>
          </a:xfrm>
          <a:prstGeom prst="roundRect">
            <a:avLst/>
          </a:prstGeom>
          <a:solidFill>
            <a:srgbClr val="F8BBD5"/>
          </a:solidFill>
          <a:ln w="57150">
            <a:solidFill>
              <a:srgbClr val="F8BBD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Giấm</a:t>
            </a:r>
          </a:p>
        </p:txBody>
      </p:sp>
    </p:spTree>
    <p:extLst>
      <p:ext uri="{BB962C8B-B14F-4D97-AF65-F5344CB8AC3E}">
        <p14:creationId xmlns:p14="http://schemas.microsoft.com/office/powerpoint/2010/main" val="18423232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hef girl smiling in uniform giving thumbs up cartoon art illustration">
            <a:extLst>
              <a:ext uri="{FF2B5EF4-FFF2-40B4-BE49-F238E27FC236}">
                <a16:creationId xmlns:a16="http://schemas.microsoft.com/office/drawing/2014/main" id="{FC25128A-00D1-7A71-AA78-F89B2AFE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0" b="94200" l="9744" r="89776">
                        <a14:foregroundMark x1="50000" y1="8400" x2="55591" y2="11800"/>
                        <a14:foregroundMark x1="52808" y1="92849" x2="52396" y2="90400"/>
                        <a14:backgroundMark x1="22045" y1="34400" x2="26358" y2="80000"/>
                        <a14:backgroundMark x1="26358" y1="80000" x2="33866" y2="82200"/>
                        <a14:backgroundMark x1="78275" y1="33400" x2="67572" y2="76200"/>
                        <a14:backgroundMark x1="53195" y1="94400" x2="53195" y2="94400"/>
                        <a14:backgroundMark x1="51917" y1="94400" x2="53674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026" y="245966"/>
            <a:ext cx="8620126" cy="68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BB52D8-C4CC-8452-971C-82B812DF8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819" y="722141"/>
            <a:ext cx="8321761" cy="541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2295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BA3B1847-A9C8-54F6-39AF-67802B317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0CF223-D85B-8EDC-6263-A726347903A3}"/>
              </a:ext>
            </a:extLst>
          </p:cNvPr>
          <p:cNvSpPr txBox="1"/>
          <p:nvPr/>
        </p:nvSpPr>
        <p:spPr>
          <a:xfrm>
            <a:off x="1295400" y="616982"/>
            <a:ext cx="9544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rgbClr val="FF0000"/>
                </a:solidFill>
              </a:rPr>
              <a:t> Đố em: </a:t>
            </a:r>
            <a:r>
              <a:rPr lang="vi-VN" sz="5400"/>
              <a:t>Vì sao người ta phải giữ chất khí trong bình kín?</a:t>
            </a:r>
            <a:endParaRPr lang="en-US" sz="5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A858F-3145-AE10-807D-58C84F6F2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80" y="2371308"/>
            <a:ext cx="7168640" cy="3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70796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EF3C90-8941-B66A-5B5F-183C4FF40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6" b="89972" l="4819" r="89942">
                        <a14:foregroundMark x1="7924" y1="33482" x2="11028" y2="39830"/>
                        <a14:foregroundMark x1="4819" y1="38900" x2="4819" y2="38900"/>
                        <a14:foregroundMark x1="23545" y1="8856" x2="24774" y2="11767"/>
                        <a14:backgroundMark x1="50194" y1="65265" x2="49450" y2="87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3" r="43840"/>
          <a:stretch/>
        </p:blipFill>
        <p:spPr>
          <a:xfrm>
            <a:off x="-327600" y="1032495"/>
            <a:ext cx="4814540" cy="6612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403193-C977-A91C-E8CC-2F55D980E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940" b="90053" l="50582" r="95084">
                        <a14:foregroundMark x1="95084" y1="38213" x2="95084" y2="38213"/>
                        <a14:foregroundMark x1="95084" y1="38213" x2="92723" y2="38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46" t="3342" r="-1306" b="241"/>
          <a:stretch/>
        </p:blipFill>
        <p:spPr>
          <a:xfrm>
            <a:off x="7892136" y="1032495"/>
            <a:ext cx="4814540" cy="661231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89C203-18DA-73B1-E49B-3A56C06C59B5}"/>
              </a:ext>
            </a:extLst>
          </p:cNvPr>
          <p:cNvGrpSpPr/>
          <p:nvPr/>
        </p:nvGrpSpPr>
        <p:grpSpPr>
          <a:xfrm rot="20645238">
            <a:off x="3911919" y="2289297"/>
            <a:ext cx="5133019" cy="4512990"/>
            <a:chOff x="5896850" y="186739"/>
            <a:chExt cx="5133019" cy="39253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9AA889-B7D5-922F-5F27-8641FAD3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7477">
              <a:off x="5896850" y="186739"/>
              <a:ext cx="5133019" cy="39253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42E19E-4A71-5056-739B-87123FCB6B18}"/>
                </a:ext>
              </a:extLst>
            </p:cNvPr>
            <p:cNvSpPr/>
            <p:nvPr/>
          </p:nvSpPr>
          <p:spPr>
            <a:xfrm rot="547446">
              <a:off x="6429995" y="780774"/>
              <a:ext cx="4276725" cy="2436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vi-VN" sz="8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Flamenco" panose="02040603050506020204" pitchFamily="18" charset="0"/>
                  <a:ea typeface="+mn-ea"/>
                  <a:cs typeface="+mn-cs"/>
                </a:rPr>
                <a:t>hóm đôi 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2867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859DB104-D591-9841-FBBC-6C163A2215EA}"/>
              </a:ext>
            </a:extLst>
          </p:cNvPr>
          <p:cNvGrpSpPr/>
          <p:nvPr/>
        </p:nvGrpSpPr>
        <p:grpSpPr>
          <a:xfrm flipV="1">
            <a:off x="3999149" y="1168609"/>
            <a:ext cx="7587382" cy="5215438"/>
            <a:chOff x="692006" y="116442"/>
            <a:chExt cx="11176173" cy="2919244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id="{D1251D8B-0CD1-7026-7B70-7D504EFA47B7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5C9232E8-D220-7ABB-4501-163FBEEB401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61BAC6-55E3-27AF-D539-1262426C90FB}"/>
              </a:ext>
            </a:extLst>
          </p:cNvPr>
          <p:cNvSpPr txBox="1"/>
          <p:nvPr/>
        </p:nvSpPr>
        <p:spPr>
          <a:xfrm>
            <a:off x="4113866" y="1610814"/>
            <a:ext cx="7357948" cy="4079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24130" indent="-90170" algn="ctr">
              <a:lnSpc>
                <a:spcPct val="120000"/>
              </a:lnSpc>
              <a:spcAft>
                <a:spcPts val="800"/>
              </a:spcAft>
            </a:pPr>
            <a:r>
              <a:rPr lang="en-US" sz="440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vi-VN" sz="440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gười ta phải giữ chất khí trong bình kín</a:t>
            </a:r>
            <a:r>
              <a:rPr lang="en-US" sz="440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440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 chất khí có thể lan ra theo mọi hướng nên cần phải giữ chất khí trong bình kín.</a:t>
            </a:r>
            <a:endParaRPr lang="en-US" sz="440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Vector cute woman chef holding yentafo noodles asian food hand drawn cartoon art illustration">
            <a:extLst>
              <a:ext uri="{FF2B5EF4-FFF2-40B4-BE49-F238E27FC236}">
                <a16:creationId xmlns:a16="http://schemas.microsoft.com/office/drawing/2014/main" id="{23C5C4B0-7918-6A88-FB2D-2CDDBB5A7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83" b="91417" l="42013" r="93291">
                        <a14:foregroundMark x1="55431" y1="8982" x2="60383" y2="10379"/>
                        <a14:foregroundMark x1="42013" y1="30739" x2="43930" y2="31737"/>
                        <a14:foregroundMark x1="63099" y1="91417" x2="62460" y2="89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5"/>
          <a:stretch/>
        </p:blipFill>
        <p:spPr bwMode="auto">
          <a:xfrm>
            <a:off x="-1" y="364197"/>
            <a:ext cx="5372265" cy="68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6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ute chef girl smiling in uniform giving thumbs up cartoon art illustration">
            <a:extLst>
              <a:ext uri="{FF2B5EF4-FFF2-40B4-BE49-F238E27FC236}">
                <a16:creationId xmlns:a16="http://schemas.microsoft.com/office/drawing/2014/main" id="{6BECA882-3B05-6A1F-030C-939279F4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0" b="94200" l="9744" r="89776">
                        <a14:foregroundMark x1="50000" y1="8400" x2="55591" y2="11800"/>
                        <a14:foregroundMark x1="52808" y1="92849" x2="52396" y2="90400"/>
                        <a14:backgroundMark x1="22045" y1="34400" x2="26358" y2="80000"/>
                        <a14:backgroundMark x1="26358" y1="80000" x2="33866" y2="82200"/>
                        <a14:backgroundMark x1="78275" y1="33400" x2="67572" y2="76200"/>
                        <a14:backgroundMark x1="53195" y1="94400" x2="53195" y2="94400"/>
                        <a14:backgroundMark x1="51917" y1="94400" x2="53674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026" y="245966"/>
            <a:ext cx="8620126" cy="68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8B31B6B-F02C-C5AD-D8D1-6336181562B6}"/>
              </a:ext>
            </a:extLst>
          </p:cNvPr>
          <p:cNvSpPr/>
          <p:nvPr/>
        </p:nvSpPr>
        <p:spPr>
          <a:xfrm>
            <a:off x="4689286" y="719739"/>
            <a:ext cx="7142017" cy="5447143"/>
          </a:xfrm>
          <a:prstGeom prst="wedgeEllipseCallout">
            <a:avLst>
              <a:gd name="adj1" fmla="val -66241"/>
              <a:gd name="adj2" fmla="val 18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A52B07-E6E6-06EF-ABB7-1D0E4EF22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22507"/>
            <a:ext cx="3820077" cy="129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1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02E5DC-B2DF-597B-0BAF-AD1CCE0A8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94" r="89942">
                        <a14:backgroundMark x1="20925" y1="41448" x2="28299" y2="57461"/>
                        <a14:backgroundMark x1="75517" y1="35867" x2="76908" y2="68257"/>
                        <a14:backgroundMark x1="41106" y1="59038" x2="41106" y2="59038"/>
                        <a14:backgroundMark x1="37290" y1="58431" x2="37290" y2="58431"/>
                        <a14:backgroundMark x1="41235" y1="6349" x2="41235" y2="6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33600" y="889000"/>
            <a:ext cx="7892522" cy="63137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2188A0FC-2103-98BB-307D-32FD481908A2}"/>
              </a:ext>
            </a:extLst>
          </p:cNvPr>
          <p:cNvSpPr/>
          <p:nvPr/>
        </p:nvSpPr>
        <p:spPr>
          <a:xfrm>
            <a:off x="3289771" y="1507424"/>
            <a:ext cx="8380263" cy="3843152"/>
          </a:xfrm>
          <a:custGeom>
            <a:avLst/>
            <a:gdLst>
              <a:gd name="connsiteX0" fmla="*/ 0 w 10439400"/>
              <a:gd name="connsiteY0" fmla="*/ 1390678 h 8343899"/>
              <a:gd name="connsiteX1" fmla="*/ 1390678 w 10439400"/>
              <a:gd name="connsiteY1" fmla="*/ 0 h 8343899"/>
              <a:gd name="connsiteX2" fmla="*/ 1739900 w 10439400"/>
              <a:gd name="connsiteY2" fmla="*/ 0 h 8343899"/>
              <a:gd name="connsiteX3" fmla="*/ 1739900 w 10439400"/>
              <a:gd name="connsiteY3" fmla="*/ 0 h 8343899"/>
              <a:gd name="connsiteX4" fmla="*/ 4349750 w 10439400"/>
              <a:gd name="connsiteY4" fmla="*/ 0 h 8343899"/>
              <a:gd name="connsiteX5" fmla="*/ 9048722 w 10439400"/>
              <a:gd name="connsiteY5" fmla="*/ 0 h 8343899"/>
              <a:gd name="connsiteX6" fmla="*/ 10439400 w 10439400"/>
              <a:gd name="connsiteY6" fmla="*/ 1390678 h 8343899"/>
              <a:gd name="connsiteX7" fmla="*/ 10439400 w 10439400"/>
              <a:gd name="connsiteY7" fmla="*/ 4867274 h 8343899"/>
              <a:gd name="connsiteX8" fmla="*/ 10439400 w 10439400"/>
              <a:gd name="connsiteY8" fmla="*/ 4867274 h 8343899"/>
              <a:gd name="connsiteX9" fmla="*/ 10439400 w 10439400"/>
              <a:gd name="connsiteY9" fmla="*/ 6953249 h 8343899"/>
              <a:gd name="connsiteX10" fmla="*/ 10439400 w 10439400"/>
              <a:gd name="connsiteY10" fmla="*/ 6953221 h 8343899"/>
              <a:gd name="connsiteX11" fmla="*/ 9048722 w 10439400"/>
              <a:gd name="connsiteY11" fmla="*/ 8343899 h 8343899"/>
              <a:gd name="connsiteX12" fmla="*/ 4349750 w 10439400"/>
              <a:gd name="connsiteY12" fmla="*/ 8343899 h 8343899"/>
              <a:gd name="connsiteX13" fmla="*/ 1739900 w 10439400"/>
              <a:gd name="connsiteY13" fmla="*/ 8343899 h 8343899"/>
              <a:gd name="connsiteX14" fmla="*/ 1739900 w 10439400"/>
              <a:gd name="connsiteY14" fmla="*/ 8343899 h 8343899"/>
              <a:gd name="connsiteX15" fmla="*/ 1390678 w 10439400"/>
              <a:gd name="connsiteY15" fmla="*/ 8343899 h 8343899"/>
              <a:gd name="connsiteX16" fmla="*/ 0 w 10439400"/>
              <a:gd name="connsiteY16" fmla="*/ 6953221 h 8343899"/>
              <a:gd name="connsiteX17" fmla="*/ 0 w 10439400"/>
              <a:gd name="connsiteY17" fmla="*/ 6953249 h 8343899"/>
              <a:gd name="connsiteX18" fmla="*/ -2130995 w 10439400"/>
              <a:gd name="connsiteY18" fmla="*/ 5608519 h 8343899"/>
              <a:gd name="connsiteX19" fmla="*/ 0 w 10439400"/>
              <a:gd name="connsiteY19" fmla="*/ 4867274 h 8343899"/>
              <a:gd name="connsiteX20" fmla="*/ 0 w 10439400"/>
              <a:gd name="connsiteY20" fmla="*/ 1390678 h 8343899"/>
              <a:gd name="connsiteX0" fmla="*/ 2130995 w 12570395"/>
              <a:gd name="connsiteY0" fmla="*/ 1390678 h 8343899"/>
              <a:gd name="connsiteX1" fmla="*/ 3521673 w 12570395"/>
              <a:gd name="connsiteY1" fmla="*/ 0 h 8343899"/>
              <a:gd name="connsiteX2" fmla="*/ 3870895 w 12570395"/>
              <a:gd name="connsiteY2" fmla="*/ 0 h 8343899"/>
              <a:gd name="connsiteX3" fmla="*/ 3870895 w 12570395"/>
              <a:gd name="connsiteY3" fmla="*/ 0 h 8343899"/>
              <a:gd name="connsiteX4" fmla="*/ 6480745 w 12570395"/>
              <a:gd name="connsiteY4" fmla="*/ 0 h 8343899"/>
              <a:gd name="connsiteX5" fmla="*/ 11179717 w 12570395"/>
              <a:gd name="connsiteY5" fmla="*/ 0 h 8343899"/>
              <a:gd name="connsiteX6" fmla="*/ 12570395 w 12570395"/>
              <a:gd name="connsiteY6" fmla="*/ 1390678 h 8343899"/>
              <a:gd name="connsiteX7" fmla="*/ 12570395 w 12570395"/>
              <a:gd name="connsiteY7" fmla="*/ 4867274 h 8343899"/>
              <a:gd name="connsiteX8" fmla="*/ 12570395 w 12570395"/>
              <a:gd name="connsiteY8" fmla="*/ 4867274 h 8343899"/>
              <a:gd name="connsiteX9" fmla="*/ 12570395 w 12570395"/>
              <a:gd name="connsiteY9" fmla="*/ 6953249 h 8343899"/>
              <a:gd name="connsiteX10" fmla="*/ 12570395 w 12570395"/>
              <a:gd name="connsiteY10" fmla="*/ 6953221 h 8343899"/>
              <a:gd name="connsiteX11" fmla="*/ 11179717 w 12570395"/>
              <a:gd name="connsiteY11" fmla="*/ 8343899 h 8343899"/>
              <a:gd name="connsiteX12" fmla="*/ 6480745 w 12570395"/>
              <a:gd name="connsiteY12" fmla="*/ 8343899 h 8343899"/>
              <a:gd name="connsiteX13" fmla="*/ 3870895 w 12570395"/>
              <a:gd name="connsiteY13" fmla="*/ 8343899 h 8343899"/>
              <a:gd name="connsiteX14" fmla="*/ 3870895 w 12570395"/>
              <a:gd name="connsiteY14" fmla="*/ 8343899 h 8343899"/>
              <a:gd name="connsiteX15" fmla="*/ 3521673 w 12570395"/>
              <a:gd name="connsiteY15" fmla="*/ 8343899 h 8343899"/>
              <a:gd name="connsiteX16" fmla="*/ 2130995 w 12570395"/>
              <a:gd name="connsiteY16" fmla="*/ 6953221 h 8343899"/>
              <a:gd name="connsiteX17" fmla="*/ 2130995 w 12570395"/>
              <a:gd name="connsiteY17" fmla="*/ 6021596 h 8343899"/>
              <a:gd name="connsiteX18" fmla="*/ 0 w 12570395"/>
              <a:gd name="connsiteY18" fmla="*/ 5608519 h 8343899"/>
              <a:gd name="connsiteX19" fmla="*/ 2130995 w 12570395"/>
              <a:gd name="connsiteY19" fmla="*/ 4867274 h 8343899"/>
              <a:gd name="connsiteX20" fmla="*/ 2130995 w 12570395"/>
              <a:gd name="connsiteY20" fmla="*/ 1390678 h 834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570395" h="8343899">
                <a:moveTo>
                  <a:pt x="2130995" y="1390678"/>
                </a:moveTo>
                <a:cubicBezTo>
                  <a:pt x="2130995" y="622628"/>
                  <a:pt x="2753623" y="0"/>
                  <a:pt x="3521673" y="0"/>
                </a:cubicBezTo>
                <a:lnTo>
                  <a:pt x="3870895" y="0"/>
                </a:lnTo>
                <a:lnTo>
                  <a:pt x="3870895" y="0"/>
                </a:lnTo>
                <a:lnTo>
                  <a:pt x="6480745" y="0"/>
                </a:lnTo>
                <a:lnTo>
                  <a:pt x="11179717" y="0"/>
                </a:lnTo>
                <a:cubicBezTo>
                  <a:pt x="11947767" y="0"/>
                  <a:pt x="12570395" y="622628"/>
                  <a:pt x="12570395" y="1390678"/>
                </a:cubicBezTo>
                <a:lnTo>
                  <a:pt x="12570395" y="4867274"/>
                </a:lnTo>
                <a:lnTo>
                  <a:pt x="12570395" y="4867274"/>
                </a:lnTo>
                <a:lnTo>
                  <a:pt x="12570395" y="6953249"/>
                </a:lnTo>
                <a:lnTo>
                  <a:pt x="12570395" y="6953221"/>
                </a:lnTo>
                <a:cubicBezTo>
                  <a:pt x="12570395" y="7721271"/>
                  <a:pt x="11947767" y="8343899"/>
                  <a:pt x="11179717" y="8343899"/>
                </a:cubicBezTo>
                <a:lnTo>
                  <a:pt x="6480745" y="8343899"/>
                </a:lnTo>
                <a:lnTo>
                  <a:pt x="3870895" y="8343899"/>
                </a:lnTo>
                <a:lnTo>
                  <a:pt x="3870895" y="8343899"/>
                </a:lnTo>
                <a:lnTo>
                  <a:pt x="3521673" y="8343899"/>
                </a:lnTo>
                <a:cubicBezTo>
                  <a:pt x="2753623" y="8343899"/>
                  <a:pt x="2130995" y="7721271"/>
                  <a:pt x="2130995" y="6953221"/>
                </a:cubicBezTo>
                <a:lnTo>
                  <a:pt x="2130995" y="6021596"/>
                </a:lnTo>
                <a:lnTo>
                  <a:pt x="0" y="5608519"/>
                </a:lnTo>
                <a:lnTo>
                  <a:pt x="2130995" y="4867274"/>
                </a:lnTo>
                <a:lnTo>
                  <a:pt x="2130995" y="13906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432E3-4DF6-E613-CABE-A1F34485C2FF}"/>
              </a:ext>
            </a:extLst>
          </p:cNvPr>
          <p:cNvSpPr/>
          <p:nvPr/>
        </p:nvSpPr>
        <p:spPr>
          <a:xfrm>
            <a:off x="4945411" y="1705451"/>
            <a:ext cx="6236882" cy="34470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4400" b="1">
                <a:ln w="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Cần bảo quản những que kem trong ngăn đá của tủ lạnh để </a:t>
            </a:r>
            <a:r>
              <a:rPr lang="vi-VN" sz="4400" b="1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giữ kem không bị tan chảy.</a:t>
            </a:r>
            <a:endParaRPr lang="en-US" sz="4400" b="1">
              <a:ln w="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79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FCF18-134D-1133-066B-05D3C78B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A5E19B-D567-BE78-AFCD-33A144C927DB}"/>
              </a:ext>
            </a:extLst>
          </p:cNvPr>
          <p:cNvSpPr/>
          <p:nvPr/>
        </p:nvSpPr>
        <p:spPr>
          <a:xfrm>
            <a:off x="733424" y="764747"/>
            <a:ext cx="10725150" cy="53285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 chất có thể tồn tại ở trạng thái rắn, lỏng, khí và có những đặc điểm: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	Chất ở trạng thái rắn có hình dạng và chiếm khoảng không gian xác định.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	Chất ở trạng thái lỏng không có hình dạng xác định và chiếm khoảng không gian xác định.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	Chất ở trạng thái khí không có hình dạng xác định. Chất  khí có thể lan ra theo mọi hướng và chiếm đầy không gian của vật chứa.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5B8F6-6079-E5E7-B402-62F54C20C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8" y="98424"/>
            <a:ext cx="1427418" cy="89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1929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ute chef girl smiling in uniform giving thumbs up cartoon art illustration">
            <a:extLst>
              <a:ext uri="{FF2B5EF4-FFF2-40B4-BE49-F238E27FC236}">
                <a16:creationId xmlns:a16="http://schemas.microsoft.com/office/drawing/2014/main" id="{6BECA882-3B05-6A1F-030C-939279F4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0" b="94200" l="9744" r="89776">
                        <a14:foregroundMark x1="50000" y1="8400" x2="55591" y2="11800"/>
                        <a14:foregroundMark x1="52808" y1="92849" x2="52396" y2="90400"/>
                        <a14:backgroundMark x1="22045" y1="34400" x2="26358" y2="80000"/>
                        <a14:backgroundMark x1="26358" y1="80000" x2="33866" y2="82200"/>
                        <a14:backgroundMark x1="78275" y1="33400" x2="67572" y2="76200"/>
                        <a14:backgroundMark x1="53195" y1="94400" x2="53195" y2="94400"/>
                        <a14:backgroundMark x1="51917" y1="94400" x2="53674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026" y="245966"/>
            <a:ext cx="8620126" cy="68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58B31B6B-F02C-C5AD-D8D1-6336181562B6}"/>
              </a:ext>
            </a:extLst>
          </p:cNvPr>
          <p:cNvSpPr/>
          <p:nvPr/>
        </p:nvSpPr>
        <p:spPr>
          <a:xfrm>
            <a:off x="4689286" y="719739"/>
            <a:ext cx="7142017" cy="5447143"/>
          </a:xfrm>
          <a:prstGeom prst="wedgeEllipseCallout">
            <a:avLst>
              <a:gd name="adj1" fmla="val -66241"/>
              <a:gd name="adj2" fmla="val 184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146AE-EFB6-44A7-A1E9-C714D00D2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280" y="1346104"/>
            <a:ext cx="732802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65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C13D66-59C6-B01C-EB6F-4B2D557F5BD3}"/>
              </a:ext>
            </a:extLst>
          </p:cNvPr>
          <p:cNvSpPr txBox="1"/>
          <p:nvPr/>
        </p:nvSpPr>
        <p:spPr>
          <a:xfrm>
            <a:off x="4155970" y="89824"/>
            <a:ext cx="4778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  <a:latin typeface="UTM Guanine" panose="02040603050506020204" pitchFamily="18" charset="0"/>
              </a:rPr>
              <a:t>BÀI 4 - TIẾT 1</a:t>
            </a:r>
            <a:endParaRPr lang="en-US" sz="4400" b="1" dirty="0">
              <a:solidFill>
                <a:srgbClr val="0070C0"/>
              </a:solidFill>
              <a:latin typeface="UTM Guanin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EC816-F8A9-B1DF-8F10-54F97693F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94" r="89942">
                        <a14:backgroundMark x1="20925" y1="41448" x2="28299" y2="57461"/>
                        <a14:backgroundMark x1="75517" y1="35867" x2="76908" y2="68257"/>
                        <a14:backgroundMark x1="41106" y1="59038" x2="41106" y2="59038"/>
                        <a14:backgroundMark x1="37290" y1="58431" x2="37290" y2="58431"/>
                        <a14:backgroundMark x1="41235" y1="6349" x2="41235" y2="6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8950" y="2507197"/>
            <a:ext cx="5438765" cy="4350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C43A2-A1D5-3EBE-CB6C-F30B2FD7D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973565"/>
            <a:ext cx="1205893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82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862FD27-E18D-78D3-6BDF-3211F6936B60}"/>
              </a:ext>
            </a:extLst>
          </p:cNvPr>
          <p:cNvGrpSpPr/>
          <p:nvPr/>
        </p:nvGrpSpPr>
        <p:grpSpPr>
          <a:xfrm>
            <a:off x="215426" y="2277397"/>
            <a:ext cx="11616253" cy="1721972"/>
            <a:chOff x="345079" y="1310232"/>
            <a:chExt cx="11616253" cy="1721972"/>
          </a:xfrm>
        </p:grpSpPr>
        <p:sp>
          <p:nvSpPr>
            <p:cNvPr id="12" name="Hình chữ nhật: Góc Tròn 6">
              <a:extLst>
                <a:ext uri="{FF2B5EF4-FFF2-40B4-BE49-F238E27FC236}">
                  <a16:creationId xmlns:a16="http://schemas.microsoft.com/office/drawing/2014/main" id="{E20DAA07-D8EC-68A6-3716-3DD814C7DF21}"/>
                </a:ext>
              </a:extLst>
            </p:cNvPr>
            <p:cNvSpPr/>
            <p:nvPr/>
          </p:nvSpPr>
          <p:spPr>
            <a:xfrm>
              <a:off x="345079" y="1310232"/>
              <a:ext cx="11616253" cy="1721972"/>
            </a:xfrm>
            <a:custGeom>
              <a:avLst/>
              <a:gdLst>
                <a:gd name="connsiteX0" fmla="*/ 0 w 11616253"/>
                <a:gd name="connsiteY0" fmla="*/ 287001 h 1721972"/>
                <a:gd name="connsiteX1" fmla="*/ 287001 w 11616253"/>
                <a:gd name="connsiteY1" fmla="*/ 0 h 1721972"/>
                <a:gd name="connsiteX2" fmla="*/ 11329252 w 11616253"/>
                <a:gd name="connsiteY2" fmla="*/ 0 h 1721972"/>
                <a:gd name="connsiteX3" fmla="*/ 11616253 w 11616253"/>
                <a:gd name="connsiteY3" fmla="*/ 287001 h 1721972"/>
                <a:gd name="connsiteX4" fmla="*/ 11616253 w 11616253"/>
                <a:gd name="connsiteY4" fmla="*/ 1434971 h 1721972"/>
                <a:gd name="connsiteX5" fmla="*/ 11329252 w 11616253"/>
                <a:gd name="connsiteY5" fmla="*/ 1721972 h 1721972"/>
                <a:gd name="connsiteX6" fmla="*/ 287001 w 11616253"/>
                <a:gd name="connsiteY6" fmla="*/ 1721972 h 1721972"/>
                <a:gd name="connsiteX7" fmla="*/ 0 w 11616253"/>
                <a:gd name="connsiteY7" fmla="*/ 1434971 h 1721972"/>
                <a:gd name="connsiteX8" fmla="*/ 0 w 11616253"/>
                <a:gd name="connsiteY8" fmla="*/ 287001 h 1721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6253" h="1721972" fill="none" extrusionOk="0">
                  <a:moveTo>
                    <a:pt x="0" y="287001"/>
                  </a:moveTo>
                  <a:cubicBezTo>
                    <a:pt x="-10045" y="129120"/>
                    <a:pt x="126042" y="13931"/>
                    <a:pt x="287001" y="0"/>
                  </a:cubicBezTo>
                  <a:cubicBezTo>
                    <a:pt x="4259874" y="77600"/>
                    <a:pt x="8783700" y="-27269"/>
                    <a:pt x="11329252" y="0"/>
                  </a:cubicBezTo>
                  <a:cubicBezTo>
                    <a:pt x="11500567" y="-16897"/>
                    <a:pt x="11641790" y="136013"/>
                    <a:pt x="11616253" y="287001"/>
                  </a:cubicBezTo>
                  <a:cubicBezTo>
                    <a:pt x="11615024" y="746676"/>
                    <a:pt x="11571477" y="1179282"/>
                    <a:pt x="11616253" y="1434971"/>
                  </a:cubicBezTo>
                  <a:cubicBezTo>
                    <a:pt x="11607499" y="1590052"/>
                    <a:pt x="11473590" y="1728221"/>
                    <a:pt x="11329252" y="1721972"/>
                  </a:cubicBezTo>
                  <a:cubicBezTo>
                    <a:pt x="10092171" y="1771149"/>
                    <a:pt x="2552183" y="1599270"/>
                    <a:pt x="287001" y="1721972"/>
                  </a:cubicBezTo>
                  <a:cubicBezTo>
                    <a:pt x="127980" y="1725928"/>
                    <a:pt x="-9435" y="1601601"/>
                    <a:pt x="0" y="1434971"/>
                  </a:cubicBezTo>
                  <a:cubicBezTo>
                    <a:pt x="83639" y="1092492"/>
                    <a:pt x="-47511" y="731304"/>
                    <a:pt x="0" y="287001"/>
                  </a:cubicBezTo>
                  <a:close/>
                </a:path>
                <a:path w="11616253" h="1721972" stroke="0" extrusionOk="0">
                  <a:moveTo>
                    <a:pt x="0" y="287001"/>
                  </a:moveTo>
                  <a:cubicBezTo>
                    <a:pt x="26434" y="125473"/>
                    <a:pt x="133260" y="-318"/>
                    <a:pt x="287001" y="0"/>
                  </a:cubicBezTo>
                  <a:cubicBezTo>
                    <a:pt x="3281144" y="-129276"/>
                    <a:pt x="9633060" y="-77778"/>
                    <a:pt x="11329252" y="0"/>
                  </a:cubicBezTo>
                  <a:cubicBezTo>
                    <a:pt x="11480593" y="-22842"/>
                    <a:pt x="11611732" y="154566"/>
                    <a:pt x="11616253" y="287001"/>
                  </a:cubicBezTo>
                  <a:cubicBezTo>
                    <a:pt x="11617583" y="509763"/>
                    <a:pt x="11536537" y="1251759"/>
                    <a:pt x="11616253" y="1434971"/>
                  </a:cubicBezTo>
                  <a:cubicBezTo>
                    <a:pt x="11627587" y="1617380"/>
                    <a:pt x="11458968" y="1731757"/>
                    <a:pt x="11329252" y="1721972"/>
                  </a:cubicBezTo>
                  <a:cubicBezTo>
                    <a:pt x="7269259" y="1766192"/>
                    <a:pt x="2993745" y="1692590"/>
                    <a:pt x="287001" y="1721972"/>
                  </a:cubicBezTo>
                  <a:cubicBezTo>
                    <a:pt x="125017" y="1708610"/>
                    <a:pt x="-15344" y="1589931"/>
                    <a:pt x="0" y="1434971"/>
                  </a:cubicBezTo>
                  <a:cubicBezTo>
                    <a:pt x="65670" y="1249108"/>
                    <a:pt x="8402" y="699177"/>
                    <a:pt x="0" y="28700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2C1E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2B4B71BF-54EE-73E3-56D5-04D159C17B52}"/>
                </a:ext>
              </a:extLst>
            </p:cNvPr>
            <p:cNvSpPr txBox="1">
              <a:spLocks/>
            </p:cNvSpPr>
            <p:nvPr/>
          </p:nvSpPr>
          <p:spPr>
            <a:xfrm>
              <a:off x="540808" y="1319608"/>
              <a:ext cx="11037895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50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• Một số đặc điểm của chất ở trạng thái rắn, lỏng, khí.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7948AF-9841-2CB0-F77B-1FDE87045001}"/>
              </a:ext>
            </a:extLst>
          </p:cNvPr>
          <p:cNvGrpSpPr/>
          <p:nvPr/>
        </p:nvGrpSpPr>
        <p:grpSpPr>
          <a:xfrm>
            <a:off x="175326" y="5463524"/>
            <a:ext cx="11841347" cy="1194033"/>
            <a:chOff x="345079" y="1310232"/>
            <a:chExt cx="11841347" cy="1194033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6CDCB48B-C4D6-DBDA-C283-033AFACE9D67}"/>
                </a:ext>
              </a:extLst>
            </p:cNvPr>
            <p:cNvSpPr/>
            <p:nvPr/>
          </p:nvSpPr>
          <p:spPr>
            <a:xfrm>
              <a:off x="345079" y="1310232"/>
              <a:ext cx="11616253" cy="1084725"/>
            </a:xfrm>
            <a:custGeom>
              <a:avLst/>
              <a:gdLst>
                <a:gd name="connsiteX0" fmla="*/ 0 w 11616253"/>
                <a:gd name="connsiteY0" fmla="*/ 180791 h 1084725"/>
                <a:gd name="connsiteX1" fmla="*/ 180791 w 11616253"/>
                <a:gd name="connsiteY1" fmla="*/ 0 h 1084725"/>
                <a:gd name="connsiteX2" fmla="*/ 11435462 w 11616253"/>
                <a:gd name="connsiteY2" fmla="*/ 0 h 1084725"/>
                <a:gd name="connsiteX3" fmla="*/ 11616253 w 11616253"/>
                <a:gd name="connsiteY3" fmla="*/ 180791 h 1084725"/>
                <a:gd name="connsiteX4" fmla="*/ 11616253 w 11616253"/>
                <a:gd name="connsiteY4" fmla="*/ 903934 h 1084725"/>
                <a:gd name="connsiteX5" fmla="*/ 11435462 w 11616253"/>
                <a:gd name="connsiteY5" fmla="*/ 1084725 h 1084725"/>
                <a:gd name="connsiteX6" fmla="*/ 180791 w 11616253"/>
                <a:gd name="connsiteY6" fmla="*/ 1084725 h 1084725"/>
                <a:gd name="connsiteX7" fmla="*/ 0 w 11616253"/>
                <a:gd name="connsiteY7" fmla="*/ 903934 h 1084725"/>
                <a:gd name="connsiteX8" fmla="*/ 0 w 11616253"/>
                <a:gd name="connsiteY8" fmla="*/ 180791 h 108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6253" h="1084725" fill="none" extrusionOk="0">
                  <a:moveTo>
                    <a:pt x="0" y="180791"/>
                  </a:moveTo>
                  <a:cubicBezTo>
                    <a:pt x="-1847" y="81058"/>
                    <a:pt x="79971" y="5521"/>
                    <a:pt x="180791" y="0"/>
                  </a:cubicBezTo>
                  <a:cubicBezTo>
                    <a:pt x="5521482" y="77600"/>
                    <a:pt x="8950767" y="-27269"/>
                    <a:pt x="11435462" y="0"/>
                  </a:cubicBezTo>
                  <a:cubicBezTo>
                    <a:pt x="11545440" y="-13362"/>
                    <a:pt x="11620290" y="82131"/>
                    <a:pt x="11616253" y="180791"/>
                  </a:cubicBezTo>
                  <a:cubicBezTo>
                    <a:pt x="11632713" y="424425"/>
                    <a:pt x="11627108" y="702528"/>
                    <a:pt x="11616253" y="903934"/>
                  </a:cubicBezTo>
                  <a:cubicBezTo>
                    <a:pt x="11607961" y="1000538"/>
                    <a:pt x="11523453" y="1089954"/>
                    <a:pt x="11435462" y="1084725"/>
                  </a:cubicBezTo>
                  <a:cubicBezTo>
                    <a:pt x="9510306" y="1133902"/>
                    <a:pt x="3152698" y="962023"/>
                    <a:pt x="180791" y="1084725"/>
                  </a:cubicBezTo>
                  <a:cubicBezTo>
                    <a:pt x="79910" y="1092659"/>
                    <a:pt x="-6699" y="1009550"/>
                    <a:pt x="0" y="903934"/>
                  </a:cubicBezTo>
                  <a:cubicBezTo>
                    <a:pt x="2676" y="549065"/>
                    <a:pt x="35178" y="409615"/>
                    <a:pt x="0" y="180791"/>
                  </a:cubicBezTo>
                  <a:close/>
                </a:path>
                <a:path w="11616253" h="1084725" stroke="0" extrusionOk="0">
                  <a:moveTo>
                    <a:pt x="0" y="180791"/>
                  </a:moveTo>
                  <a:cubicBezTo>
                    <a:pt x="13030" y="79454"/>
                    <a:pt x="85548" y="-307"/>
                    <a:pt x="180791" y="0"/>
                  </a:cubicBezTo>
                  <a:cubicBezTo>
                    <a:pt x="2407076" y="-129276"/>
                    <a:pt x="7163250" y="-77778"/>
                    <a:pt x="11435462" y="0"/>
                  </a:cubicBezTo>
                  <a:cubicBezTo>
                    <a:pt x="11534748" y="-1792"/>
                    <a:pt x="11613019" y="99591"/>
                    <a:pt x="11616253" y="180791"/>
                  </a:cubicBezTo>
                  <a:cubicBezTo>
                    <a:pt x="11597337" y="424941"/>
                    <a:pt x="11570808" y="729627"/>
                    <a:pt x="11616253" y="903934"/>
                  </a:cubicBezTo>
                  <a:cubicBezTo>
                    <a:pt x="11623759" y="1019611"/>
                    <a:pt x="11529698" y="1086632"/>
                    <a:pt x="11435462" y="1084725"/>
                  </a:cubicBezTo>
                  <a:cubicBezTo>
                    <a:pt x="8647396" y="1128945"/>
                    <a:pt x="5557131" y="1055343"/>
                    <a:pt x="180791" y="1084725"/>
                  </a:cubicBezTo>
                  <a:cubicBezTo>
                    <a:pt x="78673" y="1076002"/>
                    <a:pt x="-4254" y="1002799"/>
                    <a:pt x="0" y="903934"/>
                  </a:cubicBezTo>
                  <a:cubicBezTo>
                    <a:pt x="-49559" y="776937"/>
                    <a:pt x="40190" y="499618"/>
                    <a:pt x="0" y="18079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2C1E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F8708931-C61D-DF4C-D63F-1FFC3CEA1270}"/>
                </a:ext>
              </a:extLst>
            </p:cNvPr>
            <p:cNvSpPr txBox="1">
              <a:spLocks/>
            </p:cNvSpPr>
            <p:nvPr/>
          </p:nvSpPr>
          <p:spPr>
            <a:xfrm>
              <a:off x="715068" y="1349530"/>
              <a:ext cx="11471358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50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• Sự biến đổi hoá học.</a:t>
              </a:r>
              <a:endParaRPr lang="vi-VN" altLang="zh-CN" sz="5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84E81A-1447-4607-D70F-90F3F8E9DABF}"/>
              </a:ext>
            </a:extLst>
          </p:cNvPr>
          <p:cNvGrpSpPr/>
          <p:nvPr/>
        </p:nvGrpSpPr>
        <p:grpSpPr>
          <a:xfrm>
            <a:off x="767280" y="1078483"/>
            <a:ext cx="9771109" cy="1178793"/>
            <a:chOff x="339635" y="1108952"/>
            <a:chExt cx="9771109" cy="117879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82F941-2EE9-25F1-3D94-F48393B65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635" y="1308133"/>
              <a:ext cx="646232" cy="63403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51DA08E-C226-157C-1853-6118C1583715}"/>
                </a:ext>
              </a:extLst>
            </p:cNvPr>
            <p:cNvGrpSpPr/>
            <p:nvPr/>
          </p:nvGrpSpPr>
          <p:grpSpPr>
            <a:xfrm>
              <a:off x="1114401" y="1108952"/>
              <a:ext cx="8996343" cy="1178793"/>
              <a:chOff x="1114401" y="1108952"/>
              <a:chExt cx="8996343" cy="1178793"/>
            </a:xfrm>
          </p:grpSpPr>
          <p:sp>
            <p:nvSpPr>
              <p:cNvPr id="20" name="Text Placeholder 7">
                <a:extLst>
                  <a:ext uri="{FF2B5EF4-FFF2-40B4-BE49-F238E27FC236}">
                    <a16:creationId xmlns:a16="http://schemas.microsoft.com/office/drawing/2014/main" id="{5CDE0759-DD6D-D73B-E0B6-9CD32049AA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0139" y="1133010"/>
                <a:ext cx="8990605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Trong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này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em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sẽ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hiểu</a:t>
                </a:r>
                <a:r>
                  <a:rPr lang="en-US" altLang="zh-CN" sz="5000" b="0" dirty="0">
                    <a:ln w="190500">
                      <a:solidFill>
                        <a:schemeClr val="bg1">
                          <a:lumMod val="95000"/>
                        </a:schemeClr>
                      </a:solidFill>
                    </a:ln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</p:txBody>
          </p:sp>
          <p:sp>
            <p:nvSpPr>
              <p:cNvPr id="21" name="Text Placeholder 7">
                <a:extLst>
                  <a:ext uri="{FF2B5EF4-FFF2-40B4-BE49-F238E27FC236}">
                    <a16:creationId xmlns:a16="http://schemas.microsoft.com/office/drawing/2014/main" id="{4D0C57F0-F444-DBDA-9362-3D8DDFDEBA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4401" y="1108952"/>
                <a:ext cx="8996343" cy="1154735"/>
              </a:xfrm>
              <a:prstGeom prst="rect">
                <a:avLst/>
              </a:prstGeom>
            </p:spPr>
            <p:txBody>
              <a:bodyPr vert="horz" lIns="0" tIns="103866" rIns="0" bIns="103866" anchor="t"/>
              <a:lstStyle>
                <a:lvl1pPr marL="0" indent="0" algn="r" rtl="0" eaLnBrk="0" fontAlgn="base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None/>
                  <a:defRPr sz="1266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 Regular"/>
                    <a:ea typeface="+mn-ea"/>
                    <a:cs typeface="Lato Regular"/>
                  </a:defRPr>
                </a:lvl1pPr>
                <a:lvl2pPr marL="1041400" indent="-4000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4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604963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47900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890838" indent="-3190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534603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177258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819911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62567" indent="-321327" algn="l" defTabSz="1285309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spcBef>
                    <a:spcPts val="600"/>
                  </a:spcBef>
                </a:pP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Trong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bài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học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này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,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em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sẽ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tìm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 </a:t>
                </a:r>
                <a:r>
                  <a:rPr lang="en-US" altLang="zh-CN" sz="5000" b="0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hiểu</a:t>
                </a:r>
                <a:r>
                  <a:rPr lang="en-US" altLang="zh-CN" sz="5000" b="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+mn-lt"/>
                  </a:rPr>
                  <a:t>: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318F5C-D72B-C062-8882-565A5E92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8591" y="13810"/>
            <a:ext cx="8163252" cy="12863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3890F1F-C4E4-3CB9-1B39-16DAC7FD2ACA}"/>
              </a:ext>
            </a:extLst>
          </p:cNvPr>
          <p:cNvGrpSpPr/>
          <p:nvPr/>
        </p:nvGrpSpPr>
        <p:grpSpPr>
          <a:xfrm>
            <a:off x="215426" y="4165683"/>
            <a:ext cx="11761148" cy="1201537"/>
            <a:chOff x="345079" y="1310232"/>
            <a:chExt cx="11761148" cy="1201537"/>
          </a:xfrm>
        </p:grpSpPr>
        <p:sp>
          <p:nvSpPr>
            <p:cNvPr id="24" name="Hình chữ nhật: Góc Tròn 6">
              <a:extLst>
                <a:ext uri="{FF2B5EF4-FFF2-40B4-BE49-F238E27FC236}">
                  <a16:creationId xmlns:a16="http://schemas.microsoft.com/office/drawing/2014/main" id="{2A43CE94-A97D-A140-F53D-489F16742876}"/>
                </a:ext>
              </a:extLst>
            </p:cNvPr>
            <p:cNvSpPr/>
            <p:nvPr/>
          </p:nvSpPr>
          <p:spPr>
            <a:xfrm>
              <a:off x="345079" y="1310232"/>
              <a:ext cx="11616253" cy="1084725"/>
            </a:xfrm>
            <a:custGeom>
              <a:avLst/>
              <a:gdLst>
                <a:gd name="connsiteX0" fmla="*/ 0 w 11616253"/>
                <a:gd name="connsiteY0" fmla="*/ 180791 h 1084725"/>
                <a:gd name="connsiteX1" fmla="*/ 180791 w 11616253"/>
                <a:gd name="connsiteY1" fmla="*/ 0 h 1084725"/>
                <a:gd name="connsiteX2" fmla="*/ 11435462 w 11616253"/>
                <a:gd name="connsiteY2" fmla="*/ 0 h 1084725"/>
                <a:gd name="connsiteX3" fmla="*/ 11616253 w 11616253"/>
                <a:gd name="connsiteY3" fmla="*/ 180791 h 1084725"/>
                <a:gd name="connsiteX4" fmla="*/ 11616253 w 11616253"/>
                <a:gd name="connsiteY4" fmla="*/ 903934 h 1084725"/>
                <a:gd name="connsiteX5" fmla="*/ 11435462 w 11616253"/>
                <a:gd name="connsiteY5" fmla="*/ 1084725 h 1084725"/>
                <a:gd name="connsiteX6" fmla="*/ 180791 w 11616253"/>
                <a:gd name="connsiteY6" fmla="*/ 1084725 h 1084725"/>
                <a:gd name="connsiteX7" fmla="*/ 0 w 11616253"/>
                <a:gd name="connsiteY7" fmla="*/ 903934 h 1084725"/>
                <a:gd name="connsiteX8" fmla="*/ 0 w 11616253"/>
                <a:gd name="connsiteY8" fmla="*/ 180791 h 108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6253" h="1084725" fill="none" extrusionOk="0">
                  <a:moveTo>
                    <a:pt x="0" y="180791"/>
                  </a:moveTo>
                  <a:cubicBezTo>
                    <a:pt x="-1847" y="81058"/>
                    <a:pt x="79971" y="5521"/>
                    <a:pt x="180791" y="0"/>
                  </a:cubicBezTo>
                  <a:cubicBezTo>
                    <a:pt x="5521482" y="77600"/>
                    <a:pt x="8950767" y="-27269"/>
                    <a:pt x="11435462" y="0"/>
                  </a:cubicBezTo>
                  <a:cubicBezTo>
                    <a:pt x="11545440" y="-13362"/>
                    <a:pt x="11620290" y="82131"/>
                    <a:pt x="11616253" y="180791"/>
                  </a:cubicBezTo>
                  <a:cubicBezTo>
                    <a:pt x="11632713" y="424425"/>
                    <a:pt x="11627108" y="702528"/>
                    <a:pt x="11616253" y="903934"/>
                  </a:cubicBezTo>
                  <a:cubicBezTo>
                    <a:pt x="11607961" y="1000538"/>
                    <a:pt x="11523453" y="1089954"/>
                    <a:pt x="11435462" y="1084725"/>
                  </a:cubicBezTo>
                  <a:cubicBezTo>
                    <a:pt x="9510306" y="1133902"/>
                    <a:pt x="3152698" y="962023"/>
                    <a:pt x="180791" y="1084725"/>
                  </a:cubicBezTo>
                  <a:cubicBezTo>
                    <a:pt x="79910" y="1092659"/>
                    <a:pt x="-6699" y="1009550"/>
                    <a:pt x="0" y="903934"/>
                  </a:cubicBezTo>
                  <a:cubicBezTo>
                    <a:pt x="2676" y="549065"/>
                    <a:pt x="35178" y="409615"/>
                    <a:pt x="0" y="180791"/>
                  </a:cubicBezTo>
                  <a:close/>
                </a:path>
                <a:path w="11616253" h="1084725" stroke="0" extrusionOk="0">
                  <a:moveTo>
                    <a:pt x="0" y="180791"/>
                  </a:moveTo>
                  <a:cubicBezTo>
                    <a:pt x="13030" y="79454"/>
                    <a:pt x="85548" y="-307"/>
                    <a:pt x="180791" y="0"/>
                  </a:cubicBezTo>
                  <a:cubicBezTo>
                    <a:pt x="2407076" y="-129276"/>
                    <a:pt x="7163250" y="-77778"/>
                    <a:pt x="11435462" y="0"/>
                  </a:cubicBezTo>
                  <a:cubicBezTo>
                    <a:pt x="11534748" y="-1792"/>
                    <a:pt x="11613019" y="99591"/>
                    <a:pt x="11616253" y="180791"/>
                  </a:cubicBezTo>
                  <a:cubicBezTo>
                    <a:pt x="11597337" y="424941"/>
                    <a:pt x="11570808" y="729627"/>
                    <a:pt x="11616253" y="903934"/>
                  </a:cubicBezTo>
                  <a:cubicBezTo>
                    <a:pt x="11623759" y="1019611"/>
                    <a:pt x="11529698" y="1086632"/>
                    <a:pt x="11435462" y="1084725"/>
                  </a:cubicBezTo>
                  <a:cubicBezTo>
                    <a:pt x="8647396" y="1128945"/>
                    <a:pt x="5557131" y="1055343"/>
                    <a:pt x="180791" y="1084725"/>
                  </a:cubicBezTo>
                  <a:cubicBezTo>
                    <a:pt x="78673" y="1076002"/>
                    <a:pt x="-4254" y="1002799"/>
                    <a:pt x="0" y="903934"/>
                  </a:cubicBezTo>
                  <a:cubicBezTo>
                    <a:pt x="-49559" y="776937"/>
                    <a:pt x="40190" y="499618"/>
                    <a:pt x="0" y="18079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22C1E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Placeholder 7">
              <a:extLst>
                <a:ext uri="{FF2B5EF4-FFF2-40B4-BE49-F238E27FC236}">
                  <a16:creationId xmlns:a16="http://schemas.microsoft.com/office/drawing/2014/main" id="{4EB1A899-7C57-CEB2-A32F-8438D9B5C805}"/>
                </a:ext>
              </a:extLst>
            </p:cNvPr>
            <p:cNvSpPr txBox="1">
              <a:spLocks/>
            </p:cNvSpPr>
            <p:nvPr/>
          </p:nvSpPr>
          <p:spPr>
            <a:xfrm>
              <a:off x="634869" y="1357034"/>
              <a:ext cx="11471358" cy="11547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5000" b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• Sự biến đổi trạng thái của chất.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791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chef girl smiling in uniform giving thumbs up cartoon art illustration">
            <a:extLst>
              <a:ext uri="{FF2B5EF4-FFF2-40B4-BE49-F238E27FC236}">
                <a16:creationId xmlns:a16="http://schemas.microsoft.com/office/drawing/2014/main" id="{FC25128A-00D1-7A71-AA78-F89B2AFE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00" b="94200" l="9744" r="89776">
                        <a14:foregroundMark x1="50000" y1="8400" x2="55591" y2="11800"/>
                        <a14:foregroundMark x1="52808" y1="92849" x2="52396" y2="90400"/>
                        <a14:backgroundMark x1="22045" y1="34400" x2="26358" y2="80000"/>
                        <a14:backgroundMark x1="26358" y1="80000" x2="33866" y2="82200"/>
                        <a14:backgroundMark x1="78275" y1="33400" x2="67572" y2="76200"/>
                        <a14:backgroundMark x1="53195" y1="94400" x2="53195" y2="94400"/>
                        <a14:backgroundMark x1="51917" y1="94400" x2="53674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026" y="245966"/>
            <a:ext cx="8620126" cy="68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F26C9-7728-2C28-CDE2-305A9CA60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239" y="761769"/>
            <a:ext cx="8321761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847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859DB104-D591-9841-FBBC-6C163A2215EA}"/>
              </a:ext>
            </a:extLst>
          </p:cNvPr>
          <p:cNvGrpSpPr/>
          <p:nvPr/>
        </p:nvGrpSpPr>
        <p:grpSpPr>
          <a:xfrm flipV="1">
            <a:off x="3999149" y="1168609"/>
            <a:ext cx="7587382" cy="5215438"/>
            <a:chOff x="692006" y="116442"/>
            <a:chExt cx="11176173" cy="2919244"/>
          </a:xfrm>
        </p:grpSpPr>
        <p:sp>
          <p:nvSpPr>
            <p:cNvPr id="5" name="矩形 16">
              <a:extLst>
                <a:ext uri="{FF2B5EF4-FFF2-40B4-BE49-F238E27FC236}">
                  <a16:creationId xmlns:a16="http://schemas.microsoft.com/office/drawing/2014/main" id="{D1251D8B-0CD1-7026-7B70-7D504EFA47B7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5C9232E8-D220-7ABB-4501-163FBEEB401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161BAC6-55E3-27AF-D539-1262426C90FB}"/>
              </a:ext>
            </a:extLst>
          </p:cNvPr>
          <p:cNvSpPr txBox="1"/>
          <p:nvPr/>
        </p:nvSpPr>
        <p:spPr>
          <a:xfrm>
            <a:off x="4329027" y="1722560"/>
            <a:ext cx="6994588" cy="4107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 marR="24130" lvl="0" indent="-9017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</a:rPr>
              <a:t>Hoạt động 1</a:t>
            </a:r>
          </a:p>
          <a:p>
            <a:pPr marL="90170" marR="24130" lvl="0" indent="-9017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vi-VN" sz="5400"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</a:rPr>
              <a:t>Tìm hiểu một số đặc điểm của chất ở trạng thái rắn, lỏng, khí </a:t>
            </a:r>
            <a:endParaRPr kumimoji="0" lang="en-US" sz="5400" b="1" i="0" u="none" strike="noStrike" kern="1200" cap="none" spc="0" normalizeH="0" baseline="0" noProof="0">
              <a:ln w="19050"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Vector cute woman chef holding yentafo noodles asian food hand drawn cartoon art illustration">
            <a:extLst>
              <a:ext uri="{FF2B5EF4-FFF2-40B4-BE49-F238E27FC236}">
                <a16:creationId xmlns:a16="http://schemas.microsoft.com/office/drawing/2014/main" id="{23C5C4B0-7918-6A88-FB2D-2CDDBB5A7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83" b="91417" l="42013" r="93291">
                        <a14:foregroundMark x1="55431" y1="8982" x2="60383" y2="10379"/>
                        <a14:foregroundMark x1="42013" y1="30739" x2="43930" y2="31737"/>
                        <a14:foregroundMark x1="63099" y1="91417" x2="62460" y2="89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75"/>
          <a:stretch/>
        </p:blipFill>
        <p:spPr bwMode="auto">
          <a:xfrm>
            <a:off x="0" y="363933"/>
            <a:ext cx="5372265" cy="68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FCF18-134D-1133-066B-05D3C78B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A5E19B-D567-BE78-AFCD-33A144C927DB}"/>
              </a:ext>
            </a:extLst>
          </p:cNvPr>
          <p:cNvSpPr/>
          <p:nvPr/>
        </p:nvSpPr>
        <p:spPr>
          <a:xfrm>
            <a:off x="723900" y="876300"/>
            <a:ext cx="10725150" cy="4953000"/>
          </a:xfrm>
          <a:prstGeom prst="roundRect">
            <a:avLst/>
          </a:prstGeom>
          <a:solidFill>
            <a:srgbClr val="D4EFFD"/>
          </a:solidFill>
          <a:ln w="571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b="0" i="0" u="none" strike="noStrik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tự nhiên, các chất có thể tồn tại ở trạng thái rắn, lỏng, khí. Chất tồn tại ở trạng thái rắn còn gọi là chất rắn; chất tồn tại ở trạng thái lỏng còn gọi là chất lỏng; chất tồn tại ở trạng thái khí còn gọi là chất khí.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81428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EFCF18-134D-1133-066B-05D3C78B29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r="653" b="1396"/>
          <a:stretch/>
        </p:blipFill>
        <p:spPr>
          <a:xfrm>
            <a:off x="117436" y="98425"/>
            <a:ext cx="11957127" cy="66611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A5E19B-D567-BE78-AFCD-33A144C927DB}"/>
              </a:ext>
            </a:extLst>
          </p:cNvPr>
          <p:cNvSpPr/>
          <p:nvPr/>
        </p:nvSpPr>
        <p:spPr>
          <a:xfrm>
            <a:off x="814866" y="1293026"/>
            <a:ext cx="5681184" cy="4136224"/>
          </a:xfrm>
          <a:prstGeom prst="roundRect">
            <a:avLst/>
          </a:prstGeom>
          <a:noFill/>
          <a:ln w="5715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Đọc thông tin, quan sát các hình từ 1 đến 6 và nêu một số đặc điểm của chất ở trạng thái rắn, lỏng, khí.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6CBA1-D26D-370D-BFCA-57DAF9280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9" y="478385"/>
            <a:ext cx="702673" cy="702673"/>
          </a:xfrm>
          <a:prstGeom prst="rect">
            <a:avLst/>
          </a:prstGeom>
        </p:spPr>
      </p:pic>
      <p:pic>
        <p:nvPicPr>
          <p:cNvPr id="7" name="Picture 2" descr="Cute chef girl smiling in uniform giving thumbs up cartoon art illustration">
            <a:extLst>
              <a:ext uri="{FF2B5EF4-FFF2-40B4-BE49-F238E27FC236}">
                <a16:creationId xmlns:a16="http://schemas.microsoft.com/office/drawing/2014/main" id="{E6D48CAA-BB44-AFE8-7E5B-DE76D76F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00" b="94200" l="9744" r="89776">
                        <a14:foregroundMark x1="50000" y1="8400" x2="55591" y2="11800"/>
                        <a14:foregroundMark x1="52808" y1="92849" x2="52396" y2="90400"/>
                        <a14:backgroundMark x1="22045" y1="34400" x2="26358" y2="80000"/>
                        <a14:backgroundMark x1="26358" y1="80000" x2="33866" y2="82200"/>
                        <a14:backgroundMark x1="78275" y1="33400" x2="67572" y2="76200"/>
                        <a14:backgroundMark x1="53195" y1="94400" x2="53195" y2="94400"/>
                        <a14:backgroundMark x1="51917" y1="94400" x2="53674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21" y="-125510"/>
            <a:ext cx="8620126" cy="688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7318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538</TotalTime>
  <Words>626</Words>
  <PresentationFormat>Widescreen</PresentationFormat>
  <Paragraphs>61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Calibri</vt:lpstr>
      <vt:lpstr>UTM Avo</vt:lpstr>
      <vt:lpstr>#9Slide03 Arima Madurai ExtraBo</vt:lpstr>
      <vt:lpstr>iCiel Pony</vt:lpstr>
      <vt:lpstr>微软雅黑 Light</vt:lpstr>
      <vt:lpstr>UTM Duepuntozero</vt:lpstr>
      <vt:lpstr>UTM Flamenco</vt:lpstr>
      <vt:lpstr>Arial</vt:lpstr>
      <vt:lpstr>iCiel Baliho Script</vt:lpstr>
      <vt:lpstr>#9Slide02 Noi dung dai</vt:lpstr>
      <vt:lpstr>UTM Guanine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2024-01-15T17:02:05Z</dcterms:created>
  <dcterms:modified xsi:type="dcterms:W3CDTF">2024-06-03T03:27:49Z</dcterms:modified>
</cp:coreProperties>
</file>