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6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9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42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791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18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21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6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39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42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446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D73F-77B4-4736-8C8F-C5AF1AF92CAB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A69-D3B2-43E1-9D72-182893D1E8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0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E4030-3590-4188-8855-4ADE92E6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3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39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12" name="AutoShape 2" descr="Hướng dẫn cách trồng củ khoai lang cho năng suất cao">
            <a:extLst>
              <a:ext uri="{FF2B5EF4-FFF2-40B4-BE49-F238E27FC236}">
                <a16:creationId xmlns:a16="http://schemas.microsoft.com/office/drawing/2014/main" id="{E50BD60C-05BD-4F68-9E63-BBBBD6F3A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F15BA-4110-4ACB-A3E5-2DBB52B5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39" y="763346"/>
            <a:ext cx="6779340" cy="9510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9B237-AFD4-4199-8B45-4B8FA5E71DD0}"/>
              </a:ext>
            </a:extLst>
          </p:cNvPr>
          <p:cNvGrpSpPr/>
          <p:nvPr/>
        </p:nvGrpSpPr>
        <p:grpSpPr>
          <a:xfrm>
            <a:off x="933440" y="1855958"/>
            <a:ext cx="9505960" cy="1420642"/>
            <a:chOff x="933440" y="1855958"/>
            <a:chExt cx="9505960" cy="142064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045F8D-F78D-4A55-B71E-D17B85046E2D}"/>
                </a:ext>
              </a:extLst>
            </p:cNvPr>
            <p:cNvSpPr/>
            <p:nvPr/>
          </p:nvSpPr>
          <p:spPr>
            <a:xfrm>
              <a:off x="1219200" y="2008358"/>
              <a:ext cx="9220200" cy="111584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nghỉ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Hà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làm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E493D7-7D23-4D8F-8844-E69DBE46D53E}"/>
                </a:ext>
              </a:extLst>
            </p:cNvPr>
            <p:cNvSpPr/>
            <p:nvPr/>
          </p:nvSpPr>
          <p:spPr>
            <a:xfrm>
              <a:off x="933440" y="1855958"/>
              <a:ext cx="1511538" cy="142064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 w="28575"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90F70-F26B-4F5F-809C-D22D5DAAD3CC}"/>
              </a:ext>
            </a:extLst>
          </p:cNvPr>
          <p:cNvSpPr/>
          <p:nvPr/>
        </p:nvSpPr>
        <p:spPr>
          <a:xfrm>
            <a:off x="1367201" y="3429000"/>
            <a:ext cx="92202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nghỉ, Hà thoải mái vui đùa với hoa trái vườn nhà.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12" name="AutoShape 2" descr="Hướng dẫn cách trồng củ khoai lang cho năng suất cao">
            <a:extLst>
              <a:ext uri="{FF2B5EF4-FFF2-40B4-BE49-F238E27FC236}">
                <a16:creationId xmlns:a16="http://schemas.microsoft.com/office/drawing/2014/main" id="{E50BD60C-05BD-4F68-9E63-BBBBD6F3A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F15BA-4110-4ACB-A3E5-2DBB52B5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39" y="763346"/>
            <a:ext cx="6779340" cy="9510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9B237-AFD4-4199-8B45-4B8FA5E71DD0}"/>
              </a:ext>
            </a:extLst>
          </p:cNvPr>
          <p:cNvGrpSpPr/>
          <p:nvPr/>
        </p:nvGrpSpPr>
        <p:grpSpPr>
          <a:xfrm>
            <a:off x="396369" y="1855958"/>
            <a:ext cx="10728831" cy="1420642"/>
            <a:chOff x="396369" y="1855958"/>
            <a:chExt cx="10728831" cy="142064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045F8D-F78D-4A55-B71E-D17B85046E2D}"/>
                </a:ext>
              </a:extLst>
            </p:cNvPr>
            <p:cNvSpPr/>
            <p:nvPr/>
          </p:nvSpPr>
          <p:spPr>
            <a:xfrm>
              <a:off x="1537412" y="2050766"/>
              <a:ext cx="9587788" cy="111584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V</a:t>
              </a:r>
              <a:r>
                <a:rPr lang="vi-VN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ờn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Hà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E493D7-7D23-4D8F-8844-E69DBE46D53E}"/>
                </a:ext>
              </a:extLst>
            </p:cNvPr>
            <p:cNvSpPr/>
            <p:nvPr/>
          </p:nvSpPr>
          <p:spPr>
            <a:xfrm>
              <a:off x="396369" y="1855958"/>
              <a:ext cx="1439973" cy="142064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 w="28575"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90F70-F26B-4F5F-809C-D22D5DAAD3CC}"/>
              </a:ext>
            </a:extLst>
          </p:cNvPr>
          <p:cNvSpPr/>
          <p:nvPr/>
        </p:nvSpPr>
        <p:spPr>
          <a:xfrm>
            <a:off x="1367201" y="3429000"/>
            <a:ext cx="92202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à"/>
            </a:pP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huệ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12" name="AutoShape 2" descr="Hướng dẫn cách trồng củ khoai lang cho năng suất cao">
            <a:extLst>
              <a:ext uri="{FF2B5EF4-FFF2-40B4-BE49-F238E27FC236}">
                <a16:creationId xmlns:a16="http://schemas.microsoft.com/office/drawing/2014/main" id="{E50BD60C-05BD-4F68-9E63-BBBBD6F3A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F15BA-4110-4ACB-A3E5-2DBB52B5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94" y="624097"/>
            <a:ext cx="6779340" cy="9510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9B237-AFD4-4199-8B45-4B8FA5E71DD0}"/>
              </a:ext>
            </a:extLst>
          </p:cNvPr>
          <p:cNvGrpSpPr/>
          <p:nvPr/>
        </p:nvGrpSpPr>
        <p:grpSpPr>
          <a:xfrm>
            <a:off x="396369" y="1828660"/>
            <a:ext cx="10686002" cy="1447940"/>
            <a:chOff x="396369" y="1828660"/>
            <a:chExt cx="10686002" cy="144794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045F8D-F78D-4A55-B71E-D17B85046E2D}"/>
                </a:ext>
              </a:extLst>
            </p:cNvPr>
            <p:cNvSpPr/>
            <p:nvPr/>
          </p:nvSpPr>
          <p:spPr>
            <a:xfrm>
              <a:off x="1494583" y="1828660"/>
              <a:ext cx="9587788" cy="142064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Hà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vui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đùa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v</a:t>
              </a:r>
              <a:r>
                <a:rPr lang="vi-VN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ư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ờn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E493D7-7D23-4D8F-8844-E69DBE46D53E}"/>
                </a:ext>
              </a:extLst>
            </p:cNvPr>
            <p:cNvSpPr/>
            <p:nvPr/>
          </p:nvSpPr>
          <p:spPr>
            <a:xfrm>
              <a:off x="396369" y="1855958"/>
              <a:ext cx="1439973" cy="142064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 w="28575"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90F70-F26B-4F5F-809C-D22D5DAAD3CC}"/>
              </a:ext>
            </a:extLst>
          </p:cNvPr>
          <p:cNvSpPr/>
          <p:nvPr/>
        </p:nvSpPr>
        <p:spPr>
          <a:xfrm>
            <a:off x="1367201" y="3429000"/>
            <a:ext cx="98341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à"/>
            </a:pP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trêu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giỡn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huệ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vuốt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F9A541-6EB8-43FA-93F6-5C832349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76" y="838200"/>
            <a:ext cx="9482667" cy="5334000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Nói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</a:t>
              </a: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D84FF683-0A1A-49EF-BE96-5201B8F0274D}"/>
              </a:ext>
            </a:extLst>
          </p:cNvPr>
          <p:cNvSpPr txBox="1"/>
          <p:nvPr/>
        </p:nvSpPr>
        <p:spPr>
          <a:xfrm>
            <a:off x="3250694" y="5566278"/>
            <a:ext cx="5690612" cy="907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4800" b="1" dirty="0" err="1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Khu</a:t>
            </a:r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 v</a:t>
            </a: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ư</a:t>
            </a:r>
            <a:r>
              <a:rPr lang="en-US" sz="4800" b="1" dirty="0" err="1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ờn</a:t>
            </a:r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800" b="1" dirty="0" err="1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mơ</a:t>
            </a:r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 </a:t>
            </a: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ư</a:t>
            </a:r>
            <a:r>
              <a:rPr lang="en-US" sz="4800" b="1" dirty="0" err="1">
                <a:ln w="28575">
                  <a:solidFill>
                    <a:schemeClr val="bg1"/>
                  </a:solidFill>
                </a:ln>
                <a:solidFill>
                  <a:srgbClr val="845233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rPr>
              <a:t>ớc</a:t>
            </a:r>
            <a:endParaRPr lang="en-US" sz="4800" b="1" dirty="0">
              <a:ln w="28575">
                <a:solidFill>
                  <a:schemeClr val="bg1"/>
                </a:solidFill>
              </a:ln>
              <a:solidFill>
                <a:srgbClr val="845233"/>
              </a:solidFill>
              <a:latin typeface="UTM Avo" panose="02040603050506020204" pitchFamily="18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BD153-DE81-4301-B658-275725AF0B4C}"/>
              </a:ext>
            </a:extLst>
          </p:cNvPr>
          <p:cNvSpPr txBox="1"/>
          <p:nvPr/>
        </p:nvSpPr>
        <p:spPr>
          <a:xfrm>
            <a:off x="4876800" y="4938414"/>
            <a:ext cx="569061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thấy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tranh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59670D-8747-4FFC-BB1B-3646B9CAB875}"/>
              </a:ext>
            </a:extLst>
          </p:cNvPr>
          <p:cNvSpPr txBox="1"/>
          <p:nvPr/>
        </p:nvSpPr>
        <p:spPr>
          <a:xfrm>
            <a:off x="4992600" y="626761"/>
            <a:ext cx="59473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vườn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1EB8F-C8AB-440F-8473-563080C61DE1}"/>
              </a:ext>
            </a:extLst>
          </p:cNvPr>
          <p:cNvSpPr txBox="1"/>
          <p:nvPr/>
        </p:nvSpPr>
        <p:spPr>
          <a:xfrm>
            <a:off x="4495800" y="4944201"/>
            <a:ext cx="732252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</a:rPr>
              <a:t>Vườn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em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gì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13097-639B-47EB-8BFD-585883408603}"/>
              </a:ext>
            </a:extLst>
          </p:cNvPr>
          <p:cNvSpPr txBox="1"/>
          <p:nvPr/>
        </p:nvSpPr>
        <p:spPr>
          <a:xfrm>
            <a:off x="5562600" y="1612591"/>
            <a:ext cx="522224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Nếu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khu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vườn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riêng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trồng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122E15-9EB5-4BF5-8C10-22147E11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47022"/>
            <a:ext cx="7053683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7C5805-EA52-40EB-BEBA-D4D45E189C0A}"/>
              </a:ext>
            </a:extLst>
          </p:cNvPr>
          <p:cNvSpPr/>
          <p:nvPr/>
        </p:nvSpPr>
        <p:spPr>
          <a:xfrm>
            <a:off x="5638800" y="1997839"/>
            <a:ext cx="5826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Tìm</a:t>
            </a:r>
            <a:r>
              <a:rPr lang="en-US" sz="6000" b="1" dirty="0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 </a:t>
            </a:r>
            <a:r>
              <a:rPr lang="en-US" sz="6000" b="1" dirty="0" err="1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thêm</a:t>
            </a:r>
            <a:r>
              <a:rPr lang="en-US" sz="6000" b="1" dirty="0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 </a:t>
            </a:r>
            <a:r>
              <a:rPr lang="en-US" sz="6000" b="1" dirty="0" err="1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các</a:t>
            </a:r>
            <a:r>
              <a:rPr lang="en-US" sz="6000" b="1" dirty="0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 </a:t>
            </a:r>
            <a:r>
              <a:rPr lang="en-US" sz="6000" b="1" dirty="0" err="1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tiếng</a:t>
            </a:r>
            <a:r>
              <a:rPr lang="en-US" sz="6000" b="1" dirty="0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 </a:t>
            </a:r>
            <a:r>
              <a:rPr lang="en-US" sz="6000" b="1" dirty="0" err="1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có</a:t>
            </a:r>
            <a:r>
              <a:rPr lang="en-US" sz="6000" b="1" dirty="0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 </a:t>
            </a:r>
            <a:r>
              <a:rPr lang="en-US" sz="6000" b="1" dirty="0" err="1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vần</a:t>
            </a:r>
            <a:r>
              <a:rPr lang="en-US" sz="6000" b="1" dirty="0">
                <a:solidFill>
                  <a:srgbClr val="001B3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575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oai</a:t>
            </a:r>
            <a:r>
              <a:rPr lang="en-US" sz="6000" b="1" dirty="0">
                <a:solidFill>
                  <a:srgbClr val="FF575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, </a:t>
            </a:r>
            <a:r>
              <a:rPr lang="en-US" sz="6000" b="1" dirty="0" err="1">
                <a:solidFill>
                  <a:srgbClr val="FF575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uê</a:t>
            </a:r>
            <a:r>
              <a:rPr lang="en-US" sz="6000" b="1" dirty="0">
                <a:solidFill>
                  <a:srgbClr val="FF575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, </a:t>
            </a:r>
            <a:r>
              <a:rPr lang="en-US" sz="6000" b="1" dirty="0" err="1">
                <a:solidFill>
                  <a:srgbClr val="FF5757"/>
                </a:solidFill>
                <a:latin typeface="UTM Avo" panose="02040603050506020204" pitchFamily="18" charset="0"/>
                <a:ea typeface="UTM Avo Bold"/>
                <a:cs typeface="UTM Avo Bold"/>
                <a:sym typeface="UTM Avo Bold"/>
              </a:rPr>
              <a:t>uy</a:t>
            </a:r>
            <a:endParaRPr lang="en-US" sz="6000" b="1" dirty="0">
              <a:solidFill>
                <a:srgbClr val="FF5757"/>
              </a:solidFill>
              <a:latin typeface="UTM Avo" panose="02040603050506020204" pitchFamily="18" charset="0"/>
              <a:ea typeface="UTM Avo Bold"/>
              <a:cs typeface="UTM Avo Bold"/>
              <a:sym typeface="UTM Avo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4D3D7-3CFA-496C-B06C-769EFD077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609600" y="2362264"/>
            <a:ext cx="4876800" cy="43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6380B67C-F686-4C5E-BF04-3DBB3D585C65}"/>
              </a:ext>
            </a:extLst>
          </p:cNvPr>
          <p:cNvGrpSpPr/>
          <p:nvPr/>
        </p:nvGrpSpPr>
        <p:grpSpPr>
          <a:xfrm>
            <a:off x="1659380" y="1828800"/>
            <a:ext cx="9601200" cy="4152901"/>
            <a:chOff x="0" y="0"/>
            <a:chExt cx="4458562" cy="237048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759DA66-DF22-4EB2-96FB-DEBC7B9FCD3E}"/>
                </a:ext>
              </a:extLst>
            </p:cNvPr>
            <p:cNvSpPr/>
            <p:nvPr/>
          </p:nvSpPr>
          <p:spPr>
            <a:xfrm>
              <a:off x="0" y="0"/>
              <a:ext cx="4458562" cy="2370485"/>
            </a:xfrm>
            <a:custGeom>
              <a:avLst/>
              <a:gdLst/>
              <a:ahLst/>
              <a:cxnLst/>
              <a:rect l="l" t="t" r="r" b="b"/>
              <a:pathLst>
                <a:path w="4458562" h="2370485">
                  <a:moveTo>
                    <a:pt x="13263" y="0"/>
                  </a:moveTo>
                  <a:lnTo>
                    <a:pt x="4445300" y="0"/>
                  </a:lnTo>
                  <a:cubicBezTo>
                    <a:pt x="4452624" y="0"/>
                    <a:pt x="4458562" y="5938"/>
                    <a:pt x="4458562" y="13263"/>
                  </a:cubicBezTo>
                  <a:lnTo>
                    <a:pt x="4458562" y="2357223"/>
                  </a:lnTo>
                  <a:cubicBezTo>
                    <a:pt x="4458562" y="2364547"/>
                    <a:pt x="4452624" y="2370485"/>
                    <a:pt x="4445300" y="2370485"/>
                  </a:cubicBezTo>
                  <a:lnTo>
                    <a:pt x="13263" y="2370485"/>
                  </a:lnTo>
                  <a:cubicBezTo>
                    <a:pt x="5938" y="2370485"/>
                    <a:pt x="0" y="2364547"/>
                    <a:pt x="0" y="2357223"/>
                  </a:cubicBezTo>
                  <a:lnTo>
                    <a:pt x="0" y="13263"/>
                  </a:lnTo>
                  <a:cubicBezTo>
                    <a:pt x="0" y="5938"/>
                    <a:pt x="5938" y="0"/>
                    <a:pt x="1326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4405264-4EFA-4BE5-89C6-12B7C1C6C158}"/>
                </a:ext>
              </a:extLst>
            </p:cNvPr>
            <p:cNvSpPr txBox="1"/>
            <p:nvPr/>
          </p:nvSpPr>
          <p:spPr>
            <a:xfrm>
              <a:off x="0" y="-38100"/>
              <a:ext cx="4458562" cy="2408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F1059F1-91D2-4830-A972-1458492265B8}"/>
              </a:ext>
            </a:extLst>
          </p:cNvPr>
          <p:cNvSpPr txBox="1"/>
          <p:nvPr/>
        </p:nvSpPr>
        <p:spPr>
          <a:xfrm>
            <a:off x="1045451" y="2743200"/>
            <a:ext cx="10829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§"/>
            </a:pPr>
            <a:r>
              <a:rPr lang="en-US" sz="6000" dirty="0" err="1">
                <a:latin typeface="UTM Avo" panose="02040603050506020204" pitchFamily="18" charset="0"/>
              </a:rPr>
              <a:t>Tập</a:t>
            </a:r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latin typeface="UTM Avo" panose="02040603050506020204" pitchFamily="18" charset="0"/>
              </a:rPr>
              <a:t>đánh</a:t>
            </a:r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latin typeface="UTM Avo" panose="02040603050506020204" pitchFamily="18" charset="0"/>
              </a:rPr>
              <a:t>vần</a:t>
            </a:r>
            <a:endParaRPr lang="en-US" sz="6000" dirty="0">
              <a:latin typeface="UTM Avo" panose="02040603050506020204" pitchFamily="18" charset="0"/>
            </a:endParaRPr>
          </a:p>
          <a:p>
            <a:pPr marL="1143000" indent="-1143000" algn="ctr">
              <a:buFont typeface="Wingdings" panose="05000000000000000000" pitchFamily="2" charset="2"/>
              <a:buChar char="§"/>
            </a:pPr>
            <a:r>
              <a:rPr lang="en-US" sz="6000" dirty="0" err="1">
                <a:latin typeface="UTM Avo" panose="02040603050506020204" pitchFamily="18" charset="0"/>
              </a:rPr>
              <a:t>Luyện</a:t>
            </a:r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latin typeface="UTM Avo" panose="02040603050506020204" pitchFamily="18" charset="0"/>
              </a:rPr>
              <a:t>đọc</a:t>
            </a:r>
            <a:endParaRPr lang="en-US" sz="6000" dirty="0">
              <a:latin typeface="UTM Avo" panose="02040603050506020204" pitchFamily="18" charset="0"/>
            </a:endParaRPr>
          </a:p>
          <a:p>
            <a:pPr marL="1143000" indent="-1143000" algn="ctr">
              <a:buFont typeface="Wingdings" panose="05000000000000000000" pitchFamily="2" charset="2"/>
              <a:buChar char="§"/>
            </a:pPr>
            <a:r>
              <a:rPr lang="en-US" sz="6000" dirty="0" err="1">
                <a:latin typeface="UTM Avo" panose="02040603050506020204" pitchFamily="18" charset="0"/>
              </a:rPr>
              <a:t>Tập</a:t>
            </a:r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latin typeface="UTM Avo" panose="02040603050506020204" pitchFamily="18" charset="0"/>
              </a:rPr>
              <a:t>viết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1F4DE4-E8F2-41D4-A326-3D4C47EE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4761"/>
            <a:ext cx="7279255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628EE-1671-4A03-9894-4640A160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84" y="1831709"/>
            <a:ext cx="819983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Viết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id="{B55861DD-EB43-4703-B974-ED94E0B56106}"/>
              </a:ext>
            </a:extLst>
          </p:cNvPr>
          <p:cNvSpPr/>
          <p:nvPr/>
        </p:nvSpPr>
        <p:spPr>
          <a:xfrm>
            <a:off x="609600" y="1612696"/>
            <a:ext cx="10721666" cy="3119340"/>
          </a:xfrm>
          <a:custGeom>
            <a:avLst/>
            <a:gdLst/>
            <a:ahLst/>
            <a:cxnLst/>
            <a:rect l="l" t="t" r="r" b="b"/>
            <a:pathLst>
              <a:path w="10721666" h="3119340">
                <a:moveTo>
                  <a:pt x="0" y="0"/>
                </a:moveTo>
                <a:lnTo>
                  <a:pt x="10721666" y="0"/>
                </a:lnTo>
                <a:lnTo>
                  <a:pt x="10721666" y="3119340"/>
                </a:lnTo>
                <a:lnTo>
                  <a:pt x="0" y="311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118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176A3B-4D96-4389-90C6-B5C018307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926548" y="611521"/>
            <a:ext cx="10244913" cy="4935839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333BF-E636-49DD-93A3-7C27EC0454BC}"/>
              </a:ext>
            </a:extLst>
          </p:cNvPr>
          <p:cNvSpPr/>
          <p:nvPr/>
        </p:nvSpPr>
        <p:spPr>
          <a:xfrm>
            <a:off x="4625893" y="5547360"/>
            <a:ext cx="5212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Tranh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vẽ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gì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  <a:endParaRPr lang="vi-VN" sz="4400" dirty="0">
              <a:effectLst/>
              <a:latin typeface="YADWjpfPmdk_0"/>
            </a:endParaRPr>
          </a:p>
        </p:txBody>
      </p:sp>
      <p:pic>
        <p:nvPicPr>
          <p:cNvPr id="15" name="[hanhtrangso.nxbgd.vn] Audio_ Ngày nghỉ_HTS">
            <a:hlinkClick r:id="" action="ppaction://media"/>
            <a:extLst>
              <a:ext uri="{FF2B5EF4-FFF2-40B4-BE49-F238E27FC236}">
                <a16:creationId xmlns:a16="http://schemas.microsoft.com/office/drawing/2014/main" id="{29FA8A46-7657-4E42-A6A3-1FE0C9E49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621004"/>
            <a:ext cx="625475" cy="6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512F2-C6A1-4D15-87CC-9B5F72CD12C8}"/>
              </a:ext>
            </a:extLst>
          </p:cNvPr>
          <p:cNvSpPr/>
          <p:nvPr/>
        </p:nvSpPr>
        <p:spPr>
          <a:xfrm>
            <a:off x="1143000" y="5970610"/>
            <a:ext cx="957425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chứa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oai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uê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4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E9DF5-909C-4F1F-A4F3-4B45552AE83B}"/>
              </a:ext>
            </a:extLst>
          </p:cNvPr>
          <p:cNvSpPr/>
          <p:nvPr/>
        </p:nvSpPr>
        <p:spPr>
          <a:xfrm>
            <a:off x="5562600" y="1282009"/>
            <a:ext cx="1511538" cy="693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78A76-0593-4D4B-A250-CC440F121187}"/>
              </a:ext>
            </a:extLst>
          </p:cNvPr>
          <p:cNvSpPr/>
          <p:nvPr/>
        </p:nvSpPr>
        <p:spPr>
          <a:xfrm>
            <a:off x="10361786" y="1975910"/>
            <a:ext cx="1182514" cy="693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5ADF63-7B44-41D3-B1F8-5CAF640778B0}"/>
              </a:ext>
            </a:extLst>
          </p:cNvPr>
          <p:cNvSpPr/>
          <p:nvPr/>
        </p:nvSpPr>
        <p:spPr>
          <a:xfrm>
            <a:off x="8839200" y="2639331"/>
            <a:ext cx="1522586" cy="693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D6A64-9468-410B-9BA6-D3708BB44F8D}"/>
              </a:ext>
            </a:extLst>
          </p:cNvPr>
          <p:cNvSpPr/>
          <p:nvPr/>
        </p:nvSpPr>
        <p:spPr>
          <a:xfrm>
            <a:off x="6540738" y="3807724"/>
            <a:ext cx="1066800" cy="693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EDD734-7540-4641-9AC2-F94199D096E0}"/>
              </a:ext>
            </a:extLst>
          </p:cNvPr>
          <p:cNvSpPr/>
          <p:nvPr/>
        </p:nvSpPr>
        <p:spPr>
          <a:xfrm>
            <a:off x="6934200" y="4595589"/>
            <a:ext cx="1294693" cy="6939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1244C-D080-435E-9809-430E8A6CA959}"/>
              </a:ext>
            </a:extLst>
          </p:cNvPr>
          <p:cNvSpPr/>
          <p:nvPr/>
        </p:nvSpPr>
        <p:spPr>
          <a:xfrm>
            <a:off x="647700" y="1282009"/>
            <a:ext cx="10896600" cy="466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8038" algn="just"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nghỉ, Hà thoải mái vui đùa với hoa trái vườn nhà.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 thì thầm với cây xoài lúc lỉu quả. Hà c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trêu đám dây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 lang đang bò trên mặt đất. Em cùng gió nô giỡn bên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bông huệ trắng. Em đưa tay vuốt ve những cánh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 tiên đang thi nhau khoe sắc.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1244C-D080-435E-9809-430E8A6CA959}"/>
              </a:ext>
            </a:extLst>
          </p:cNvPr>
          <p:cNvSpPr/>
          <p:nvPr/>
        </p:nvSpPr>
        <p:spPr>
          <a:xfrm>
            <a:off x="647700" y="1282009"/>
            <a:ext cx="10896600" cy="466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8038"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nghỉ, Hà thoải mái vui đùa với hoa trái vườn nhà.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 thì thầm với cây xoài lúc lỉu quả.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 c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trêu đám dây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 lang đang bò trên mặt đất.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cùng gió nô giỡn bên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bông huệ trắng.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đưa tay vuốt ve những cánh</a:t>
            </a:r>
            <a:r>
              <a:rPr lang="en-US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 tiên đang thi nhau khoe sắc.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53DD7D-270D-4868-942E-550962BDB3EC}"/>
              </a:ext>
            </a:extLst>
          </p:cNvPr>
          <p:cNvSpPr/>
          <p:nvPr/>
        </p:nvSpPr>
        <p:spPr>
          <a:xfrm>
            <a:off x="3047999" y="5801297"/>
            <a:ext cx="6790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4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7642F-6FBF-4448-84D7-242560C9CDFC}"/>
              </a:ext>
            </a:extLst>
          </p:cNvPr>
          <p:cNvSpPr/>
          <p:nvPr/>
        </p:nvSpPr>
        <p:spPr>
          <a:xfrm>
            <a:off x="4459697" y="512568"/>
            <a:ext cx="6790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Luyện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endParaRPr lang="vi-VN" sz="4400" b="1" dirty="0">
              <a:solidFill>
                <a:srgbClr val="0070C0"/>
              </a:solidFill>
              <a:effectLst/>
              <a:latin typeface="YADWjpfPmdk_0"/>
            </a:endParaRPr>
          </a:p>
        </p:txBody>
      </p:sp>
    </p:spTree>
    <p:extLst>
      <p:ext uri="{BB962C8B-B14F-4D97-AF65-F5344CB8AC3E}">
        <p14:creationId xmlns:p14="http://schemas.microsoft.com/office/powerpoint/2010/main" val="23170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53DD7D-270D-4868-942E-550962BDB3EC}"/>
              </a:ext>
            </a:extLst>
          </p:cNvPr>
          <p:cNvSpPr/>
          <p:nvPr/>
        </p:nvSpPr>
        <p:spPr>
          <a:xfrm>
            <a:off x="312269" y="2324663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thoải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mái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7642F-6FBF-4448-84D7-242560C9CDFC}"/>
              </a:ext>
            </a:extLst>
          </p:cNvPr>
          <p:cNvSpPr/>
          <p:nvPr/>
        </p:nvSpPr>
        <p:spPr>
          <a:xfrm>
            <a:off x="2569643" y="944325"/>
            <a:ext cx="67905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TỪ KHÓ</a:t>
            </a:r>
            <a:endParaRPr lang="vi-VN" sz="6600" b="1" dirty="0">
              <a:solidFill>
                <a:srgbClr val="0070C0"/>
              </a:solidFill>
              <a:effectLst/>
              <a:latin typeface="YADWjpfPmdk_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F996E-B5C4-4634-B61A-DACC7F73EF66}"/>
              </a:ext>
            </a:extLst>
          </p:cNvPr>
          <p:cNvSpPr/>
          <p:nvPr/>
        </p:nvSpPr>
        <p:spPr>
          <a:xfrm>
            <a:off x="4322656" y="2324663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lỉu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6CEF80-C7DB-4CBA-BD70-14C7E3FFB305}"/>
              </a:ext>
            </a:extLst>
          </p:cNvPr>
          <p:cNvSpPr/>
          <p:nvPr/>
        </p:nvSpPr>
        <p:spPr>
          <a:xfrm>
            <a:off x="7884585" y="2324663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cúi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5F57C-9956-4690-BBB9-FCDDF286E8AF}"/>
              </a:ext>
            </a:extLst>
          </p:cNvPr>
          <p:cNvSpPr/>
          <p:nvPr/>
        </p:nvSpPr>
        <p:spPr>
          <a:xfrm>
            <a:off x="312269" y="3810000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khoai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lang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017EAD-1398-4606-92C0-0FED71179993}"/>
              </a:ext>
            </a:extLst>
          </p:cNvPr>
          <p:cNvSpPr/>
          <p:nvPr/>
        </p:nvSpPr>
        <p:spPr>
          <a:xfrm>
            <a:off x="4307416" y="3810000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nô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giỡn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3C122A-5068-45C3-BDA4-6402070D4392}"/>
              </a:ext>
            </a:extLst>
          </p:cNvPr>
          <p:cNvSpPr/>
          <p:nvPr/>
        </p:nvSpPr>
        <p:spPr>
          <a:xfrm>
            <a:off x="7884585" y="3810000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bông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huệ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1FE607-4138-4271-B703-63D7ACACC90A}"/>
              </a:ext>
            </a:extLst>
          </p:cNvPr>
          <p:cNvSpPr/>
          <p:nvPr/>
        </p:nvSpPr>
        <p:spPr>
          <a:xfrm>
            <a:off x="312269" y="5280097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vuốt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ve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1CC8E6-8F44-4B3A-ABE4-0C642C48A491}"/>
              </a:ext>
            </a:extLst>
          </p:cNvPr>
          <p:cNvSpPr/>
          <p:nvPr/>
        </p:nvSpPr>
        <p:spPr>
          <a:xfrm>
            <a:off x="4307416" y="5280097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thuỷ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tiên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BE904D-EC8C-4C39-98B5-C4DFDC2275C8}"/>
              </a:ext>
            </a:extLst>
          </p:cNvPr>
          <p:cNvSpPr/>
          <p:nvPr/>
        </p:nvSpPr>
        <p:spPr>
          <a:xfrm>
            <a:off x="7884585" y="5280097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</p:spTree>
    <p:extLst>
      <p:ext uri="{BB962C8B-B14F-4D97-AF65-F5344CB8AC3E}">
        <p14:creationId xmlns:p14="http://schemas.microsoft.com/office/powerpoint/2010/main" val="22428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7642F-6FBF-4448-84D7-242560C9CDFC}"/>
              </a:ext>
            </a:extLst>
          </p:cNvPr>
          <p:cNvSpPr/>
          <p:nvPr/>
        </p:nvSpPr>
        <p:spPr>
          <a:xfrm>
            <a:off x="1850359" y="1162298"/>
            <a:ext cx="86805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GIẢI THÍCH TỪ NGỮ</a:t>
            </a:r>
            <a:endParaRPr lang="vi-VN" sz="6600" b="1" dirty="0">
              <a:solidFill>
                <a:srgbClr val="0070C0"/>
              </a:solidFill>
              <a:effectLst/>
              <a:latin typeface="YADWjpfPmdk_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F996E-B5C4-4634-B61A-DACC7F73EF66}"/>
              </a:ext>
            </a:extLst>
          </p:cNvPr>
          <p:cNvSpPr/>
          <p:nvPr/>
        </p:nvSpPr>
        <p:spPr>
          <a:xfrm>
            <a:off x="422393" y="2454513"/>
            <a:ext cx="420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lỉu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endParaRPr lang="vi-VN" sz="54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BF464D-3083-41D4-9507-3885CAB18723}"/>
              </a:ext>
            </a:extLst>
          </p:cNvPr>
          <p:cNvSpPr/>
          <p:nvPr/>
        </p:nvSpPr>
        <p:spPr>
          <a:xfrm>
            <a:off x="768102" y="3310434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Cây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sai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quả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quả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nặng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đến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mức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cành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cây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cong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A0A0A"/>
                </a:solidFill>
                <a:latin typeface="UTM Avo" panose="02040603050506020204" pitchFamily="18" charset="0"/>
              </a:rPr>
              <a:t>xuống</a:t>
            </a:r>
            <a:r>
              <a:rPr lang="en-US" sz="4000" dirty="0">
                <a:solidFill>
                  <a:srgbClr val="0A0A0A"/>
                </a:solidFill>
                <a:latin typeface="UTM Avo" panose="02040603050506020204" pitchFamily="18" charset="0"/>
              </a:rPr>
              <a:t>.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Cây bơ sai trĩu quả 😋😋😋😋">
            <a:extLst>
              <a:ext uri="{FF2B5EF4-FFF2-40B4-BE49-F238E27FC236}">
                <a16:creationId xmlns:a16="http://schemas.microsoft.com/office/drawing/2014/main" id="{87497F47-F392-49FB-BE14-4B2BBCFF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07" y="2356001"/>
            <a:ext cx="3056613" cy="39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ây quả lúc lỉu, sai trĩu trịt khiến CĐM trầm trồ không ngớt: Nhìn đã thấy  thèm thuồng">
            <a:extLst>
              <a:ext uri="{FF2B5EF4-FFF2-40B4-BE49-F238E27FC236}">
                <a16:creationId xmlns:a16="http://schemas.microsoft.com/office/drawing/2014/main" id="{5F2BAC34-4E73-4FBC-B4BA-822A8476A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0"/>
          <a:stretch/>
        </p:blipFill>
        <p:spPr bwMode="auto">
          <a:xfrm>
            <a:off x="5438694" y="2337069"/>
            <a:ext cx="3056613" cy="39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7642F-6FBF-4448-84D7-242560C9CDFC}"/>
              </a:ext>
            </a:extLst>
          </p:cNvPr>
          <p:cNvSpPr/>
          <p:nvPr/>
        </p:nvSpPr>
        <p:spPr>
          <a:xfrm>
            <a:off x="1850359" y="1162298"/>
            <a:ext cx="86805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GIẢI THÍCH TỪ NGỮ</a:t>
            </a:r>
            <a:endParaRPr lang="vi-VN" sz="6600" b="1" dirty="0">
              <a:solidFill>
                <a:srgbClr val="0070C0"/>
              </a:solidFill>
              <a:effectLst/>
              <a:latin typeface="YADWjpfPmdk_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F996E-B5C4-4634-B61A-DACC7F73EF66}"/>
              </a:ext>
            </a:extLst>
          </p:cNvPr>
          <p:cNvSpPr/>
          <p:nvPr/>
        </p:nvSpPr>
        <p:spPr>
          <a:xfrm>
            <a:off x="773682" y="5479210"/>
            <a:ext cx="5521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bông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huệ</a:t>
            </a:r>
            <a:endParaRPr lang="vi-VN" sz="4800" dirty="0">
              <a:solidFill>
                <a:srgbClr val="FF0000"/>
              </a:solidFill>
              <a:effectLst/>
              <a:latin typeface="YADWjpfPmdk_0"/>
            </a:endParaRPr>
          </a:p>
        </p:txBody>
      </p:sp>
      <p:sp>
        <p:nvSpPr>
          <p:cNvPr id="12" name="AutoShape 2" descr="Hướng dẫn cách trồng củ khoai lang cho năng suất cao">
            <a:extLst>
              <a:ext uri="{FF2B5EF4-FFF2-40B4-BE49-F238E27FC236}">
                <a16:creationId xmlns:a16="http://schemas.microsoft.com/office/drawing/2014/main" id="{E50BD60C-05BD-4F68-9E63-BBBBD6F3A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oa huệ ăn được không, có tốt không?">
            <a:extLst>
              <a:ext uri="{FF2B5EF4-FFF2-40B4-BE49-F238E27FC236}">
                <a16:creationId xmlns:a16="http://schemas.microsoft.com/office/drawing/2014/main" id="{D61F0A20-4A21-4EE3-A37B-94392C75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8" y="2335625"/>
            <a:ext cx="5657901" cy="31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iới Thiệu Và Cách Trồng Hoa Cây Cảnh Thủy Tiên">
            <a:extLst>
              <a:ext uri="{FF2B5EF4-FFF2-40B4-BE49-F238E27FC236}">
                <a16:creationId xmlns:a16="http://schemas.microsoft.com/office/drawing/2014/main" id="{05865838-32BE-4067-B173-FDE6B364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35625"/>
            <a:ext cx="3352800" cy="31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34496B6-BFC4-42F8-8043-1470696F410B}"/>
              </a:ext>
            </a:extLst>
          </p:cNvPr>
          <p:cNvSpPr/>
          <p:nvPr/>
        </p:nvSpPr>
        <p:spPr>
          <a:xfrm>
            <a:off x="6383396" y="5511005"/>
            <a:ext cx="5521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thuỷ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tiên</a:t>
            </a:r>
            <a:endParaRPr lang="vi-VN" sz="4800" dirty="0">
              <a:solidFill>
                <a:srgbClr val="FF0000"/>
              </a:solidFill>
              <a:effectLst/>
              <a:latin typeface="YADWjpfPmdk_0"/>
            </a:endParaRPr>
          </a:p>
        </p:txBody>
      </p:sp>
    </p:spTree>
    <p:extLst>
      <p:ext uri="{BB962C8B-B14F-4D97-AF65-F5344CB8AC3E}">
        <p14:creationId xmlns:p14="http://schemas.microsoft.com/office/powerpoint/2010/main" val="18584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D1A30FAB-3301-4519-A266-6B8ADCCA4728}"/>
              </a:ext>
            </a:extLst>
          </p:cNvPr>
          <p:cNvGrpSpPr/>
          <p:nvPr/>
        </p:nvGrpSpPr>
        <p:grpSpPr>
          <a:xfrm>
            <a:off x="-698012" y="-359173"/>
            <a:ext cx="8582597" cy="2367531"/>
            <a:chOff x="-1375508" y="-865514"/>
            <a:chExt cx="11443462" cy="315670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2F15A57-AEB6-41F8-BB94-436C38C1BE63}"/>
                </a:ext>
              </a:extLst>
            </p:cNvPr>
            <p:cNvGrpSpPr/>
            <p:nvPr/>
          </p:nvGrpSpPr>
          <p:grpSpPr>
            <a:xfrm>
              <a:off x="810892" y="-81817"/>
              <a:ext cx="9257062" cy="2373010"/>
              <a:chOff x="-112043" y="-53550"/>
              <a:chExt cx="1828555" cy="46874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5CFB542-1B72-411E-9FBD-7F19F0875513}"/>
                  </a:ext>
                </a:extLst>
              </p:cNvPr>
              <p:cNvSpPr/>
              <p:nvPr/>
            </p:nvSpPr>
            <p:spPr>
              <a:xfrm>
                <a:off x="-112043" y="-53550"/>
                <a:ext cx="554722" cy="227318"/>
              </a:xfrm>
              <a:custGeom>
                <a:avLst/>
                <a:gdLst/>
                <a:ahLst/>
                <a:cxnLst/>
                <a:rect l="l" t="t" r="r" b="b"/>
                <a:pathLst>
                  <a:path w="1716512" h="415193">
                    <a:moveTo>
                      <a:pt x="60582" y="0"/>
                    </a:moveTo>
                    <a:lnTo>
                      <a:pt x="1655930" y="0"/>
                    </a:lnTo>
                    <a:cubicBezTo>
                      <a:pt x="1689389" y="0"/>
                      <a:pt x="1716512" y="27124"/>
                      <a:pt x="1716512" y="60582"/>
                    </a:cubicBezTo>
                    <a:lnTo>
                      <a:pt x="1716512" y="354611"/>
                    </a:lnTo>
                    <a:cubicBezTo>
                      <a:pt x="1716512" y="370678"/>
                      <a:pt x="1710130" y="386087"/>
                      <a:pt x="1698768" y="397449"/>
                    </a:cubicBezTo>
                    <a:cubicBezTo>
                      <a:pt x="1687407" y="408810"/>
                      <a:pt x="1671998" y="415193"/>
                      <a:pt x="1655930" y="415193"/>
                    </a:cubicBezTo>
                    <a:lnTo>
                      <a:pt x="60582" y="415193"/>
                    </a:lnTo>
                    <a:cubicBezTo>
                      <a:pt x="44515" y="415193"/>
                      <a:pt x="29106" y="408810"/>
                      <a:pt x="17744" y="397449"/>
                    </a:cubicBezTo>
                    <a:cubicBezTo>
                      <a:pt x="6383" y="386087"/>
                      <a:pt x="0" y="370678"/>
                      <a:pt x="0" y="354611"/>
                    </a:cubicBezTo>
                    <a:lnTo>
                      <a:pt x="0" y="60582"/>
                    </a:lnTo>
                    <a:cubicBezTo>
                      <a:pt x="0" y="44515"/>
                      <a:pt x="6383" y="29106"/>
                      <a:pt x="17744" y="17744"/>
                    </a:cubicBezTo>
                    <a:cubicBezTo>
                      <a:pt x="29106" y="6383"/>
                      <a:pt x="44515" y="0"/>
                      <a:pt x="60582" y="0"/>
                    </a:cubicBezTo>
                    <a:close/>
                  </a:path>
                </a:pathLst>
              </a:custGeom>
              <a:solidFill>
                <a:srgbClr val="9EDCE4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674B1-2D6E-4961-A646-9946B1A898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16512" cy="4532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BE665808-121B-4C05-9E66-1C44D02D8A0A}"/>
                </a:ext>
              </a:extLst>
            </p:cNvPr>
            <p:cNvSpPr txBox="1"/>
            <p:nvPr/>
          </p:nvSpPr>
          <p:spPr>
            <a:xfrm>
              <a:off x="-1375508" y="-155630"/>
              <a:ext cx="7587482" cy="12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4800" b="1" dirty="0" err="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  <a:ea typeface="Poppins Bold"/>
                  <a:cs typeface="Poppins Bold"/>
                  <a:sym typeface="Poppins Bold"/>
                </a:rPr>
                <a:t>Đọc</a:t>
              </a:r>
              <a:endPara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9627D5BE-47DB-436B-AB7E-EBBC0C37B842}"/>
                </a:ext>
              </a:extLst>
            </p:cNvPr>
            <p:cNvGrpSpPr/>
            <p:nvPr/>
          </p:nvGrpSpPr>
          <p:grpSpPr>
            <a:xfrm>
              <a:off x="-109745" y="-157684"/>
              <a:ext cx="2357673" cy="2405612"/>
              <a:chOff x="-35961" y="-51670"/>
              <a:chExt cx="772561" cy="788270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8ECCE7E6-BA20-493A-9BD6-B510FC003878}"/>
                  </a:ext>
                </a:extLst>
              </p:cNvPr>
              <p:cNvSpPr/>
              <p:nvPr/>
            </p:nvSpPr>
            <p:spPr>
              <a:xfrm>
                <a:off x="-35961" y="-51670"/>
                <a:ext cx="451579" cy="4392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D201"/>
              </a:solid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55682F59-B600-4837-9B79-4877F6024A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0623" tIns="30623" rIns="30623" bIns="3062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CE44454-E6F4-43BF-A34A-5C568265B855}"/>
                </a:ext>
              </a:extLst>
            </p:cNvPr>
            <p:cNvSpPr txBox="1"/>
            <p:nvPr/>
          </p:nvSpPr>
          <p:spPr>
            <a:xfrm>
              <a:off x="-527008" y="-865514"/>
              <a:ext cx="2132065" cy="2062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1"/>
                </a:lnSpc>
              </a:pPr>
              <a:r>
                <a:rPr lang="en-US" sz="7200" b="1" dirty="0">
                  <a:ln w="28575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sp>
        <p:nvSpPr>
          <p:cNvPr id="12" name="AutoShape 2" descr="Hướng dẫn cách trồng củ khoai lang cho năng suất cao">
            <a:extLst>
              <a:ext uri="{FF2B5EF4-FFF2-40B4-BE49-F238E27FC236}">
                <a16:creationId xmlns:a16="http://schemas.microsoft.com/office/drawing/2014/main" id="{E50BD60C-05BD-4F68-9E63-BBBBD6F3A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A1BFFB-E850-4448-99FD-92C4AB96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8" y="2629966"/>
            <a:ext cx="4062037" cy="42280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B7874FE-1009-4699-828F-A01C27C229CB}"/>
              </a:ext>
            </a:extLst>
          </p:cNvPr>
          <p:cNvSpPr/>
          <p:nvPr/>
        </p:nvSpPr>
        <p:spPr>
          <a:xfrm>
            <a:off x="4475117" y="644909"/>
            <a:ext cx="6983550" cy="598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8038"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nghỉ, Hà thoải mái vui đùa với hoa trái vườn nhà.</a:t>
            </a:r>
            <a:r>
              <a:rPr lang="en-US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 thì thầm với cây xoài lúc lỉu quả. Hà c</a:t>
            </a:r>
            <a:r>
              <a:rPr lang="en-US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trêu đám dây</a:t>
            </a:r>
            <a:r>
              <a:rPr lang="en-US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 lang đang bò trên mặt đất. Em cùng gió nô giỡn bên</a:t>
            </a:r>
            <a:r>
              <a:rPr lang="en-US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bông huệ trắng. Em đưa tay vuốt ve những cánh</a:t>
            </a:r>
            <a:r>
              <a:rPr lang="en-US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 tiên đang thi nhau khoe sắc.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458</Words>
  <Application>Microsoft Office PowerPoint</Application>
  <PresentationFormat>Widescreen</PresentationFormat>
  <Paragraphs>67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Poppins Bold</vt:lpstr>
      <vt:lpstr>Times New Roman</vt:lpstr>
      <vt:lpstr>UTM Avo</vt:lpstr>
      <vt:lpstr>UTM Avo Bold</vt:lpstr>
      <vt:lpstr>Wingdings</vt:lpstr>
      <vt:lpstr>YADWjpfPmdk_0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2025-12-30T07:31:46Z</dcterms:created>
  <dcterms:modified xsi:type="dcterms:W3CDTF">2025-12-30T07:33:43Z</dcterms:modified>
</cp:coreProperties>
</file>